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61" r:id="rId4"/>
    <p:sldId id="268" r:id="rId5"/>
    <p:sldId id="271" r:id="rId6"/>
    <p:sldId id="265" r:id="rId7"/>
    <p:sldId id="277" r:id="rId8"/>
    <p:sldId id="280" r:id="rId9"/>
    <p:sldId id="279" r:id="rId10"/>
    <p:sldId id="276" r:id="rId11"/>
    <p:sldId id="283" r:id="rId12"/>
    <p:sldId id="284" r:id="rId13"/>
    <p:sldId id="286" r:id="rId14"/>
    <p:sldId id="285" r:id="rId15"/>
    <p:sldId id="287" r:id="rId16"/>
    <p:sldId id="272" r:id="rId17"/>
    <p:sldId id="269"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41" autoAdjust="0"/>
  </p:normalViewPr>
  <p:slideViewPr>
    <p:cSldViewPr snapToGrid="0">
      <p:cViewPr varScale="1">
        <p:scale>
          <a:sx n="48" d="100"/>
          <a:sy n="48" d="100"/>
        </p:scale>
        <p:origin x="440" y="264"/>
      </p:cViewPr>
      <p:guideLst/>
    </p:cSldViewPr>
  </p:slideViewPr>
  <p:outlineViewPr>
    <p:cViewPr>
      <p:scale>
        <a:sx n="33" d="100"/>
        <a:sy n="33" d="100"/>
      </p:scale>
      <p:origin x="0" y="-532"/>
    </p:cViewPr>
  </p:outlineViewPr>
  <p:notesTextViewPr>
    <p:cViewPr>
      <p:scale>
        <a:sx n="1" d="1"/>
        <a:sy n="1" d="1"/>
      </p:scale>
      <p:origin x="0" y="0"/>
    </p:cViewPr>
  </p:notesTextViewPr>
  <p:sorterViewPr>
    <p:cViewPr>
      <p:scale>
        <a:sx n="100" d="100"/>
        <a:sy n="100" d="100"/>
      </p:scale>
      <p:origin x="0" y="-1324"/>
    </p:cViewPr>
  </p:sorterViewPr>
  <p:notesViewPr>
    <p:cSldViewPr snapToGrid="0">
      <p:cViewPr varScale="1">
        <p:scale>
          <a:sx n="50" d="100"/>
          <a:sy n="50" d="100"/>
        </p:scale>
        <p:origin x="269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4DAAA7A-E12A-442D-A8A8-C5B15824BDA7}" type="datetimeFigureOut">
              <a:rPr lang="en-US" smtClean="0"/>
              <a:t>3/3/2025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9022EC2-69F0-4680-A1A0-3DCF87B2F70F}" type="slidenum">
              <a:rPr lang="en-US" smtClean="0"/>
              <a:t>‹#›</a:t>
            </a:fld>
            <a:endParaRPr lang="en-US"/>
          </a:p>
        </p:txBody>
      </p:sp>
    </p:spTree>
    <p:extLst>
      <p:ext uri="{BB962C8B-B14F-4D97-AF65-F5344CB8AC3E}">
        <p14:creationId xmlns:p14="http://schemas.microsoft.com/office/powerpoint/2010/main" val="26844256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9"/>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Truman reportedly said he wanted a one-armed economist after hearing economists saying ‘on the one hand x but on the other hand. y’</a:t>
            </a:r>
          </a:p>
          <a:p>
            <a:pPr>
              <a:lnSpc>
                <a:spcPct val="115000"/>
              </a:lnSpc>
              <a:spcAft>
                <a:spcPts val="809"/>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The strong underlying trends in the economy and the Trump policies have offsetting effects for which the net effect is unclear. Most </a:t>
            </a:r>
            <a:r>
              <a:rPr lang="en-US" sz="1800" dirty="0"/>
              <a:t>economists would predict that his tariff &amp; immigration policies will negatively affect GDP, inflation and jobs. Budget policies are still being developed but also have the potential of slowing the economy near term.</a:t>
            </a:r>
          </a:p>
        </p:txBody>
      </p:sp>
      <p:sp>
        <p:nvSpPr>
          <p:cNvPr id="4" name="Slide Number Placeholder 3"/>
          <p:cNvSpPr>
            <a:spLocks noGrp="1"/>
          </p:cNvSpPr>
          <p:nvPr>
            <p:ph type="sldNum" sz="quarter" idx="5"/>
          </p:nvPr>
        </p:nvSpPr>
        <p:spPr/>
        <p:txBody>
          <a:bodyPr/>
          <a:lstStyle/>
          <a:p>
            <a:fld id="{09022EC2-69F0-4680-A1A0-3DCF87B2F70F}" type="slidenum">
              <a:rPr lang="en-US" smtClean="0"/>
              <a:t>1</a:t>
            </a:fld>
            <a:endParaRPr lang="en-US"/>
          </a:p>
        </p:txBody>
      </p:sp>
    </p:spTree>
    <p:extLst>
      <p:ext uri="{BB962C8B-B14F-4D97-AF65-F5344CB8AC3E}">
        <p14:creationId xmlns:p14="http://schemas.microsoft.com/office/powerpoint/2010/main" val="4370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8016" y="4457561"/>
            <a:ext cx="5560060" cy="3797439"/>
          </a:xfrm>
        </p:spPr>
        <p:txBody>
          <a:bodyPr/>
          <a:lstStyle/>
          <a:p>
            <a:r>
              <a:rPr lang="en-US" sz="1800" dirty="0"/>
              <a:t>It might be hoped that deregulation of US oil and gas production would significantly lower fuel prices and overall inflation. But that effect would be limited and short lived. </a:t>
            </a:r>
          </a:p>
          <a:p>
            <a:r>
              <a:rPr lang="en-US" sz="1800" dirty="0"/>
              <a:t>The blue bars in this chart show the cost of finding and producing from new wells and from proven wells (in black). </a:t>
            </a:r>
          </a:p>
          <a:p>
            <a:r>
              <a:rPr lang="en-US" sz="1800" dirty="0"/>
              <a:t>Pumping from proven wells would continue to be profitable but and significant reduction in prices would reduce new drilling which would raise prices in the medium to long run back up to the cost of supply from new wells.</a:t>
            </a:r>
          </a:p>
          <a:p>
            <a:endParaRPr lang="en-US" dirty="0"/>
          </a:p>
        </p:txBody>
      </p:sp>
      <p:sp>
        <p:nvSpPr>
          <p:cNvPr id="4" name="Slide Number Placeholder 3"/>
          <p:cNvSpPr>
            <a:spLocks noGrp="1"/>
          </p:cNvSpPr>
          <p:nvPr>
            <p:ph type="sldNum" sz="quarter" idx="5"/>
          </p:nvPr>
        </p:nvSpPr>
        <p:spPr/>
        <p:txBody>
          <a:bodyPr/>
          <a:lstStyle/>
          <a:p>
            <a:fld id="{09022EC2-69F0-4680-A1A0-3DCF87B2F70F}" type="slidenum">
              <a:rPr lang="en-US" smtClean="0"/>
              <a:t>10</a:t>
            </a:fld>
            <a:endParaRPr lang="en-US"/>
          </a:p>
        </p:txBody>
      </p:sp>
    </p:spTree>
    <p:extLst>
      <p:ext uri="{BB962C8B-B14F-4D97-AF65-F5344CB8AC3E}">
        <p14:creationId xmlns:p14="http://schemas.microsoft.com/office/powerpoint/2010/main" val="3199768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turn to the federal budget situation. The current deficit now exceeds $1.8 trillion.</a:t>
            </a:r>
          </a:p>
          <a:p>
            <a:endParaRPr lang="en-US" dirty="0"/>
          </a:p>
          <a:p>
            <a:r>
              <a:rPr lang="en-US" dirty="0"/>
              <a:t>Federal revenues are currently running about 17% of GDP even as outlays or spending are about 23%. We last ran a surplus at the end of the Clinton administration 25 years ago.</a:t>
            </a:r>
          </a:p>
          <a:p>
            <a:endParaRPr lang="en-US" dirty="0"/>
          </a:p>
          <a:p>
            <a:r>
              <a:rPr lang="en-US" dirty="0"/>
              <a:t>Note the upward blips in outlays that occurred during the last two deep recessions.</a:t>
            </a:r>
          </a:p>
        </p:txBody>
      </p:sp>
      <p:sp>
        <p:nvSpPr>
          <p:cNvPr id="4" name="Slide Number Placeholder 3"/>
          <p:cNvSpPr>
            <a:spLocks noGrp="1"/>
          </p:cNvSpPr>
          <p:nvPr>
            <p:ph type="sldNum" sz="quarter" idx="5"/>
          </p:nvPr>
        </p:nvSpPr>
        <p:spPr/>
        <p:txBody>
          <a:bodyPr/>
          <a:lstStyle/>
          <a:p>
            <a:fld id="{09022EC2-69F0-4680-A1A0-3DCF87B2F70F}" type="slidenum">
              <a:rPr lang="en-US" smtClean="0"/>
              <a:t>11</a:t>
            </a:fld>
            <a:endParaRPr lang="en-US"/>
          </a:p>
        </p:txBody>
      </p:sp>
    </p:spTree>
    <p:extLst>
      <p:ext uri="{BB962C8B-B14F-4D97-AF65-F5344CB8AC3E}">
        <p14:creationId xmlns:p14="http://schemas.microsoft.com/office/powerpoint/2010/main" val="3927644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our tax system, revenues from income taxes rise as a share of GDP when more income is made in higher tax brackets. Periodic tax cuts favoring those with higher incomes have kept the revenue share from rising.</a:t>
            </a:r>
          </a:p>
          <a:p>
            <a:r>
              <a:rPr lang="en-US" dirty="0"/>
              <a:t>The Congress is now considering cutting taxes by $4 trillion dollars over the next ten years.</a:t>
            </a:r>
          </a:p>
          <a:p>
            <a:r>
              <a:rPr lang="en-US" dirty="0"/>
              <a:t>Tariff revenue is included in the “other” line. It is too small to make much of a dent in the deficit.</a:t>
            </a:r>
          </a:p>
          <a:p>
            <a:r>
              <a:rPr lang="en-US" dirty="0"/>
              <a:t>Note that corporate taxes have declined as a share a share of the economy.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022EC2-69F0-4680-A1A0-3DCF87B2F70F}" type="slidenum">
              <a:rPr lang="en-US" smtClean="0"/>
              <a:t>12</a:t>
            </a:fld>
            <a:endParaRPr lang="en-US"/>
          </a:p>
        </p:txBody>
      </p:sp>
    </p:spTree>
    <p:extLst>
      <p:ext uri="{BB962C8B-B14F-4D97-AF65-F5344CB8AC3E}">
        <p14:creationId xmlns:p14="http://schemas.microsoft.com/office/powerpoint/2010/main" val="399459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Corporate profits as a share of national income bounced around 4-1/2% of GDP b/w 1975 and 1990. It reached around 9% in recent years.</a:t>
            </a:r>
          </a:p>
          <a:p>
            <a:endParaRPr lang="en-US" dirty="0"/>
          </a:p>
          <a:p>
            <a:r>
              <a:rPr lang="en-US" dirty="0"/>
              <a:t>During the same period, labor’s share of income has declined from around 57% to around 52%.</a:t>
            </a:r>
          </a:p>
          <a:p>
            <a:endParaRPr lang="en-US" dirty="0"/>
          </a:p>
          <a:p>
            <a:r>
              <a:rPr lang="en-US" dirty="0"/>
              <a:t>Why have corporate taxes declined even as profits doubled? We’ve seen both cuts in the corporate tax rate and increases in corporate loopholes.</a:t>
            </a:r>
          </a:p>
        </p:txBody>
      </p:sp>
      <p:sp>
        <p:nvSpPr>
          <p:cNvPr id="4" name="Slide Number Placeholder 3"/>
          <p:cNvSpPr>
            <a:spLocks noGrp="1"/>
          </p:cNvSpPr>
          <p:nvPr>
            <p:ph type="sldNum" sz="quarter" idx="5"/>
          </p:nvPr>
        </p:nvSpPr>
        <p:spPr/>
        <p:txBody>
          <a:bodyPr/>
          <a:lstStyle/>
          <a:p>
            <a:fld id="{09022EC2-69F0-4680-A1A0-3DCF87B2F70F}" type="slidenum">
              <a:rPr lang="en-US" smtClean="0"/>
              <a:t>13</a:t>
            </a:fld>
            <a:endParaRPr lang="en-US"/>
          </a:p>
        </p:txBody>
      </p:sp>
    </p:spTree>
    <p:extLst>
      <p:ext uri="{BB962C8B-B14F-4D97-AF65-F5344CB8AC3E}">
        <p14:creationId xmlns:p14="http://schemas.microsoft.com/office/powerpoint/2010/main" val="317313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3835539"/>
          </a:xfrm>
        </p:spPr>
        <p:txBody>
          <a:bodyPr/>
          <a:lstStyle/>
          <a:p>
            <a:r>
              <a:rPr lang="en-US" sz="1600" dirty="0"/>
              <a:t>There are many ways to divvy up federal spending but the most straightforward for out purposes is to look at 3 categories.</a:t>
            </a:r>
          </a:p>
          <a:p>
            <a:r>
              <a:rPr lang="en-US" sz="1600" dirty="0"/>
              <a:t>Mandatory spending results from legislation with formulas but no spending limit like Social Security, Medicare, unemployment benefits, farm subsidies. Putting aside the blips during recessions, the aging of the Baby Boom has raised the mandatory share from about 10% in 2000 to about 14% today and a projected 15% in 10 years.</a:t>
            </a:r>
          </a:p>
          <a:p>
            <a:r>
              <a:rPr lang="en-US" sz="1600" dirty="0"/>
              <a:t>Discretionary spending from annual appropriations with specific amounts to be spent has been shrinking to about 6% of GDP.</a:t>
            </a:r>
          </a:p>
          <a:p>
            <a:r>
              <a:rPr lang="en-US" sz="1600" dirty="0"/>
              <a:t>Federal interest payments have risen to 3% of GDP and are projected to rise to 4% in the next 10 years due to increased debt and higher interest rates.</a:t>
            </a:r>
          </a:p>
        </p:txBody>
      </p:sp>
      <p:sp>
        <p:nvSpPr>
          <p:cNvPr id="4" name="Slide Number Placeholder 3"/>
          <p:cNvSpPr>
            <a:spLocks noGrp="1"/>
          </p:cNvSpPr>
          <p:nvPr>
            <p:ph type="sldNum" sz="quarter" idx="5"/>
          </p:nvPr>
        </p:nvSpPr>
        <p:spPr/>
        <p:txBody>
          <a:bodyPr/>
          <a:lstStyle/>
          <a:p>
            <a:fld id="{09022EC2-69F0-4680-A1A0-3DCF87B2F70F}" type="slidenum">
              <a:rPr lang="en-US" smtClean="0"/>
              <a:t>14</a:t>
            </a:fld>
            <a:endParaRPr lang="en-US"/>
          </a:p>
        </p:txBody>
      </p:sp>
    </p:spTree>
    <p:extLst>
      <p:ext uri="{BB962C8B-B14F-4D97-AF65-F5344CB8AC3E}">
        <p14:creationId xmlns:p14="http://schemas.microsoft.com/office/powerpoint/2010/main" val="3561369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102239"/>
          </a:xfrm>
        </p:spPr>
        <p:txBody>
          <a:bodyPr/>
          <a:lstStyle/>
          <a:p>
            <a:r>
              <a:rPr lang="en-US" sz="1800" dirty="0"/>
              <a:t>During World War II, the federal government ran large deficits. By the end of the war, the debt was as large as GDP. For a ratio of 100%. That ratio declined until the 1980s despite deficits most years. </a:t>
            </a:r>
          </a:p>
          <a:p>
            <a:endParaRPr lang="en-US" sz="1800" dirty="0"/>
          </a:p>
          <a:p>
            <a:r>
              <a:rPr lang="en-US" sz="1800" dirty="0"/>
              <a:t>As a matter of arithmetic, this ratio declines when the GDP grows faster than the debt. With the debt now roughly equal to the GDP, the ratio would be stable if the growth rate of nominal GDP were as high as the deficit to GDP ratio now running about 6%. Because the GDP growth rate is well below that, the ratio continues to rise. The key point here is that we don’t need to balance the budget for a stable debt situation.</a:t>
            </a:r>
          </a:p>
        </p:txBody>
      </p:sp>
      <p:sp>
        <p:nvSpPr>
          <p:cNvPr id="4" name="Slide Number Placeholder 3"/>
          <p:cNvSpPr>
            <a:spLocks noGrp="1"/>
          </p:cNvSpPr>
          <p:nvPr>
            <p:ph type="sldNum" sz="quarter" idx="5"/>
          </p:nvPr>
        </p:nvSpPr>
        <p:spPr/>
        <p:txBody>
          <a:bodyPr/>
          <a:lstStyle/>
          <a:p>
            <a:fld id="{09022EC2-69F0-4680-A1A0-3DCF87B2F70F}" type="slidenum">
              <a:rPr lang="en-US" smtClean="0"/>
              <a:t>15</a:t>
            </a:fld>
            <a:endParaRPr lang="en-US"/>
          </a:p>
        </p:txBody>
      </p:sp>
    </p:spTree>
    <p:extLst>
      <p:ext uri="{BB962C8B-B14F-4D97-AF65-F5344CB8AC3E}">
        <p14:creationId xmlns:p14="http://schemas.microsoft.com/office/powerpoint/2010/main" val="278595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2EC2-69F0-4680-A1A0-3DCF87B2F70F}" type="slidenum">
              <a:rPr lang="en-US" smtClean="0"/>
              <a:t>16</a:t>
            </a:fld>
            <a:endParaRPr lang="en-US"/>
          </a:p>
        </p:txBody>
      </p:sp>
    </p:spTree>
    <p:extLst>
      <p:ext uri="{BB962C8B-B14F-4D97-AF65-F5344CB8AC3E}">
        <p14:creationId xmlns:p14="http://schemas.microsoft.com/office/powerpoint/2010/main" val="372739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2EC2-69F0-4680-A1A0-3DCF87B2F70F}" type="slidenum">
              <a:rPr lang="en-US" smtClean="0"/>
              <a:t>17</a:t>
            </a:fld>
            <a:endParaRPr lang="en-US"/>
          </a:p>
        </p:txBody>
      </p:sp>
    </p:spTree>
    <p:extLst>
      <p:ext uri="{BB962C8B-B14F-4D97-AF65-F5344CB8AC3E}">
        <p14:creationId xmlns:p14="http://schemas.microsoft.com/office/powerpoint/2010/main" val="283747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deep but short decline in GDP caused by Covid-19 in 2020. It also shows the deep but prolonged decline during the Great Financial Crisis that began in late 2007 and accelerated in late 2008.</a:t>
            </a:r>
          </a:p>
        </p:txBody>
      </p:sp>
      <p:sp>
        <p:nvSpPr>
          <p:cNvPr id="4" name="Slide Number Placeholder 3"/>
          <p:cNvSpPr>
            <a:spLocks noGrp="1"/>
          </p:cNvSpPr>
          <p:nvPr>
            <p:ph type="sldNum" sz="quarter" idx="5"/>
          </p:nvPr>
        </p:nvSpPr>
        <p:spPr/>
        <p:txBody>
          <a:bodyPr/>
          <a:lstStyle/>
          <a:p>
            <a:fld id="{09022EC2-69F0-4680-A1A0-3DCF87B2F70F}" type="slidenum">
              <a:rPr lang="en-US" smtClean="0"/>
              <a:t>2</a:t>
            </a:fld>
            <a:endParaRPr lang="en-US"/>
          </a:p>
        </p:txBody>
      </p:sp>
    </p:spTree>
    <p:extLst>
      <p:ext uri="{BB962C8B-B14F-4D97-AF65-F5344CB8AC3E}">
        <p14:creationId xmlns:p14="http://schemas.microsoft.com/office/powerpoint/2010/main" val="142805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are probably old enough to remember that we had very high inflation in the 1970s and early 1980s. By 1995 inflation had fallen to near 2% where it stayed until 2020 when Covid-19 hit and disrupted supply chains. </a:t>
            </a:r>
          </a:p>
          <a:p>
            <a:endParaRPr lang="en-US" dirty="0"/>
          </a:p>
          <a:p>
            <a:r>
              <a:rPr lang="en-US" dirty="0"/>
              <a:t>Competition from imports was a major factor keeping prices of US producers down.</a:t>
            </a:r>
          </a:p>
        </p:txBody>
      </p:sp>
      <p:sp>
        <p:nvSpPr>
          <p:cNvPr id="4" name="Slide Number Placeholder 3"/>
          <p:cNvSpPr>
            <a:spLocks noGrp="1"/>
          </p:cNvSpPr>
          <p:nvPr>
            <p:ph type="sldNum" sz="quarter" idx="5"/>
          </p:nvPr>
        </p:nvSpPr>
        <p:spPr/>
        <p:txBody>
          <a:bodyPr/>
          <a:lstStyle/>
          <a:p>
            <a:fld id="{09022EC2-69F0-4680-A1A0-3DCF87B2F70F}" type="slidenum">
              <a:rPr lang="en-US" smtClean="0"/>
              <a:t>3</a:t>
            </a:fld>
            <a:endParaRPr lang="en-US"/>
          </a:p>
        </p:txBody>
      </p:sp>
    </p:spTree>
    <p:extLst>
      <p:ext uri="{BB962C8B-B14F-4D97-AF65-F5344CB8AC3E}">
        <p14:creationId xmlns:p14="http://schemas.microsoft.com/office/powerpoint/2010/main" val="2902513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blue line in this chart shows the share of manufacturers reporting delays in shipments. That measure spiked from 2020 to 2023. The black line shows inflation in consumer goods excluding food and energy. You probably remember ships offshore of US ports waiting to dock and unload. Since prices are a function of supply and demand, the reduction in import supply raised prices. Prices didn’t rise only for imports. Less import pressure allowed US producers to raise prices, too. That is a major risk if Trump imposes broad tariff increases.</a:t>
            </a:r>
          </a:p>
        </p:txBody>
      </p:sp>
      <p:sp>
        <p:nvSpPr>
          <p:cNvPr id="4" name="Slide Number Placeholder 3"/>
          <p:cNvSpPr>
            <a:spLocks noGrp="1"/>
          </p:cNvSpPr>
          <p:nvPr>
            <p:ph type="sldNum" sz="quarter" idx="5"/>
          </p:nvPr>
        </p:nvSpPr>
        <p:spPr/>
        <p:txBody>
          <a:bodyPr/>
          <a:lstStyle/>
          <a:p>
            <a:fld id="{09022EC2-69F0-4680-A1A0-3DCF87B2F70F}" type="slidenum">
              <a:rPr lang="en-US" smtClean="0"/>
              <a:t>4</a:t>
            </a:fld>
            <a:endParaRPr lang="en-US"/>
          </a:p>
        </p:txBody>
      </p:sp>
    </p:spTree>
    <p:extLst>
      <p:ext uri="{BB962C8B-B14F-4D97-AF65-F5344CB8AC3E}">
        <p14:creationId xmlns:p14="http://schemas.microsoft.com/office/powerpoint/2010/main" val="215335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271963"/>
            <a:ext cx="5560060" cy="3809603"/>
          </a:xfrm>
        </p:spPr>
        <p:txBody>
          <a:bodyPr/>
          <a:lstStyle/>
          <a:p>
            <a:r>
              <a:rPr lang="en-US" sz="1800" dirty="0"/>
              <a:t>Next, let’s consider trade and manufactures trade in particular since that has been the focus of Trump’s rhetoric. This chart shows that, as a percent of GDP, that deficit increased during his first term from 2016 to 2020 as it had during the previous 8 years under Obama. During the last 4 year that ratio declined somewhat.</a:t>
            </a:r>
          </a:p>
          <a:p>
            <a:endParaRPr lang="en-US" sz="1800" dirty="0"/>
          </a:p>
          <a:p>
            <a:r>
              <a:rPr lang="en-US" sz="1800" dirty="0"/>
              <a:t>As Trump has threatened tariffs since November, our trading partners have threatened retaliation. Most prominently, China has threatened to restrict its exports of rare earths and other inputs critical to US advanced technology industries. A serious trade war could hurt our output as well as prices.</a:t>
            </a:r>
          </a:p>
        </p:txBody>
      </p:sp>
      <p:sp>
        <p:nvSpPr>
          <p:cNvPr id="4" name="Slide Number Placeholder 3"/>
          <p:cNvSpPr>
            <a:spLocks noGrp="1"/>
          </p:cNvSpPr>
          <p:nvPr>
            <p:ph type="sldNum" sz="quarter" idx="5"/>
          </p:nvPr>
        </p:nvSpPr>
        <p:spPr/>
        <p:txBody>
          <a:bodyPr/>
          <a:lstStyle/>
          <a:p>
            <a:fld id="{09022EC2-69F0-4680-A1A0-3DCF87B2F70F}" type="slidenum">
              <a:rPr lang="en-US" smtClean="0"/>
              <a:t>5</a:t>
            </a:fld>
            <a:endParaRPr lang="en-US"/>
          </a:p>
        </p:txBody>
      </p:sp>
    </p:spTree>
    <p:extLst>
      <p:ext uri="{BB962C8B-B14F-4D97-AF65-F5344CB8AC3E}">
        <p14:creationId xmlns:p14="http://schemas.microsoft.com/office/powerpoint/2010/main" val="41347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pattern for jobs resembles that for GDP. During the Great Financial Crisis of 2007-9 we lost 8.7 million jobs over 25 months. It took 51 months just to get back to the previous peak.</a:t>
            </a:r>
          </a:p>
          <a:p>
            <a:endParaRPr lang="en-US" sz="1800" dirty="0"/>
          </a:p>
          <a:p>
            <a:r>
              <a:rPr lang="en-US" sz="1800" dirty="0"/>
              <a:t>When covid 19 hit in 2020, we lost 21.9 million jobs in two months. 14 months later we had restored all of the lost jobs. The combination of aggressive fiscal policy and a healthier financial system made a big difference in the two recoveries. Later charts will show the budget effects of covid crisis fiscal policy.</a:t>
            </a:r>
          </a:p>
        </p:txBody>
      </p:sp>
      <p:sp>
        <p:nvSpPr>
          <p:cNvPr id="4" name="Slide Number Placeholder 3"/>
          <p:cNvSpPr>
            <a:spLocks noGrp="1"/>
          </p:cNvSpPr>
          <p:nvPr>
            <p:ph type="sldNum" sz="quarter" idx="5"/>
          </p:nvPr>
        </p:nvSpPr>
        <p:spPr/>
        <p:txBody>
          <a:bodyPr/>
          <a:lstStyle/>
          <a:p>
            <a:fld id="{09022EC2-69F0-4680-A1A0-3DCF87B2F70F}" type="slidenum">
              <a:rPr lang="en-US" smtClean="0"/>
              <a:t>6</a:t>
            </a:fld>
            <a:endParaRPr lang="en-US"/>
          </a:p>
        </p:txBody>
      </p:sp>
    </p:spTree>
    <p:extLst>
      <p:ext uri="{BB962C8B-B14F-4D97-AF65-F5344CB8AC3E}">
        <p14:creationId xmlns:p14="http://schemas.microsoft.com/office/powerpoint/2010/main" val="969346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has been a major political issue in recent years and the new Administration has vowed to change policy.</a:t>
            </a:r>
          </a:p>
          <a:p>
            <a:endParaRPr lang="en-US" dirty="0"/>
          </a:p>
          <a:p>
            <a:r>
              <a:rPr lang="en-US" dirty="0"/>
              <a:t>By its nature, unauthorized immigration is difficult to measure with confidence. This chart shows a surge in immigration estimated for recent years. Immigration fluctuated between 2010 and 2019 but averaged about 900,000 per year. Immigration was triple that amount in each of the last three years.</a:t>
            </a:r>
          </a:p>
        </p:txBody>
      </p:sp>
      <p:sp>
        <p:nvSpPr>
          <p:cNvPr id="4" name="Slide Number Placeholder 3"/>
          <p:cNvSpPr>
            <a:spLocks noGrp="1"/>
          </p:cNvSpPr>
          <p:nvPr>
            <p:ph type="sldNum" sz="quarter" idx="5"/>
          </p:nvPr>
        </p:nvSpPr>
        <p:spPr/>
        <p:txBody>
          <a:bodyPr/>
          <a:lstStyle/>
          <a:p>
            <a:fld id="{09022EC2-69F0-4680-A1A0-3DCF87B2F70F}" type="slidenum">
              <a:rPr lang="en-US" smtClean="0"/>
              <a:t>7</a:t>
            </a:fld>
            <a:endParaRPr lang="en-US"/>
          </a:p>
        </p:txBody>
      </p:sp>
    </p:spTree>
    <p:extLst>
      <p:ext uri="{BB962C8B-B14F-4D97-AF65-F5344CB8AC3E}">
        <p14:creationId xmlns:p14="http://schemas.microsoft.com/office/powerpoint/2010/main" val="1003250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difficult to measure illegal activity. The USDA does try to measure the share of the paid agricultural work force that is unauthorized. They estimate that share at roughly 40 percent.</a:t>
            </a:r>
          </a:p>
          <a:p>
            <a:endParaRPr lang="en-US" dirty="0"/>
          </a:p>
          <a:p>
            <a:r>
              <a:rPr lang="en-US" dirty="0"/>
              <a:t>Not surprisingly, organizations of farmers have pushed for exemptions from expulsions of their workers. Were a significant number of them to be expelled, farm prices would surely go up.</a:t>
            </a:r>
          </a:p>
        </p:txBody>
      </p:sp>
      <p:sp>
        <p:nvSpPr>
          <p:cNvPr id="4" name="Slide Number Placeholder 3"/>
          <p:cNvSpPr>
            <a:spLocks noGrp="1"/>
          </p:cNvSpPr>
          <p:nvPr>
            <p:ph type="sldNum" sz="quarter" idx="5"/>
          </p:nvPr>
        </p:nvSpPr>
        <p:spPr/>
        <p:txBody>
          <a:bodyPr/>
          <a:lstStyle/>
          <a:p>
            <a:fld id="{09022EC2-69F0-4680-A1A0-3DCF87B2F70F}" type="slidenum">
              <a:rPr lang="en-US" smtClean="0"/>
              <a:t>8</a:t>
            </a:fld>
            <a:endParaRPr lang="en-US"/>
          </a:p>
        </p:txBody>
      </p:sp>
    </p:spTree>
    <p:extLst>
      <p:ext uri="{BB962C8B-B14F-4D97-AF65-F5344CB8AC3E}">
        <p14:creationId xmlns:p14="http://schemas.microsoft.com/office/powerpoint/2010/main" val="217530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immigrant share of the construction workforce is also very significant. It is estimated that about one quarter of construction workers are immigrants.</a:t>
            </a:r>
          </a:p>
          <a:p>
            <a:endParaRPr lang="en-US" dirty="0"/>
          </a:p>
          <a:p>
            <a:r>
              <a:rPr lang="en-US" dirty="0"/>
              <a:t>A substantial roundup and expulsion of unauthorized immigrants in the  construction industry would also drive up inflation in both the residential and nonresidential sectors. </a:t>
            </a:r>
          </a:p>
        </p:txBody>
      </p:sp>
      <p:sp>
        <p:nvSpPr>
          <p:cNvPr id="4" name="Slide Number Placeholder 3"/>
          <p:cNvSpPr>
            <a:spLocks noGrp="1"/>
          </p:cNvSpPr>
          <p:nvPr>
            <p:ph type="sldNum" sz="quarter" idx="5"/>
          </p:nvPr>
        </p:nvSpPr>
        <p:spPr/>
        <p:txBody>
          <a:bodyPr/>
          <a:lstStyle/>
          <a:p>
            <a:fld id="{09022EC2-69F0-4680-A1A0-3DCF87B2F70F}" type="slidenum">
              <a:rPr lang="en-US" smtClean="0"/>
              <a:t>9</a:t>
            </a:fld>
            <a:endParaRPr lang="en-US"/>
          </a:p>
        </p:txBody>
      </p:sp>
    </p:spTree>
    <p:extLst>
      <p:ext uri="{BB962C8B-B14F-4D97-AF65-F5344CB8AC3E}">
        <p14:creationId xmlns:p14="http://schemas.microsoft.com/office/powerpoint/2010/main" val="90306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C1452-038A-F148-CC2A-DF93D3FA72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F13A1-9300-59B2-3370-8A8F30B72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D8A1E-1D1E-51F1-8B6A-9F67CD1066E7}"/>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96040975-0CFD-E1BB-1556-159B0CBC39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9ED15-1317-CA4A-894E-43C19A3E547F}"/>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341822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C822-9E80-65C4-FE17-83E2E4DE4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B946A8-6FC6-A4AA-D6AB-3FD731FD81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6A8C9-FF8E-785D-A039-935F63013F73}"/>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FAEF6D92-B7D0-DD11-5220-7639A2A14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CFFD6-1D2D-B4C9-0279-66677AD31019}"/>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393359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5D90A-DC5B-0955-C22F-917A8C4212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5D3E7-5E90-8568-24F1-5E0F4AD69E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BBA43-D6C8-3C83-AFBE-6CA2A15DE14D}"/>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4E583E64-0BAF-9A07-8FA4-3B304D327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C35BC-F693-0170-0B3B-77CFB7118570}"/>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120064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80C9-FFFB-C001-0420-FE58F3539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4996A2-8771-1397-4B73-8950781FF0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1AF01F-1999-3545-D4F6-F5EA13361645}"/>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8D0971C6-4279-07F2-8214-ACB47D112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7744C-ABBB-7496-C0A1-9C961F61BA3F}"/>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270329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BCCE-6324-85AC-0C86-9CBDDCF8EB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44D7BC-8F56-E14D-6750-2415CC6774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C1C876-AF0D-C7BB-3D47-216F196384A4}"/>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590126B9-C7C2-C94E-FFA6-23775F7A8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183F4-4116-EB20-6ED1-E2A575E50C6D}"/>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377481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83E6A-779D-8956-D7E6-90F8C40DA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31E54F-1EE9-5CC6-BBB0-381D5513AB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823A6-6884-4A70-6305-CCC7CFD3B5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BE375B-6B69-61B1-F4D6-FD4A0538F704}"/>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6" name="Footer Placeholder 5">
            <a:extLst>
              <a:ext uri="{FF2B5EF4-FFF2-40B4-BE49-F238E27FC236}">
                <a16:creationId xmlns:a16="http://schemas.microsoft.com/office/drawing/2014/main" id="{2005D563-629D-8798-E7A2-C2C72BC6D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09130-E7AE-20EF-D969-2ABCD32EDC9C}"/>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392165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1708-6C12-A742-E484-E21DB1F18E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6D5FA2-2430-05F3-8B43-FC8D889260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D88DB-69AB-ABD8-07EB-DC62F5CE00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02E111-5DFD-CEB8-E745-967A56EC0B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4E157-A8AF-D506-38A8-72A65A4AA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9056A9-2696-5BF8-C721-B9B34F079534}"/>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8" name="Footer Placeholder 7">
            <a:extLst>
              <a:ext uri="{FF2B5EF4-FFF2-40B4-BE49-F238E27FC236}">
                <a16:creationId xmlns:a16="http://schemas.microsoft.com/office/drawing/2014/main" id="{3A8A86EA-650F-BCCA-4D1A-C8A69A102F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2B29D3-2719-4434-4F20-C881DD8D5F86}"/>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73328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8F909-84D1-0194-C685-721FFE55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61879-E581-2C2C-606F-B633B1B12725}"/>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4" name="Footer Placeholder 3">
            <a:extLst>
              <a:ext uri="{FF2B5EF4-FFF2-40B4-BE49-F238E27FC236}">
                <a16:creationId xmlns:a16="http://schemas.microsoft.com/office/drawing/2014/main" id="{99AE228C-EB02-03E0-54A5-CF90B64C59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E3FAE3-ABA5-CA40-22D1-BFBCD9D87303}"/>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193030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424F9-6BFC-9CF2-1201-6128C1D9C21D}"/>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3" name="Footer Placeholder 2">
            <a:extLst>
              <a:ext uri="{FF2B5EF4-FFF2-40B4-BE49-F238E27FC236}">
                <a16:creationId xmlns:a16="http://schemas.microsoft.com/office/drawing/2014/main" id="{57FFBA3D-9A6A-FA54-263C-FE315EA047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829D12-71F2-1459-300E-FBC18433DB0F}"/>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239074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E34D-026A-D313-81D6-6D9C79029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8FFDCA-52C6-E67E-0E29-464DF32E5E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4372BF-9349-4B38-2087-1DD8B3F3A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A0A4-493F-95DF-4AE2-38E27D067CEF}"/>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6" name="Footer Placeholder 5">
            <a:extLst>
              <a:ext uri="{FF2B5EF4-FFF2-40B4-BE49-F238E27FC236}">
                <a16:creationId xmlns:a16="http://schemas.microsoft.com/office/drawing/2014/main" id="{7A50F13C-AA32-7418-8961-5F270C3529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4840BC-0F73-FA13-6B18-537868B6D9EC}"/>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418084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8C6F-FBB4-931E-93F3-288E2F32B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82E699-1337-0F3C-EA40-B2A443D21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FBD5E-7A10-0EA9-7995-BABD67F71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0BFC8-4C81-46B4-7F1A-138A7189ADED}"/>
              </a:ext>
            </a:extLst>
          </p:cNvPr>
          <p:cNvSpPr>
            <a:spLocks noGrp="1"/>
          </p:cNvSpPr>
          <p:nvPr>
            <p:ph type="dt" sz="half" idx="10"/>
          </p:nvPr>
        </p:nvSpPr>
        <p:spPr/>
        <p:txBody>
          <a:bodyPr/>
          <a:lstStyle/>
          <a:p>
            <a:fld id="{45505101-CE1B-49F7-9AED-07633709E6DC}" type="datetimeFigureOut">
              <a:rPr lang="en-US" smtClean="0"/>
              <a:t>3/3/2025</a:t>
            </a:fld>
            <a:endParaRPr lang="en-US"/>
          </a:p>
        </p:txBody>
      </p:sp>
      <p:sp>
        <p:nvSpPr>
          <p:cNvPr id="6" name="Footer Placeholder 5">
            <a:extLst>
              <a:ext uri="{FF2B5EF4-FFF2-40B4-BE49-F238E27FC236}">
                <a16:creationId xmlns:a16="http://schemas.microsoft.com/office/drawing/2014/main" id="{621F3EC1-8C1E-EA13-3B98-89E5ED167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2007B6-0FE8-A363-C6C8-CCAB42BDDE36}"/>
              </a:ext>
            </a:extLst>
          </p:cNvPr>
          <p:cNvSpPr>
            <a:spLocks noGrp="1"/>
          </p:cNvSpPr>
          <p:nvPr>
            <p:ph type="sldNum" sz="quarter" idx="12"/>
          </p:nvPr>
        </p:nvSpPr>
        <p:spPr/>
        <p:txBody>
          <a:bodyPr/>
          <a:lstStyle/>
          <a:p>
            <a:fld id="{C56EAD4E-D932-4D58-B6E4-159144B53A0F}" type="slidenum">
              <a:rPr lang="en-US" smtClean="0"/>
              <a:t>‹#›</a:t>
            </a:fld>
            <a:endParaRPr lang="en-US"/>
          </a:p>
        </p:txBody>
      </p:sp>
    </p:spTree>
    <p:extLst>
      <p:ext uri="{BB962C8B-B14F-4D97-AF65-F5344CB8AC3E}">
        <p14:creationId xmlns:p14="http://schemas.microsoft.com/office/powerpoint/2010/main" val="194921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444D4A-A096-4C66-F614-7230A1969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16A57B-D319-0AFB-06F2-91B7A57D1B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17141-4423-2AF1-7637-C2F8DB0811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05101-CE1B-49F7-9AED-07633709E6DC}" type="datetimeFigureOut">
              <a:rPr lang="en-US" smtClean="0"/>
              <a:t>3/3/2025</a:t>
            </a:fld>
            <a:endParaRPr lang="en-US"/>
          </a:p>
        </p:txBody>
      </p:sp>
      <p:sp>
        <p:nvSpPr>
          <p:cNvPr id="5" name="Footer Placeholder 4">
            <a:extLst>
              <a:ext uri="{FF2B5EF4-FFF2-40B4-BE49-F238E27FC236}">
                <a16:creationId xmlns:a16="http://schemas.microsoft.com/office/drawing/2014/main" id="{14786A5A-69AE-175C-958D-D6AAB2E1B9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63DC67-AB3D-F578-17E6-8C18B77F53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EAD4E-D932-4D58-B6E4-159144B53A0F}" type="slidenum">
              <a:rPr lang="en-US" smtClean="0"/>
              <a:t>‹#›</a:t>
            </a:fld>
            <a:endParaRPr lang="en-US"/>
          </a:p>
        </p:txBody>
      </p:sp>
    </p:spTree>
    <p:extLst>
      <p:ext uri="{BB962C8B-B14F-4D97-AF65-F5344CB8AC3E}">
        <p14:creationId xmlns:p14="http://schemas.microsoft.com/office/powerpoint/2010/main" val="1198997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2A73-D178-71A7-784C-DB57578A0573}"/>
              </a:ext>
            </a:extLst>
          </p:cNvPr>
          <p:cNvSpPr>
            <a:spLocks noGrp="1"/>
          </p:cNvSpPr>
          <p:nvPr>
            <p:ph type="ctrTitle"/>
          </p:nvPr>
        </p:nvSpPr>
        <p:spPr/>
        <p:txBody>
          <a:bodyPr>
            <a:normAutofit fontScale="90000"/>
          </a:bodyPr>
          <a:lstStyle/>
          <a:p>
            <a:r>
              <a:rPr lang="en-US" b="1" dirty="0"/>
              <a:t>Potential Effects</a:t>
            </a:r>
            <a:br>
              <a:rPr lang="en-US" b="1" dirty="0"/>
            </a:br>
            <a:r>
              <a:rPr lang="en-US" b="1" dirty="0"/>
              <a:t>of Economic Policy</a:t>
            </a:r>
            <a:br>
              <a:rPr lang="en-US" b="1" dirty="0"/>
            </a:br>
            <a:r>
              <a:rPr lang="en-US" b="1" dirty="0"/>
              <a:t>in 2025</a:t>
            </a:r>
          </a:p>
        </p:txBody>
      </p:sp>
      <p:sp>
        <p:nvSpPr>
          <p:cNvPr id="3" name="Subtitle 2">
            <a:extLst>
              <a:ext uri="{FF2B5EF4-FFF2-40B4-BE49-F238E27FC236}">
                <a16:creationId xmlns:a16="http://schemas.microsoft.com/office/drawing/2014/main" id="{9EF440F3-259A-C0D2-9E0B-6335D69FF1BD}"/>
              </a:ext>
            </a:extLst>
          </p:cNvPr>
          <p:cNvSpPr>
            <a:spLocks noGrp="1"/>
          </p:cNvSpPr>
          <p:nvPr>
            <p:ph type="subTitle" idx="1"/>
          </p:nvPr>
        </p:nvSpPr>
        <p:spPr/>
        <p:txBody>
          <a:bodyPr/>
          <a:lstStyle/>
          <a:p>
            <a:r>
              <a:rPr lang="en-US" dirty="0"/>
              <a:t>Presentation to IEEE group</a:t>
            </a:r>
          </a:p>
          <a:p>
            <a:r>
              <a:rPr lang="en-US" dirty="0"/>
              <a:t>by Lee Price</a:t>
            </a:r>
          </a:p>
          <a:p>
            <a:r>
              <a:rPr lang="en-US" dirty="0"/>
              <a:t>February 20, 2025</a:t>
            </a:r>
          </a:p>
          <a:p>
            <a:endParaRPr lang="en-US" dirty="0"/>
          </a:p>
        </p:txBody>
      </p:sp>
    </p:spTree>
    <p:extLst>
      <p:ext uri="{BB962C8B-B14F-4D97-AF65-F5344CB8AC3E}">
        <p14:creationId xmlns:p14="http://schemas.microsoft.com/office/powerpoint/2010/main" val="414755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BFFB1-9FB0-CA59-ED0A-C2041694A1CA}"/>
              </a:ext>
            </a:extLst>
          </p:cNvPr>
          <p:cNvPicPr>
            <a:picLocks noChangeAspect="1"/>
          </p:cNvPicPr>
          <p:nvPr/>
        </p:nvPicPr>
        <p:blipFill>
          <a:blip r:embed="rId3"/>
          <a:stretch>
            <a:fillRect/>
          </a:stretch>
        </p:blipFill>
        <p:spPr>
          <a:xfrm>
            <a:off x="1304817" y="27503"/>
            <a:ext cx="9454679" cy="6712344"/>
          </a:xfrm>
          <a:prstGeom prst="rect">
            <a:avLst/>
          </a:prstGeom>
        </p:spPr>
      </p:pic>
    </p:spTree>
    <p:extLst>
      <p:ext uri="{BB962C8B-B14F-4D97-AF65-F5344CB8AC3E}">
        <p14:creationId xmlns:p14="http://schemas.microsoft.com/office/powerpoint/2010/main" val="1298408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E1C1-4ABA-1E79-0F69-2193D57E83AE}"/>
              </a:ext>
            </a:extLst>
          </p:cNvPr>
          <p:cNvSpPr>
            <a:spLocks noGrp="1"/>
          </p:cNvSpPr>
          <p:nvPr>
            <p:ph type="title"/>
          </p:nvPr>
        </p:nvSpPr>
        <p:spPr>
          <a:xfrm>
            <a:off x="838200" y="215757"/>
            <a:ext cx="10515600" cy="1474931"/>
          </a:xfrm>
        </p:spPr>
        <p:txBody>
          <a:bodyPr/>
          <a:lstStyle/>
          <a:p>
            <a:pPr algn="ctr"/>
            <a:r>
              <a:rPr lang="en-US" sz="4800" b="1" dirty="0"/>
              <a:t>Federal Spending and Revenues</a:t>
            </a:r>
            <a:br>
              <a:rPr lang="en-US" b="1" dirty="0"/>
            </a:br>
            <a:r>
              <a:rPr lang="en-US" sz="3200" b="1" dirty="0"/>
              <a:t>as a percent of GDP</a:t>
            </a:r>
          </a:p>
        </p:txBody>
      </p:sp>
      <p:pic>
        <p:nvPicPr>
          <p:cNvPr id="4" name="Content Placeholder 3">
            <a:extLst>
              <a:ext uri="{FF2B5EF4-FFF2-40B4-BE49-F238E27FC236}">
                <a16:creationId xmlns:a16="http://schemas.microsoft.com/office/drawing/2014/main" id="{50D4559E-E514-B044-8103-67E0802A0CC4}"/>
              </a:ext>
            </a:extLst>
          </p:cNvPr>
          <p:cNvPicPr>
            <a:picLocks noGrp="1" noChangeAspect="1"/>
          </p:cNvPicPr>
          <p:nvPr>
            <p:ph idx="1"/>
          </p:nvPr>
        </p:nvPicPr>
        <p:blipFill>
          <a:blip r:embed="rId3"/>
          <a:srcRect l="248" t="7865"/>
          <a:stretch/>
        </p:blipFill>
        <p:spPr>
          <a:xfrm>
            <a:off x="1719325" y="1541124"/>
            <a:ext cx="8647299" cy="5188959"/>
          </a:xfrm>
          <a:prstGeom prst="rect">
            <a:avLst/>
          </a:prstGeom>
        </p:spPr>
      </p:pic>
    </p:spTree>
    <p:extLst>
      <p:ext uri="{BB962C8B-B14F-4D97-AF65-F5344CB8AC3E}">
        <p14:creationId xmlns:p14="http://schemas.microsoft.com/office/powerpoint/2010/main" val="206631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E4E6-05FD-8CF7-1BDC-50354A7E2184}"/>
              </a:ext>
            </a:extLst>
          </p:cNvPr>
          <p:cNvSpPr>
            <a:spLocks noGrp="1"/>
          </p:cNvSpPr>
          <p:nvPr>
            <p:ph type="title"/>
          </p:nvPr>
        </p:nvSpPr>
        <p:spPr>
          <a:xfrm>
            <a:off x="838200" y="1"/>
            <a:ext cx="10515600" cy="1253446"/>
          </a:xfrm>
        </p:spPr>
        <p:txBody>
          <a:bodyPr>
            <a:normAutofit/>
          </a:bodyPr>
          <a:lstStyle/>
          <a:p>
            <a:pPr algn="ctr"/>
            <a:r>
              <a:rPr lang="en-US" sz="4800" b="1" dirty="0"/>
              <a:t>Sources of Federal Revenue</a:t>
            </a:r>
          </a:p>
        </p:txBody>
      </p:sp>
      <p:pic>
        <p:nvPicPr>
          <p:cNvPr id="4" name="Content Placeholder 3">
            <a:extLst>
              <a:ext uri="{FF2B5EF4-FFF2-40B4-BE49-F238E27FC236}">
                <a16:creationId xmlns:a16="http://schemas.microsoft.com/office/drawing/2014/main" id="{BA05EA8A-E5EC-2230-01F6-9C5EFDCEC56C}"/>
              </a:ext>
            </a:extLst>
          </p:cNvPr>
          <p:cNvPicPr>
            <a:picLocks noGrp="1" noChangeAspect="1"/>
          </p:cNvPicPr>
          <p:nvPr>
            <p:ph idx="1"/>
          </p:nvPr>
        </p:nvPicPr>
        <p:blipFill>
          <a:blip r:embed="rId3"/>
          <a:stretch>
            <a:fillRect/>
          </a:stretch>
        </p:blipFill>
        <p:spPr>
          <a:xfrm>
            <a:off x="1343991" y="1253447"/>
            <a:ext cx="8663038" cy="5604553"/>
          </a:xfrm>
          <a:prstGeom prst="rect">
            <a:avLst/>
          </a:prstGeom>
        </p:spPr>
      </p:pic>
    </p:spTree>
    <p:extLst>
      <p:ext uri="{BB962C8B-B14F-4D97-AF65-F5344CB8AC3E}">
        <p14:creationId xmlns:p14="http://schemas.microsoft.com/office/powerpoint/2010/main" val="23126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E0F19-C208-63CD-C71E-8291F9D956CE}"/>
              </a:ext>
            </a:extLst>
          </p:cNvPr>
          <p:cNvPicPr>
            <a:picLocks noChangeAspect="1"/>
          </p:cNvPicPr>
          <p:nvPr/>
        </p:nvPicPr>
        <p:blipFill>
          <a:blip r:embed="rId3"/>
          <a:stretch>
            <a:fillRect/>
          </a:stretch>
        </p:blipFill>
        <p:spPr>
          <a:xfrm>
            <a:off x="1755272" y="277095"/>
            <a:ext cx="8681456" cy="6303810"/>
          </a:xfrm>
          <a:prstGeom prst="rect">
            <a:avLst/>
          </a:prstGeom>
        </p:spPr>
      </p:pic>
    </p:spTree>
    <p:extLst>
      <p:ext uri="{BB962C8B-B14F-4D97-AF65-F5344CB8AC3E}">
        <p14:creationId xmlns:p14="http://schemas.microsoft.com/office/powerpoint/2010/main" val="171475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7E63-3E24-94F6-6DA1-88B8A64022EB}"/>
              </a:ext>
            </a:extLst>
          </p:cNvPr>
          <p:cNvSpPr>
            <a:spLocks noGrp="1"/>
          </p:cNvSpPr>
          <p:nvPr>
            <p:ph type="title"/>
          </p:nvPr>
        </p:nvSpPr>
        <p:spPr>
          <a:xfrm>
            <a:off x="838200" y="71919"/>
            <a:ext cx="10515600" cy="1397285"/>
          </a:xfrm>
        </p:spPr>
        <p:txBody>
          <a:bodyPr>
            <a:normAutofit/>
          </a:bodyPr>
          <a:lstStyle/>
          <a:p>
            <a:pPr algn="ctr"/>
            <a:r>
              <a:rPr lang="en-US" sz="4800" b="1" dirty="0"/>
              <a:t>Federal Spending by Major Categories</a:t>
            </a:r>
          </a:p>
        </p:txBody>
      </p:sp>
      <p:pic>
        <p:nvPicPr>
          <p:cNvPr id="4" name="Content Placeholder 3">
            <a:extLst>
              <a:ext uri="{FF2B5EF4-FFF2-40B4-BE49-F238E27FC236}">
                <a16:creationId xmlns:a16="http://schemas.microsoft.com/office/drawing/2014/main" id="{893687B2-5865-D0F5-D888-8D57E6F76B2E}"/>
              </a:ext>
            </a:extLst>
          </p:cNvPr>
          <p:cNvPicPr>
            <a:picLocks noGrp="1" noChangeAspect="1"/>
          </p:cNvPicPr>
          <p:nvPr>
            <p:ph idx="1"/>
          </p:nvPr>
        </p:nvPicPr>
        <p:blipFill>
          <a:blip r:embed="rId3"/>
          <a:stretch>
            <a:fillRect/>
          </a:stretch>
        </p:blipFill>
        <p:spPr>
          <a:xfrm>
            <a:off x="1517312" y="1294544"/>
            <a:ext cx="9311650" cy="5525594"/>
          </a:xfrm>
          <a:prstGeom prst="rect">
            <a:avLst/>
          </a:prstGeom>
        </p:spPr>
      </p:pic>
    </p:spTree>
    <p:extLst>
      <p:ext uri="{BB962C8B-B14F-4D97-AF65-F5344CB8AC3E}">
        <p14:creationId xmlns:p14="http://schemas.microsoft.com/office/powerpoint/2010/main" val="228786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2796-E1E6-0F26-0B0F-CF85FA8B814B}"/>
              </a:ext>
            </a:extLst>
          </p:cNvPr>
          <p:cNvSpPr>
            <a:spLocks noGrp="1"/>
          </p:cNvSpPr>
          <p:nvPr>
            <p:ph type="title"/>
          </p:nvPr>
        </p:nvSpPr>
        <p:spPr/>
        <p:txBody>
          <a:bodyPr/>
          <a:lstStyle/>
          <a:p>
            <a:pPr algn="ctr"/>
            <a:r>
              <a:rPr lang="en-US" b="1" dirty="0"/>
              <a:t>Federal Debt as a Percent of GDP</a:t>
            </a:r>
          </a:p>
        </p:txBody>
      </p:sp>
      <p:pic>
        <p:nvPicPr>
          <p:cNvPr id="4" name="Content Placeholder 3">
            <a:extLst>
              <a:ext uri="{FF2B5EF4-FFF2-40B4-BE49-F238E27FC236}">
                <a16:creationId xmlns:a16="http://schemas.microsoft.com/office/drawing/2014/main" id="{85C10FE2-4B68-9D7C-D440-03DF9BFF181B}"/>
              </a:ext>
            </a:extLst>
          </p:cNvPr>
          <p:cNvPicPr>
            <a:picLocks noGrp="1" noChangeAspect="1"/>
          </p:cNvPicPr>
          <p:nvPr>
            <p:ph idx="1"/>
          </p:nvPr>
        </p:nvPicPr>
        <p:blipFill>
          <a:blip r:embed="rId3"/>
          <a:stretch>
            <a:fillRect/>
          </a:stretch>
        </p:blipFill>
        <p:spPr>
          <a:xfrm>
            <a:off x="2147299" y="1465430"/>
            <a:ext cx="8260422" cy="5304859"/>
          </a:xfrm>
          <a:prstGeom prst="rect">
            <a:avLst/>
          </a:prstGeom>
        </p:spPr>
      </p:pic>
    </p:spTree>
    <p:extLst>
      <p:ext uri="{BB962C8B-B14F-4D97-AF65-F5344CB8AC3E}">
        <p14:creationId xmlns:p14="http://schemas.microsoft.com/office/powerpoint/2010/main" val="3948445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5876-438C-42E1-2183-B518480DE553}"/>
              </a:ext>
            </a:extLst>
          </p:cNvPr>
          <p:cNvSpPr>
            <a:spLocks noGrp="1"/>
          </p:cNvSpPr>
          <p:nvPr>
            <p:ph type="title"/>
          </p:nvPr>
        </p:nvSpPr>
        <p:spPr>
          <a:xfrm>
            <a:off x="838200" y="71919"/>
            <a:ext cx="10515600" cy="1618769"/>
          </a:xfrm>
        </p:spPr>
        <p:txBody>
          <a:bodyPr/>
          <a:lstStyle/>
          <a:p>
            <a:pPr algn="ctr"/>
            <a:r>
              <a:rPr lang="en-US" b="1" dirty="0"/>
              <a:t>Summary</a:t>
            </a:r>
          </a:p>
        </p:txBody>
      </p:sp>
      <p:sp>
        <p:nvSpPr>
          <p:cNvPr id="3" name="Content Placeholder 2">
            <a:extLst>
              <a:ext uri="{FF2B5EF4-FFF2-40B4-BE49-F238E27FC236}">
                <a16:creationId xmlns:a16="http://schemas.microsoft.com/office/drawing/2014/main" id="{8CE28E18-0AC3-3548-E6AF-23268D759F0A}"/>
              </a:ext>
            </a:extLst>
          </p:cNvPr>
          <p:cNvSpPr>
            <a:spLocks noGrp="1"/>
          </p:cNvSpPr>
          <p:nvPr>
            <p:ph idx="1"/>
          </p:nvPr>
        </p:nvSpPr>
        <p:spPr>
          <a:xfrm>
            <a:off x="838200" y="1273996"/>
            <a:ext cx="10515600" cy="4902967"/>
          </a:xfrm>
        </p:spPr>
        <p:txBody>
          <a:bodyPr>
            <a:normAutofit fontScale="92500" lnSpcReduction="20000"/>
          </a:bodyPr>
          <a:lstStyle/>
          <a:p>
            <a:pPr marL="0" indent="0">
              <a:buNone/>
            </a:pPr>
            <a:r>
              <a:rPr lang="en-US" dirty="0"/>
              <a:t>        </a:t>
            </a:r>
            <a:r>
              <a:rPr lang="en-US" u="sng" dirty="0"/>
              <a:t>Policy Change</a:t>
            </a:r>
            <a:r>
              <a:rPr lang="en-US" dirty="0"/>
              <a:t>			       </a:t>
            </a:r>
            <a:r>
              <a:rPr lang="en-US" u="sng" dirty="0"/>
              <a:t>Probable effect</a:t>
            </a:r>
          </a:p>
          <a:p>
            <a:endParaRPr lang="en-US" dirty="0"/>
          </a:p>
          <a:p>
            <a:r>
              <a:rPr lang="en-US" dirty="0"/>
              <a:t>Mass expulsion of immigrants -&gt; raise inflation, lower GDP</a:t>
            </a:r>
          </a:p>
          <a:p>
            <a:r>
              <a:rPr lang="en-US" dirty="0"/>
              <a:t>Substantial widespread tariffs -&gt; raise inflation</a:t>
            </a:r>
          </a:p>
          <a:p>
            <a:pPr marL="0" indent="0">
              <a:buNone/>
            </a:pPr>
            <a:r>
              <a:rPr lang="en-US" dirty="0"/>
              <a:t>				        -&gt; lower GDP from foreign retaliation</a:t>
            </a:r>
          </a:p>
          <a:p>
            <a:r>
              <a:rPr lang="en-US" dirty="0"/>
              <a:t>Deregulation of oil and gas      -&gt; lower inflation, but only temporary</a:t>
            </a:r>
          </a:p>
          <a:p>
            <a:r>
              <a:rPr lang="en-US" dirty="0"/>
              <a:t>Substantial tax cuts                   -&gt; raise GDP</a:t>
            </a:r>
          </a:p>
          <a:p>
            <a:r>
              <a:rPr lang="en-US" dirty="0"/>
              <a:t>Substantial spending cuts        -&gt; lower GDP in the near term</a:t>
            </a:r>
          </a:p>
          <a:p>
            <a:r>
              <a:rPr lang="en-US" dirty="0"/>
              <a:t>Increased uncertainty	        -&gt; lower GDP from less hiring &amp; investment</a:t>
            </a:r>
          </a:p>
          <a:p>
            <a:endParaRPr lang="en-US" dirty="0"/>
          </a:p>
          <a:p>
            <a:pPr marL="0" indent="0">
              <a:buNone/>
            </a:pPr>
            <a:r>
              <a:rPr lang="en-US" dirty="0"/>
              <a:t>If inflation heats up, the Federal Reserve will probably raise interest rates which would cool the economy.                                                        </a:t>
            </a:r>
          </a:p>
        </p:txBody>
      </p:sp>
    </p:spTree>
    <p:extLst>
      <p:ext uri="{BB962C8B-B14F-4D97-AF65-F5344CB8AC3E}">
        <p14:creationId xmlns:p14="http://schemas.microsoft.com/office/powerpoint/2010/main" val="861510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6E3927-C900-4FF2-D8E8-6554086AF0AB}"/>
              </a:ext>
            </a:extLst>
          </p:cNvPr>
          <p:cNvPicPr>
            <a:picLocks noChangeAspect="1"/>
          </p:cNvPicPr>
          <p:nvPr/>
        </p:nvPicPr>
        <p:blipFill>
          <a:blip r:embed="rId3"/>
          <a:stretch>
            <a:fillRect/>
          </a:stretch>
        </p:blipFill>
        <p:spPr>
          <a:xfrm>
            <a:off x="1672293" y="220338"/>
            <a:ext cx="8826782" cy="6402360"/>
          </a:xfrm>
          <a:prstGeom prst="rect">
            <a:avLst/>
          </a:prstGeom>
        </p:spPr>
      </p:pic>
    </p:spTree>
    <p:extLst>
      <p:ext uri="{BB962C8B-B14F-4D97-AF65-F5344CB8AC3E}">
        <p14:creationId xmlns:p14="http://schemas.microsoft.com/office/powerpoint/2010/main" val="469720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2E13-8E11-AF33-25A3-2070A8E98DEF}"/>
              </a:ext>
            </a:extLst>
          </p:cNvPr>
          <p:cNvSpPr>
            <a:spLocks noGrp="1"/>
          </p:cNvSpPr>
          <p:nvPr>
            <p:ph type="title"/>
          </p:nvPr>
        </p:nvSpPr>
        <p:spPr/>
        <p:txBody>
          <a:bodyPr/>
          <a:lstStyle/>
          <a:p>
            <a:pPr algn="ctr"/>
            <a:r>
              <a:rPr lang="en-US" b="1" dirty="0"/>
              <a:t>Real GDP Since 2000</a:t>
            </a:r>
          </a:p>
        </p:txBody>
      </p:sp>
      <p:pic>
        <p:nvPicPr>
          <p:cNvPr id="4" name="Content Placeholder 3">
            <a:extLst>
              <a:ext uri="{FF2B5EF4-FFF2-40B4-BE49-F238E27FC236}">
                <a16:creationId xmlns:a16="http://schemas.microsoft.com/office/drawing/2014/main" id="{C19E0A62-554A-C0E5-37C9-97FE3D90A4D0}"/>
              </a:ext>
            </a:extLst>
          </p:cNvPr>
          <p:cNvPicPr>
            <a:picLocks noGrp="1" noChangeAspect="1"/>
          </p:cNvPicPr>
          <p:nvPr>
            <p:ph idx="1"/>
          </p:nvPr>
        </p:nvPicPr>
        <p:blipFill>
          <a:blip r:embed="rId3"/>
          <a:stretch>
            <a:fillRect/>
          </a:stretch>
        </p:blipFill>
        <p:spPr>
          <a:xfrm>
            <a:off x="2424739" y="1825625"/>
            <a:ext cx="7342522" cy="4351338"/>
          </a:xfrm>
          <a:prstGeom prst="rect">
            <a:avLst/>
          </a:prstGeom>
        </p:spPr>
      </p:pic>
    </p:spTree>
    <p:extLst>
      <p:ext uri="{BB962C8B-B14F-4D97-AF65-F5344CB8AC3E}">
        <p14:creationId xmlns:p14="http://schemas.microsoft.com/office/powerpoint/2010/main" val="265811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BC834-B1AA-6B85-BA13-BCBAD3CC6908}"/>
              </a:ext>
            </a:extLst>
          </p:cNvPr>
          <p:cNvSpPr>
            <a:spLocks noGrp="1"/>
          </p:cNvSpPr>
          <p:nvPr>
            <p:ph type="title"/>
          </p:nvPr>
        </p:nvSpPr>
        <p:spPr/>
        <p:txBody>
          <a:bodyPr/>
          <a:lstStyle/>
          <a:p>
            <a:pPr algn="ctr"/>
            <a:r>
              <a:rPr lang="en-US" b="1" dirty="0"/>
              <a:t>Consumer Price Inflation</a:t>
            </a:r>
            <a:br>
              <a:rPr lang="en-US" b="1" dirty="0"/>
            </a:br>
            <a:r>
              <a:rPr lang="en-US" sz="3200" b="1" dirty="0"/>
              <a:t>typically falls with recessions</a:t>
            </a:r>
          </a:p>
        </p:txBody>
      </p:sp>
      <p:pic>
        <p:nvPicPr>
          <p:cNvPr id="4" name="Content Placeholder 3">
            <a:extLst>
              <a:ext uri="{FF2B5EF4-FFF2-40B4-BE49-F238E27FC236}">
                <a16:creationId xmlns:a16="http://schemas.microsoft.com/office/drawing/2014/main" id="{02101951-E633-1617-4C1E-6B97740AB56E}"/>
              </a:ext>
            </a:extLst>
          </p:cNvPr>
          <p:cNvPicPr>
            <a:picLocks noGrp="1" noChangeAspect="1"/>
          </p:cNvPicPr>
          <p:nvPr>
            <p:ph idx="1"/>
          </p:nvPr>
        </p:nvPicPr>
        <p:blipFill>
          <a:blip r:embed="rId3"/>
          <a:stretch>
            <a:fillRect/>
          </a:stretch>
        </p:blipFill>
        <p:spPr>
          <a:xfrm>
            <a:off x="1972019" y="2071170"/>
            <a:ext cx="8350786" cy="4682169"/>
          </a:xfrm>
          <a:prstGeom prst="rect">
            <a:avLst/>
          </a:prstGeom>
        </p:spPr>
      </p:pic>
    </p:spTree>
    <p:extLst>
      <p:ext uri="{BB962C8B-B14F-4D97-AF65-F5344CB8AC3E}">
        <p14:creationId xmlns:p14="http://schemas.microsoft.com/office/powerpoint/2010/main" val="408846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2F0385-9CDF-E1A1-61F3-26FD82FADC73}"/>
              </a:ext>
            </a:extLst>
          </p:cNvPr>
          <p:cNvPicPr>
            <a:picLocks noChangeAspect="1"/>
          </p:cNvPicPr>
          <p:nvPr/>
        </p:nvPicPr>
        <p:blipFill>
          <a:blip r:embed="rId3"/>
          <a:stretch>
            <a:fillRect/>
          </a:stretch>
        </p:blipFill>
        <p:spPr>
          <a:xfrm>
            <a:off x="2599981" y="-53091"/>
            <a:ext cx="6841474" cy="6814217"/>
          </a:xfrm>
          <a:prstGeom prst="rect">
            <a:avLst/>
          </a:prstGeom>
        </p:spPr>
      </p:pic>
    </p:spTree>
    <p:extLst>
      <p:ext uri="{BB962C8B-B14F-4D97-AF65-F5344CB8AC3E}">
        <p14:creationId xmlns:p14="http://schemas.microsoft.com/office/powerpoint/2010/main" val="1945201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2187-94E6-F5AF-AC80-561C97FD7154}"/>
              </a:ext>
            </a:extLst>
          </p:cNvPr>
          <p:cNvSpPr>
            <a:spLocks noGrp="1"/>
          </p:cNvSpPr>
          <p:nvPr>
            <p:ph type="title"/>
          </p:nvPr>
        </p:nvSpPr>
        <p:spPr/>
        <p:txBody>
          <a:bodyPr/>
          <a:lstStyle/>
          <a:p>
            <a:pPr algn="ctr"/>
            <a:r>
              <a:rPr lang="en-US" b="1" dirty="0"/>
              <a:t>US Trade Deficit in Manufactures</a:t>
            </a:r>
            <a:br>
              <a:rPr lang="en-US" b="1" dirty="0"/>
            </a:br>
            <a:r>
              <a:rPr lang="en-US" b="1" dirty="0"/>
              <a:t>Runs about 4% of GDP</a:t>
            </a:r>
          </a:p>
        </p:txBody>
      </p:sp>
      <p:pic>
        <p:nvPicPr>
          <p:cNvPr id="4" name="Content Placeholder 3">
            <a:extLst>
              <a:ext uri="{FF2B5EF4-FFF2-40B4-BE49-F238E27FC236}">
                <a16:creationId xmlns:a16="http://schemas.microsoft.com/office/drawing/2014/main" id="{6C76453D-AD33-3FDB-58EE-DBEDD4CB0F1D}"/>
              </a:ext>
            </a:extLst>
          </p:cNvPr>
          <p:cNvPicPr>
            <a:picLocks noGrp="1" noChangeAspect="1"/>
          </p:cNvPicPr>
          <p:nvPr>
            <p:ph idx="1"/>
          </p:nvPr>
        </p:nvPicPr>
        <p:blipFill>
          <a:blip r:embed="rId3"/>
          <a:stretch>
            <a:fillRect/>
          </a:stretch>
        </p:blipFill>
        <p:spPr>
          <a:xfrm>
            <a:off x="2352782" y="1606530"/>
            <a:ext cx="7952197" cy="5087504"/>
          </a:xfrm>
          <a:prstGeom prst="rect">
            <a:avLst/>
          </a:prstGeom>
        </p:spPr>
      </p:pic>
    </p:spTree>
    <p:extLst>
      <p:ext uri="{BB962C8B-B14F-4D97-AF65-F5344CB8AC3E}">
        <p14:creationId xmlns:p14="http://schemas.microsoft.com/office/powerpoint/2010/main" val="1914094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0250EE-7C92-7B31-CA61-27124ECEC642}"/>
              </a:ext>
            </a:extLst>
          </p:cNvPr>
          <p:cNvPicPr>
            <a:picLocks noChangeAspect="1"/>
          </p:cNvPicPr>
          <p:nvPr/>
        </p:nvPicPr>
        <p:blipFill>
          <a:blip r:embed="rId3"/>
          <a:stretch>
            <a:fillRect/>
          </a:stretch>
        </p:blipFill>
        <p:spPr>
          <a:xfrm>
            <a:off x="1758320" y="277095"/>
            <a:ext cx="8675360" cy="6303810"/>
          </a:xfrm>
          <a:prstGeom prst="rect">
            <a:avLst/>
          </a:prstGeom>
        </p:spPr>
      </p:pic>
    </p:spTree>
    <p:extLst>
      <p:ext uri="{BB962C8B-B14F-4D97-AF65-F5344CB8AC3E}">
        <p14:creationId xmlns:p14="http://schemas.microsoft.com/office/powerpoint/2010/main" val="399598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CC55D7-F259-E99A-5AE3-AE20E03BAB98}"/>
              </a:ext>
            </a:extLst>
          </p:cNvPr>
          <p:cNvPicPr>
            <a:picLocks noChangeAspect="1"/>
          </p:cNvPicPr>
          <p:nvPr/>
        </p:nvPicPr>
        <p:blipFill>
          <a:blip r:embed="rId3"/>
          <a:stretch>
            <a:fillRect/>
          </a:stretch>
        </p:blipFill>
        <p:spPr>
          <a:xfrm>
            <a:off x="996593" y="150811"/>
            <a:ext cx="10433408" cy="6707189"/>
          </a:xfrm>
          <a:prstGeom prst="rect">
            <a:avLst/>
          </a:prstGeom>
        </p:spPr>
      </p:pic>
    </p:spTree>
    <p:extLst>
      <p:ext uri="{BB962C8B-B14F-4D97-AF65-F5344CB8AC3E}">
        <p14:creationId xmlns:p14="http://schemas.microsoft.com/office/powerpoint/2010/main" val="3141605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7F55A-48C3-5E63-7D74-B1CC0984C5FB}"/>
              </a:ext>
            </a:extLst>
          </p:cNvPr>
          <p:cNvPicPr>
            <a:picLocks noChangeAspect="1"/>
          </p:cNvPicPr>
          <p:nvPr/>
        </p:nvPicPr>
        <p:blipFill>
          <a:blip r:embed="rId3"/>
          <a:stretch>
            <a:fillRect/>
          </a:stretch>
        </p:blipFill>
        <p:spPr>
          <a:xfrm>
            <a:off x="2188965" y="133564"/>
            <a:ext cx="8033821" cy="6776225"/>
          </a:xfrm>
          <a:prstGeom prst="rect">
            <a:avLst/>
          </a:prstGeom>
        </p:spPr>
      </p:pic>
    </p:spTree>
    <p:extLst>
      <p:ext uri="{BB962C8B-B14F-4D97-AF65-F5344CB8AC3E}">
        <p14:creationId xmlns:p14="http://schemas.microsoft.com/office/powerpoint/2010/main" val="256485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8310B0-41A9-BEE0-ACD5-F04E7DEAF629}"/>
              </a:ext>
            </a:extLst>
          </p:cNvPr>
          <p:cNvPicPr>
            <a:picLocks noChangeAspect="1"/>
          </p:cNvPicPr>
          <p:nvPr/>
        </p:nvPicPr>
        <p:blipFill rotWithShape="1">
          <a:blip r:embed="rId3"/>
          <a:srcRect l="8874" t="11248" r="34722" b="10426"/>
          <a:stretch/>
        </p:blipFill>
        <p:spPr bwMode="auto">
          <a:xfrm>
            <a:off x="1824536" y="92467"/>
            <a:ext cx="8655103" cy="6760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2762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25713</TotalTime>
  <Words>1474</Words>
  <Application>Microsoft Office PowerPoint</Application>
  <PresentationFormat>Widescreen</PresentationFormat>
  <Paragraphs>87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Potential Effects of Economic Policy in 2025</vt:lpstr>
      <vt:lpstr>Real GDP Since 2000</vt:lpstr>
      <vt:lpstr>Consumer Price Inflation typically falls with recessions</vt:lpstr>
      <vt:lpstr>PowerPoint Presentation</vt:lpstr>
      <vt:lpstr>US Trade Deficit in Manufactures Runs about 4% of GDP</vt:lpstr>
      <vt:lpstr>PowerPoint Presentation</vt:lpstr>
      <vt:lpstr>PowerPoint Presentation</vt:lpstr>
      <vt:lpstr>PowerPoint Presentation</vt:lpstr>
      <vt:lpstr>PowerPoint Presentation</vt:lpstr>
      <vt:lpstr>PowerPoint Presentation</vt:lpstr>
      <vt:lpstr>Federal Spending and Revenues as a percent of GDP</vt:lpstr>
      <vt:lpstr>Sources of Federal Revenue</vt:lpstr>
      <vt:lpstr>PowerPoint Presentation</vt:lpstr>
      <vt:lpstr>Federal Spending by Major Categories</vt:lpstr>
      <vt:lpstr>Federal Debt as a Percent of GDP</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Price</dc:creator>
  <cp:lastModifiedBy>Weiping Yin</cp:lastModifiedBy>
  <cp:revision>66</cp:revision>
  <cp:lastPrinted>2025-02-20T21:56:11Z</cp:lastPrinted>
  <dcterms:created xsi:type="dcterms:W3CDTF">2025-01-21T23:10:47Z</dcterms:created>
  <dcterms:modified xsi:type="dcterms:W3CDTF">2025-03-03T23:55:18Z</dcterms:modified>
</cp:coreProperties>
</file>