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8"/>
  </p:notesMasterIdLst>
  <p:handoutMasterIdLst>
    <p:handoutMasterId r:id="rId49"/>
  </p:handoutMasterIdLst>
  <p:sldIdLst>
    <p:sldId id="291" r:id="rId5"/>
    <p:sldId id="330" r:id="rId6"/>
    <p:sldId id="2103813443" r:id="rId7"/>
    <p:sldId id="2144327673" r:id="rId8"/>
    <p:sldId id="2144327675" r:id="rId9"/>
    <p:sldId id="2144327676" r:id="rId10"/>
    <p:sldId id="2144327662" r:id="rId11"/>
    <p:sldId id="2144327808" r:id="rId12"/>
    <p:sldId id="2144327893" r:id="rId13"/>
    <p:sldId id="2103813482" r:id="rId14"/>
    <p:sldId id="2144327896" r:id="rId15"/>
    <p:sldId id="2103813465" r:id="rId16"/>
    <p:sldId id="365" r:id="rId17"/>
    <p:sldId id="258" r:id="rId18"/>
    <p:sldId id="259" r:id="rId19"/>
    <p:sldId id="2103813483" r:id="rId20"/>
    <p:sldId id="2103813484" r:id="rId21"/>
    <p:sldId id="2103813485" r:id="rId22"/>
    <p:sldId id="2103813486" r:id="rId23"/>
    <p:sldId id="2103813477" r:id="rId24"/>
    <p:sldId id="2103813490" r:id="rId25"/>
    <p:sldId id="2103813473" r:id="rId26"/>
    <p:sldId id="2144327847" r:id="rId27"/>
    <p:sldId id="2103813456" r:id="rId28"/>
    <p:sldId id="331" r:id="rId29"/>
    <p:sldId id="332" r:id="rId30"/>
    <p:sldId id="358" r:id="rId31"/>
    <p:sldId id="2144327858" r:id="rId32"/>
    <p:sldId id="2144327860" r:id="rId33"/>
    <p:sldId id="336" r:id="rId34"/>
    <p:sldId id="337" r:id="rId35"/>
    <p:sldId id="338" r:id="rId36"/>
    <p:sldId id="342" r:id="rId37"/>
    <p:sldId id="2144327895" r:id="rId38"/>
    <p:sldId id="256" r:id="rId39"/>
    <p:sldId id="311" r:id="rId40"/>
    <p:sldId id="2134096020" r:id="rId41"/>
    <p:sldId id="2134096021" r:id="rId42"/>
    <p:sldId id="317" r:id="rId43"/>
    <p:sldId id="328" r:id="rId44"/>
    <p:sldId id="1863" r:id="rId45"/>
    <p:sldId id="1710" r:id="rId46"/>
    <p:sldId id="292" r:id="rId47"/>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Default Section" id="{58DE636E-7582-49BD-BA4B-0EFE84258ED5}">
          <p14:sldIdLst>
            <p14:sldId id="291"/>
            <p14:sldId id="330"/>
            <p14:sldId id="2103813443"/>
            <p14:sldId id="2144327673"/>
            <p14:sldId id="2144327675"/>
            <p14:sldId id="2144327676"/>
            <p14:sldId id="2144327662"/>
            <p14:sldId id="2144327808"/>
          </p14:sldIdLst>
        </p14:section>
        <p14:section name="DevCloud Setup" id="{987C0746-9D95-4686-A1CF-85B933D83FE6}">
          <p14:sldIdLst>
            <p14:sldId id="2144327893"/>
            <p14:sldId id="2103813482"/>
            <p14:sldId id="2144327896"/>
            <p14:sldId id="2103813465"/>
            <p14:sldId id="365"/>
            <p14:sldId id="258"/>
            <p14:sldId id="259"/>
            <p14:sldId id="2103813483"/>
            <p14:sldId id="2103813484"/>
            <p14:sldId id="2103813485"/>
            <p14:sldId id="2103813486"/>
            <p14:sldId id="2103813477"/>
            <p14:sldId id="2103813490"/>
            <p14:sldId id="2103813473"/>
            <p14:sldId id="2144327847"/>
            <p14:sldId id="2103813456"/>
            <p14:sldId id="331"/>
            <p14:sldId id="332"/>
            <p14:sldId id="358"/>
            <p14:sldId id="2144327858"/>
            <p14:sldId id="2144327860"/>
            <p14:sldId id="336"/>
            <p14:sldId id="337"/>
            <p14:sldId id="338"/>
            <p14:sldId id="342"/>
            <p14:sldId id="2144327895"/>
            <p14:sldId id="256"/>
            <p14:sldId id="311"/>
            <p14:sldId id="2134096020"/>
            <p14:sldId id="2134096021"/>
            <p14:sldId id="317"/>
            <p14:sldId id="328"/>
            <p14:sldId id="1863"/>
            <p14:sldId id="1710"/>
            <p14:sldId id="292"/>
          </p14:sldIdLst>
        </p14:section>
      </p14:sectionLst>
    </p:ext>
    <p:ext uri="{EFAFB233-063F-42B5-8137-9DF3F51BA10A}">
      <p15:sldGuideLst xmlns:p15="http://schemas.microsoft.com/office/powerpoint/2012/main">
        <p15:guide id="1" orient="horz" pos="4032" userDrawn="1">
          <p15:clr>
            <a:srgbClr val="A4A3A4"/>
          </p15:clr>
        </p15:guide>
        <p15:guide id="2" pos="73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B5"/>
    <a:srgbClr val="2872C5"/>
    <a:srgbClr val="525252"/>
    <a:srgbClr val="FFFFFF"/>
    <a:srgbClr val="00C7FD"/>
    <a:srgbClr val="004A86"/>
    <a:srgbClr val="FC64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96" autoAdjust="0"/>
    <p:restoredTop sz="97407" autoAdjust="0"/>
  </p:normalViewPr>
  <p:slideViewPr>
    <p:cSldViewPr snapToGrid="0" snapToObjects="1">
      <p:cViewPr varScale="1">
        <p:scale>
          <a:sx n="86" d="100"/>
          <a:sy n="86" d="100"/>
        </p:scale>
        <p:origin x="259" y="48"/>
      </p:cViewPr>
      <p:guideLst>
        <p:guide orient="horz" pos="4032"/>
        <p:guide pos="739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360"/>
    </p:cViewPr>
  </p:sorterViewPr>
  <p:notesViewPr>
    <p:cSldViewPr snapToGrid="0" snapToObjects="1">
      <p:cViewPr varScale="1">
        <p:scale>
          <a:sx n="59" d="100"/>
          <a:sy n="59" d="100"/>
        </p:scale>
        <p:origin x="1603"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A553E8-0470-1349-956C-3CB1869458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67CBD2-00E1-E94C-B4F0-37C39C209D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0B726A-C477-6444-83BF-F1538D69AD12}" type="datetimeFigureOut">
              <a:rPr lang="en-US" smtClean="0"/>
              <a:t>4/23/2021</a:t>
            </a:fld>
            <a:endParaRPr lang="en-US"/>
          </a:p>
        </p:txBody>
      </p:sp>
      <p:sp>
        <p:nvSpPr>
          <p:cNvPr id="4" name="Footer Placeholder 3">
            <a:extLst>
              <a:ext uri="{FF2B5EF4-FFF2-40B4-BE49-F238E27FC236}">
                <a16:creationId xmlns:a16="http://schemas.microsoft.com/office/drawing/2014/main" id="{447C31E5-3BC8-F849-AC60-6FCBD80D55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01290B-DD02-C147-B1CC-37C02F331D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DCDB93-7126-8142-8B95-E87AEC48376D}" type="slidenum">
              <a:rPr lang="en-US" smtClean="0"/>
              <a:t>‹#›</a:t>
            </a:fld>
            <a:endParaRPr lang="en-US"/>
          </a:p>
        </p:txBody>
      </p:sp>
    </p:spTree>
    <p:extLst>
      <p:ext uri="{BB962C8B-B14F-4D97-AF65-F5344CB8AC3E}">
        <p14:creationId xmlns:p14="http://schemas.microsoft.com/office/powerpoint/2010/main" val="205622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 name="Shape 1055"/>
          <p:cNvSpPr>
            <a:spLocks noGrp="1" noRot="1" noChangeAspect="1"/>
          </p:cNvSpPr>
          <p:nvPr>
            <p:ph type="sldImg"/>
          </p:nvPr>
        </p:nvSpPr>
        <p:spPr>
          <a:xfrm>
            <a:off x="381000" y="685800"/>
            <a:ext cx="6096000" cy="3429000"/>
          </a:xfrm>
          <a:prstGeom prst="rect">
            <a:avLst/>
          </a:prstGeom>
        </p:spPr>
        <p:txBody>
          <a:bodyPr/>
          <a:lstStyle/>
          <a:p>
            <a:endParaRPr/>
          </a:p>
        </p:txBody>
      </p:sp>
      <p:sp>
        <p:nvSpPr>
          <p:cNvPr id="1056" name="Shape 105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OneAPI offers a unified developer experience to program CPUs, GPUs, FPGAs, and AI accelerators</a:t>
            </a:r>
          </a:p>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953476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1C8689-8455-3546-ADF9-3B7273760F66}" type="slidenum">
              <a:rPr lang="en-US" smtClean="0"/>
              <a:pPr/>
              <a:t>19</a:t>
            </a:fld>
            <a:endParaRPr lang="en-US"/>
          </a:p>
        </p:txBody>
      </p:sp>
    </p:spTree>
    <p:extLst>
      <p:ext uri="{BB962C8B-B14F-4D97-AF65-F5344CB8AC3E}">
        <p14:creationId xmlns:p14="http://schemas.microsoft.com/office/powerpoint/2010/main" val="661823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417513"/>
            <a:ext cx="4673600" cy="2628900"/>
          </a:xfrm>
        </p:spPr>
      </p:sp>
      <p:sp>
        <p:nvSpPr>
          <p:cNvPr id="3" name="Notes Placeholder 2"/>
          <p:cNvSpPr>
            <a:spLocks noGrp="1"/>
          </p:cNvSpPr>
          <p:nvPr>
            <p:ph type="body" idx="1"/>
          </p:nvPr>
        </p:nvSpPr>
        <p:spPr>
          <a:xfrm>
            <a:off x="929640" y="3329940"/>
            <a:ext cx="6871335" cy="3154680"/>
          </a:xfrm>
        </p:spPr>
        <p:txBody>
          <a:bodyPr/>
          <a:lstStyle/>
          <a:p>
            <a:pPr marL="229708" lvl="2" indent="-174708">
              <a:spcBef>
                <a:spcPts val="611"/>
              </a:spcBef>
              <a:buClr>
                <a:schemeClr val="accent2"/>
              </a:buClr>
              <a:buFont typeface="Arial" panose="020B0604020202020204" pitchFamily="34" charset="0"/>
              <a:buChar char="•"/>
            </a:pPr>
            <a:r>
              <a:rPr lang="en-US"/>
              <a:t>High-level language designed for data parallel programming productivity</a:t>
            </a:r>
          </a:p>
          <a:p>
            <a:pPr marL="229708" lvl="2" indent="-174708">
              <a:spcBef>
                <a:spcPts val="611"/>
              </a:spcBef>
              <a:buClr>
                <a:schemeClr val="accent2"/>
              </a:buClr>
              <a:buFont typeface="Arial" panose="020B0604020202020204" pitchFamily="34" charset="0"/>
              <a:buChar char="•"/>
            </a:pPr>
            <a:r>
              <a:rPr lang="en-US"/>
              <a:t>Based on the C++ language for broad compatibility</a:t>
            </a:r>
          </a:p>
          <a:p>
            <a:pPr marL="229708" lvl="2" indent="-174708">
              <a:spcBef>
                <a:spcPts val="611"/>
              </a:spcBef>
              <a:buClr>
                <a:schemeClr val="accent2"/>
              </a:buClr>
              <a:buFont typeface="Arial" panose="020B0604020202020204" pitchFamily="34" charset="0"/>
              <a:buChar char="•"/>
            </a:pPr>
            <a:r>
              <a:rPr lang="en-US"/>
              <a:t>Provides full native high level language performance on par with standard C++</a:t>
            </a:r>
          </a:p>
          <a:p>
            <a:pPr marL="229708" lvl="2" indent="-174708">
              <a:spcBef>
                <a:spcPts val="611"/>
              </a:spcBef>
              <a:buClr>
                <a:schemeClr val="accent2"/>
              </a:buClr>
              <a:buFont typeface="Arial" panose="020B0604020202020204" pitchFamily="34" charset="0"/>
              <a:buChar char="•"/>
            </a:pPr>
            <a:r>
              <a:rPr lang="en-US"/>
              <a:t>Simplifies code migration from proprietary languages with a programming model familiar to GPU SW developers</a:t>
            </a:r>
          </a:p>
          <a:p>
            <a:pPr marL="229708" lvl="2" indent="-174708">
              <a:spcBef>
                <a:spcPts val="611"/>
              </a:spcBef>
              <a:buClr>
                <a:schemeClr val="accent2"/>
              </a:buClr>
              <a:buFont typeface="Arial" panose="020B0604020202020204" pitchFamily="34" charset="0"/>
              <a:buChar char="•"/>
            </a:pPr>
            <a:r>
              <a:rPr lang="en-US"/>
              <a:t>Starting point is SYCL* being developed under the industry consortium </a:t>
            </a:r>
            <a:r>
              <a:rPr lang="en-US" err="1"/>
              <a:t>Khronos</a:t>
            </a:r>
            <a:r>
              <a:rPr lang="en-US"/>
              <a:t> Group</a:t>
            </a:r>
          </a:p>
          <a:p>
            <a:pPr marL="229708" lvl="2" indent="-174708">
              <a:spcBef>
                <a:spcPts val="611"/>
              </a:spcBef>
              <a:buClr>
                <a:schemeClr val="accent2"/>
              </a:buClr>
              <a:buFont typeface="Arial" panose="020B0604020202020204" pitchFamily="34" charset="0"/>
              <a:buChar char="•"/>
            </a:pPr>
            <a:r>
              <a:rPr lang="en-US"/>
              <a:t>Intel is addressing gaps in language through extensions that we’ll drive into the standard</a:t>
            </a:r>
          </a:p>
          <a:p>
            <a:pPr marL="229708" lvl="2" indent="-174708">
              <a:spcBef>
                <a:spcPts val="611"/>
              </a:spcBef>
              <a:buClr>
                <a:schemeClr val="accent2"/>
              </a:buClr>
              <a:buFont typeface="Arial" panose="020B0604020202020204" pitchFamily="34" charset="0"/>
              <a:buChar char="•"/>
            </a:pPr>
            <a:r>
              <a:rPr lang="en-US"/>
              <a:t>Includes source code to source code compatibility tool to assist with migration of CUDA code to DPC++</a:t>
            </a:r>
          </a:p>
          <a:p>
            <a:pPr marL="229708" lvl="2" indent="-174708">
              <a:spcBef>
                <a:spcPts val="611"/>
              </a:spcBef>
              <a:buClr>
                <a:schemeClr val="accent2"/>
              </a:buClr>
              <a:buFont typeface="Arial" panose="020B0604020202020204" pitchFamily="34" charset="0"/>
              <a:buChar char="•"/>
            </a:pPr>
            <a:r>
              <a:rPr lang="en-US"/>
              <a:t>Leverages well-proven LLVM compiler technology as well as Intel’s history of compiler leadership</a:t>
            </a:r>
          </a:p>
          <a:p>
            <a:pPr marL="229708" lvl="2" indent="-174708">
              <a:spcBef>
                <a:spcPts val="611"/>
              </a:spcBef>
              <a:buClr>
                <a:schemeClr val="accent2"/>
              </a:buClr>
              <a:buFont typeface="Arial" panose="020B0604020202020204" pitchFamily="34" charset="0"/>
              <a:buChar char="•"/>
            </a:pPr>
            <a:r>
              <a:rPr lang="en-US"/>
              <a:t>There will still be a need to tune for each architecture</a:t>
            </a:r>
          </a:p>
          <a:p>
            <a:pPr marL="229708" lvl="2" indent="-174708">
              <a:spcBef>
                <a:spcPts val="611"/>
              </a:spcBef>
              <a:buClr>
                <a:schemeClr val="accent2"/>
              </a:buClr>
              <a:buFont typeface="Arial" panose="020B0604020202020204" pitchFamily="34" charset="0"/>
              <a:buChar char="•"/>
            </a:pPr>
            <a:endParaRPr lang="en-US"/>
          </a:p>
          <a:p>
            <a:endParaRPr lang="en-US"/>
          </a:p>
          <a:p>
            <a:endParaRPr lang="en-US"/>
          </a:p>
        </p:txBody>
      </p:sp>
    </p:spTree>
    <p:extLst>
      <p:ext uri="{BB962C8B-B14F-4D97-AF65-F5344CB8AC3E}">
        <p14:creationId xmlns:p14="http://schemas.microsoft.com/office/powerpoint/2010/main" val="360652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dirty="0" err="1"/>
              <a:t>oneAPI</a:t>
            </a:r>
            <a:r>
              <a:rPr lang="en-US" dirty="0"/>
              <a:t> programs are written in Data Parallel C++ (DPC++). It is based on modern C++ and incorporates the SYCL  standard for data parallelism and heterogeneous programming. </a:t>
            </a:r>
          </a:p>
          <a:p>
            <a:endParaRPr lang="en-US" dirty="0"/>
          </a:p>
        </p:txBody>
      </p:sp>
    </p:spTree>
    <p:extLst>
      <p:ext uri="{BB962C8B-B14F-4D97-AF65-F5344CB8AC3E}">
        <p14:creationId xmlns:p14="http://schemas.microsoft.com/office/powerpoint/2010/main" val="3659151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difference from SYCL. Why DPC++?</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Intel Clear"/>
                <a:ea typeface="+mn-ea"/>
                <a:cs typeface="+mn-cs"/>
              </a:rPr>
              <a:t>User problem</a:t>
            </a:r>
            <a:r>
              <a:rPr lang="en-US" sz="1100" kern="1200" dirty="0">
                <a:solidFill>
                  <a:schemeClr val="tx1"/>
                </a:solidFill>
                <a:effectLst/>
                <a:latin typeface="Intel Clear"/>
                <a:ea typeface="+mn-ea"/>
                <a:cs typeface="+mn-cs"/>
              </a:rPr>
              <a:t> – so much parallelism is available, what is the abstract model that allows you to reason about it across multiple devices that will enact the parallelism?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Intel Clear"/>
                <a:ea typeface="+mn-ea"/>
                <a:cs typeface="+mn-cs"/>
              </a:rPr>
              <a:t>Stress why the listener should care </a:t>
            </a:r>
            <a:r>
              <a:rPr lang="en-US" sz="1100" kern="1200" dirty="0">
                <a:solidFill>
                  <a:schemeClr val="tx1"/>
                </a:solidFill>
                <a:effectLst/>
                <a:latin typeface="Intel Clear"/>
                <a:ea typeface="+mn-ea"/>
                <a:cs typeface="+mn-cs"/>
              </a:rPr>
              <a:t>– specialized hardware (accelerators) will be required to offer the performance that users need. </a:t>
            </a:r>
            <a:r>
              <a:rPr lang="en-US" sz="1100" kern="1200" dirty="0" err="1">
                <a:solidFill>
                  <a:schemeClr val="tx1"/>
                </a:solidFill>
                <a:effectLst/>
                <a:latin typeface="Intel Clear"/>
                <a:ea typeface="+mn-ea"/>
                <a:cs typeface="+mn-cs"/>
              </a:rPr>
              <a:t>oneAPI</a:t>
            </a:r>
            <a:r>
              <a:rPr lang="en-US" sz="1100" kern="1200" dirty="0">
                <a:solidFill>
                  <a:schemeClr val="tx1"/>
                </a:solidFill>
                <a:effectLst/>
                <a:latin typeface="Intel Clear"/>
                <a:ea typeface="+mn-ea"/>
                <a:cs typeface="+mn-cs"/>
              </a:rPr>
              <a:t> enables programmers access to this performance in an optimized way. Can also execute on CPUs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Intel Clear"/>
              <a:ea typeface="+mn-ea"/>
              <a:cs typeface="+mn-cs"/>
            </a:endParaRPr>
          </a:p>
          <a:p>
            <a:endParaRPr lang="en-US" dirty="0"/>
          </a:p>
          <a:p>
            <a:endParaRPr lang="en-US" dirty="0"/>
          </a:p>
          <a:p>
            <a:endParaRPr lang="en-US" dirty="0"/>
          </a:p>
        </p:txBody>
      </p:sp>
    </p:spTree>
    <p:extLst>
      <p:ext uri="{BB962C8B-B14F-4D97-AF65-F5344CB8AC3E}">
        <p14:creationId xmlns:p14="http://schemas.microsoft.com/office/powerpoint/2010/main" val="1604777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Buffers are 1,2 or 3 dimensional array that is shared between host and devices. </a:t>
            </a:r>
          </a:p>
          <a:p>
            <a:r>
              <a:rPr lang="en-US" dirty="0"/>
              <a:t>Accessors access buffer data in the host or inside the kernel and also communicate data dependencies between the application and different kernels. </a:t>
            </a:r>
          </a:p>
          <a:p>
            <a:r>
              <a:rPr lang="en-US" dirty="0"/>
              <a:t>If two kernels use the same buffer, the second kernel needs to wait for the completion of the first kernel to avoid race conditions. </a:t>
            </a:r>
          </a:p>
          <a:p>
            <a:endParaRPr lang="en-US" dirty="0"/>
          </a:p>
        </p:txBody>
      </p:sp>
    </p:spTree>
    <p:extLst>
      <p:ext uri="{BB962C8B-B14F-4D97-AF65-F5344CB8AC3E}">
        <p14:creationId xmlns:p14="http://schemas.microsoft.com/office/powerpoint/2010/main" val="2287882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Code walkthrough of a simple DPC++ application. Follow steps 1 to 6 to understand the building blocks of the DPC++ program</a:t>
            </a:r>
          </a:p>
          <a:p>
            <a:endParaRPr lang="en-US" dirty="0"/>
          </a:p>
        </p:txBody>
      </p:sp>
    </p:spTree>
    <p:extLst>
      <p:ext uri="{BB962C8B-B14F-4D97-AF65-F5344CB8AC3E}">
        <p14:creationId xmlns:p14="http://schemas.microsoft.com/office/powerpoint/2010/main" val="752262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SYCL introduced buffers</a:t>
            </a:r>
          </a:p>
          <a:p>
            <a:endParaRPr lang="en-US" dirty="0"/>
          </a:p>
          <a:p>
            <a:r>
              <a:rPr lang="en-US" dirty="0"/>
              <a:t>USM is an alternative approach, </a:t>
            </a:r>
            <a:r>
              <a:rPr lang="en-US" sz="1100" u="sng" dirty="0"/>
              <a:t>pointer-based approach</a:t>
            </a:r>
            <a:r>
              <a:rPr lang="en-US" sz="1100" dirty="0"/>
              <a:t> for memory model that is familiar for C++ programmers </a:t>
            </a:r>
            <a:endParaRPr lang="en-US" dirty="0"/>
          </a:p>
          <a:p>
            <a:endParaRPr lang="en-US" dirty="0"/>
          </a:p>
        </p:txBody>
      </p:sp>
    </p:spTree>
    <p:extLst>
      <p:ext uri="{BB962C8B-B14F-4D97-AF65-F5344CB8AC3E}">
        <p14:creationId xmlns:p14="http://schemas.microsoft.com/office/powerpoint/2010/main" val="2577153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picture below shows __developer view of memory__ without USM and with USM. </a:t>
            </a:r>
          </a:p>
          <a:p>
            <a:endParaRPr lang="en-US" dirty="0"/>
          </a:p>
          <a:p>
            <a:r>
              <a:rPr lang="en-US" dirty="0"/>
              <a:t>With USM, the developer can reference that same memory object in host and device code. </a:t>
            </a:r>
          </a:p>
          <a:p>
            <a:endParaRPr lang="en-US" dirty="0"/>
          </a:p>
        </p:txBody>
      </p:sp>
    </p:spTree>
    <p:extLst>
      <p:ext uri="{BB962C8B-B14F-4D97-AF65-F5344CB8AC3E}">
        <p14:creationId xmlns:p14="http://schemas.microsoft.com/office/powerpoint/2010/main" val="1309626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dirty="0"/>
              <a:t>USM code flow, simple, define USM, host and device code can be reference with same</a:t>
            </a:r>
          </a:p>
          <a:p>
            <a:endParaRPr lang="en-US" dirty="0"/>
          </a:p>
        </p:txBody>
      </p:sp>
    </p:spTree>
    <p:extLst>
      <p:ext uri="{BB962C8B-B14F-4D97-AF65-F5344CB8AC3E}">
        <p14:creationId xmlns:p14="http://schemas.microsoft.com/office/powerpoint/2010/main" val="215584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USM types – device, host and shared allocations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Supports explicit and implicit movement of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Explicit for more controlled movement of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implicit for simplifying porting and get functionality quickly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Tree>
    <p:extLst>
      <p:ext uri="{BB962C8B-B14F-4D97-AF65-F5344CB8AC3E}">
        <p14:creationId xmlns:p14="http://schemas.microsoft.com/office/powerpoint/2010/main" val="4189543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417513"/>
            <a:ext cx="4673600" cy="2628900"/>
          </a:xfrm>
        </p:spPr>
      </p:sp>
      <p:sp>
        <p:nvSpPr>
          <p:cNvPr id="3" name="Notes Placeholder 2"/>
          <p:cNvSpPr>
            <a:spLocks noGrp="1"/>
          </p:cNvSpPr>
          <p:nvPr>
            <p:ph type="body" idx="1"/>
          </p:nvPr>
        </p:nvSpPr>
        <p:spPr>
          <a:xfrm>
            <a:off x="929640" y="3329940"/>
            <a:ext cx="6871335" cy="3154680"/>
          </a:xfrm>
        </p:spPr>
        <p:txBody>
          <a:bodyPr/>
          <a:lstStyle/>
          <a:p>
            <a:pPr marL="174708" indent="-174708">
              <a:buFont typeface="Arial" panose="020B0604020202020204" pitchFamily="34" charset="0"/>
              <a:buChar char="•"/>
            </a:pPr>
            <a:r>
              <a:rPr lang="en-US"/>
              <a:t>Today, each kind of data centric hardware typically needs to be programmed using different languages and libraries, requiring maintaining separate code bases.</a:t>
            </a:r>
            <a:br>
              <a:rPr lang="en-US"/>
            </a:br>
            <a:endParaRPr lang="en-US"/>
          </a:p>
          <a:p>
            <a:pPr marL="174708" indent="-174708">
              <a:buFont typeface="Arial" panose="020B0604020202020204" pitchFamily="34" charset="0"/>
              <a:buChar char="•"/>
            </a:pPr>
            <a:r>
              <a:rPr lang="en-US"/>
              <a:t>In addition, inconsistent tools support across platforms means developers have to waste time learning different sets of tools</a:t>
            </a:r>
          </a:p>
          <a:p>
            <a:pPr marL="174708" indent="-174708">
              <a:buFont typeface="Arial" panose="020B0604020202020204" pitchFamily="34" charset="0"/>
              <a:buChar char="•"/>
            </a:pPr>
            <a:endParaRPr lang="en-US"/>
          </a:p>
          <a:p>
            <a:pPr marL="174708" indent="-174708">
              <a:buFont typeface="Arial" panose="020B0604020202020204" pitchFamily="34" charset="0"/>
              <a:buChar char="•"/>
            </a:pPr>
            <a:r>
              <a:rPr lang="en-US"/>
              <a:t>That means that developing software for each hardware platform requires a separate investment, with little ability to reuse that work to target a different architecture.</a:t>
            </a:r>
            <a:br>
              <a:rPr lang="en-US"/>
            </a:br>
            <a:endParaRPr lang="en-US"/>
          </a:p>
          <a:p>
            <a:endParaRPr lang="en-US"/>
          </a:p>
        </p:txBody>
      </p:sp>
    </p:spTree>
    <p:extLst>
      <p:ext uri="{BB962C8B-B14F-4D97-AF65-F5344CB8AC3E}">
        <p14:creationId xmlns:p14="http://schemas.microsoft.com/office/powerpoint/2010/main" val="653111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96820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B8119-5D74-4CB3-A4D6-FD958CB45528}" type="slidenum">
              <a:rPr lang="en-US" smtClean="0"/>
              <a:t>41</a:t>
            </a:fld>
            <a:endParaRPr lang="en-US"/>
          </a:p>
        </p:txBody>
      </p:sp>
    </p:spTree>
    <p:extLst>
      <p:ext uri="{BB962C8B-B14F-4D97-AF65-F5344CB8AC3E}">
        <p14:creationId xmlns:p14="http://schemas.microsoft.com/office/powerpoint/2010/main" val="1852921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71475" y="701675"/>
            <a:ext cx="6229350" cy="35052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700" name="Slide Number Placeholder 3"/>
          <p:cNvSpPr>
            <a:spLocks noGrp="1"/>
          </p:cNvSpPr>
          <p:nvPr>
            <p:ph type="sldNum" sz="quarter" idx="5"/>
          </p:nvPr>
        </p:nvSpPr>
        <p:spPr bwMode="auto">
          <a:xfrm>
            <a:off x="6236335" y="8865641"/>
            <a:ext cx="542290" cy="3505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Neo Sans Intel" pitchFamily="34" charset="0"/>
                <a:cs typeface="Arial" pitchFamily="34" charset="0"/>
              </a:defRPr>
            </a:lvl1pPr>
            <a:lvl2pPr marL="757066" indent="-291179" eaLnBrk="0" hangingPunct="0">
              <a:defRPr>
                <a:solidFill>
                  <a:schemeClr val="tx1"/>
                </a:solidFill>
                <a:latin typeface="Neo Sans Intel" pitchFamily="34" charset="0"/>
                <a:cs typeface="Arial" pitchFamily="34" charset="0"/>
              </a:defRPr>
            </a:lvl2pPr>
            <a:lvl3pPr marL="1164717" indent="-232943" eaLnBrk="0" hangingPunct="0">
              <a:defRPr>
                <a:solidFill>
                  <a:schemeClr val="tx1"/>
                </a:solidFill>
                <a:latin typeface="Neo Sans Intel" pitchFamily="34" charset="0"/>
                <a:cs typeface="Arial" pitchFamily="34" charset="0"/>
              </a:defRPr>
            </a:lvl3pPr>
            <a:lvl4pPr marL="1630604" indent="-232943" eaLnBrk="0" hangingPunct="0">
              <a:defRPr>
                <a:solidFill>
                  <a:schemeClr val="tx1"/>
                </a:solidFill>
                <a:latin typeface="Neo Sans Intel" pitchFamily="34" charset="0"/>
                <a:cs typeface="Arial" pitchFamily="34" charset="0"/>
              </a:defRPr>
            </a:lvl4pPr>
            <a:lvl5pPr marL="2096491" indent="-232943" eaLnBrk="0" hangingPunct="0">
              <a:defRPr>
                <a:solidFill>
                  <a:schemeClr val="tx1"/>
                </a:solidFill>
                <a:latin typeface="Neo Sans Intel" pitchFamily="34" charset="0"/>
                <a:cs typeface="Arial" pitchFamily="34" charset="0"/>
              </a:defRPr>
            </a:lvl5pPr>
            <a:lvl6pPr marL="2562377" indent="-232943" defTabSz="465887" eaLnBrk="0" fontAlgn="base" hangingPunct="0">
              <a:spcBef>
                <a:spcPct val="0"/>
              </a:spcBef>
              <a:spcAft>
                <a:spcPct val="0"/>
              </a:spcAft>
              <a:defRPr>
                <a:solidFill>
                  <a:schemeClr val="tx1"/>
                </a:solidFill>
                <a:latin typeface="Neo Sans Intel" pitchFamily="34" charset="0"/>
                <a:cs typeface="Arial" pitchFamily="34" charset="0"/>
              </a:defRPr>
            </a:lvl6pPr>
            <a:lvl7pPr marL="3028264" indent="-232943" defTabSz="465887" eaLnBrk="0" fontAlgn="base" hangingPunct="0">
              <a:spcBef>
                <a:spcPct val="0"/>
              </a:spcBef>
              <a:spcAft>
                <a:spcPct val="0"/>
              </a:spcAft>
              <a:defRPr>
                <a:solidFill>
                  <a:schemeClr val="tx1"/>
                </a:solidFill>
                <a:latin typeface="Neo Sans Intel" pitchFamily="34" charset="0"/>
                <a:cs typeface="Arial" pitchFamily="34" charset="0"/>
              </a:defRPr>
            </a:lvl7pPr>
            <a:lvl8pPr marL="3494151" indent="-232943" defTabSz="465887" eaLnBrk="0" fontAlgn="base" hangingPunct="0">
              <a:spcBef>
                <a:spcPct val="0"/>
              </a:spcBef>
              <a:spcAft>
                <a:spcPct val="0"/>
              </a:spcAft>
              <a:defRPr>
                <a:solidFill>
                  <a:schemeClr val="tx1"/>
                </a:solidFill>
                <a:latin typeface="Neo Sans Intel" pitchFamily="34" charset="0"/>
                <a:cs typeface="Arial" pitchFamily="34" charset="0"/>
              </a:defRPr>
            </a:lvl8pPr>
            <a:lvl9pPr marL="3960038" indent="-232943" defTabSz="465887" eaLnBrk="0" fontAlgn="base" hangingPunct="0">
              <a:spcBef>
                <a:spcPct val="0"/>
              </a:spcBef>
              <a:spcAft>
                <a:spcPct val="0"/>
              </a:spcAft>
              <a:defRPr>
                <a:solidFill>
                  <a:schemeClr val="tx1"/>
                </a:solidFill>
                <a:latin typeface="Neo Sans Intel" pitchFamily="34" charset="0"/>
                <a:cs typeface="Arial" pitchFamily="34" charset="0"/>
              </a:defRPr>
            </a:lvl9pPr>
          </a:lstStyle>
          <a:p>
            <a:pPr eaLnBrk="1" hangingPunct="1"/>
            <a:fld id="{E76F5E48-C788-4B86-975B-8CA35980790A}" type="slidenum">
              <a:rPr lang="en-US" altLang="en-US">
                <a:solidFill>
                  <a:prstClr val="black"/>
                </a:solidFill>
                <a:latin typeface="Intel Clear" pitchFamily="34" charset="0"/>
              </a:rPr>
              <a:pPr eaLnBrk="1" hangingPunct="1"/>
              <a:t>42</a:t>
            </a:fld>
            <a:endParaRPr lang="en-US" altLang="en-US" dirty="0">
              <a:solidFill>
                <a:prstClr val="black"/>
              </a:solidFill>
              <a:latin typeface="Intel Clear" pitchFamily="34" charset="0"/>
            </a:endParaRPr>
          </a:p>
        </p:txBody>
      </p:sp>
      <p:sp>
        <p:nvSpPr>
          <p:cNvPr id="3" name="Notes Placeholder 2">
            <a:extLst>
              <a:ext uri="{FF2B5EF4-FFF2-40B4-BE49-F238E27FC236}">
                <a16:creationId xmlns:a16="http://schemas.microsoft.com/office/drawing/2014/main" id="{98F3157B-7EAB-6747-9327-08C5B56953B4}"/>
              </a:ext>
            </a:extLst>
          </p:cNvPr>
          <p:cNvSpPr>
            <a:spLocks noGrp="1"/>
          </p:cNvSpPr>
          <p:nvPr>
            <p:ph type="body" sz="quarter" idx="3"/>
          </p:nvPr>
        </p:nvSpPr>
        <p:spPr>
          <a:xfrm>
            <a:off x="929640" y="4524374"/>
            <a:ext cx="7437120" cy="1960245"/>
          </a:xfrm>
        </p:spPr>
        <p:txBody>
          <a:bodyPr/>
          <a:lstStyle/>
          <a:p>
            <a:endParaRPr lang="en-US" dirty="0"/>
          </a:p>
        </p:txBody>
      </p:sp>
    </p:spTree>
    <p:extLst>
      <p:ext uri="{BB962C8B-B14F-4D97-AF65-F5344CB8AC3E}">
        <p14:creationId xmlns:p14="http://schemas.microsoft.com/office/powerpoint/2010/main" val="4230207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417513"/>
            <a:ext cx="4673600" cy="2628900"/>
          </a:xfrm>
        </p:spPr>
      </p:sp>
      <p:sp>
        <p:nvSpPr>
          <p:cNvPr id="3" name="Notes Placeholder 2"/>
          <p:cNvSpPr>
            <a:spLocks noGrp="1"/>
          </p:cNvSpPr>
          <p:nvPr>
            <p:ph type="body" idx="1"/>
          </p:nvPr>
        </p:nvSpPr>
        <p:spPr>
          <a:xfrm>
            <a:off x="929640" y="3329940"/>
            <a:ext cx="6871335" cy="3154680"/>
          </a:xfrm>
        </p:spPr>
        <p:txBody>
          <a:bodyPr/>
          <a:lstStyle/>
          <a:p>
            <a:pPr marL="174708" indent="-174708">
              <a:buFont typeface="Arial" panose="020B0604020202020204" pitchFamily="34" charset="0"/>
              <a:buChar char="•"/>
            </a:pPr>
            <a:r>
              <a:rPr lang="en-US" sz="1100"/>
              <a:t>Intel’s solution is oneAPI, a project to deliver a unified software development environment across CPU and accelerator architectures.</a:t>
            </a:r>
          </a:p>
          <a:p>
            <a:endParaRPr lang="en-US" sz="1100" b="1"/>
          </a:p>
          <a:p>
            <a:r>
              <a:rPr lang="en-US" sz="1100" b="1"/>
              <a:t>oneAPI Industry Initiative – based on standards, open specification</a:t>
            </a:r>
          </a:p>
          <a:p>
            <a:pPr marL="174708" indent="-174708">
              <a:buFont typeface="Arial" panose="020B0604020202020204" pitchFamily="34" charset="0"/>
              <a:buChar char="•"/>
            </a:pPr>
            <a:r>
              <a:rPr lang="en-US" sz="1100"/>
              <a:t>Includes a unified language &amp; libraries that deliver full native code performance</a:t>
            </a:r>
          </a:p>
          <a:p>
            <a:pPr marL="174708" indent="-174708">
              <a:buFont typeface="Arial" panose="020B0604020202020204" pitchFamily="34" charset="0"/>
              <a:buChar char="•"/>
            </a:pPr>
            <a:r>
              <a:rPr lang="en-US" sz="1100"/>
              <a:t>Delivers native code performance across a range of hardware including CPUs, GPUs, FPGAs, &amp; AI accelerators</a:t>
            </a:r>
          </a:p>
          <a:p>
            <a:pPr marL="174708" indent="-174708">
              <a:buFont typeface="Arial" panose="020B0604020202020204" pitchFamily="34" charset="0"/>
              <a:buChar char="•"/>
            </a:pPr>
            <a:r>
              <a:rPr lang="en-US" sz="1100"/>
              <a:t>oneAPI is the foundational programming stack &amp; is used to optimize middleware &amp; frameworks that sit on top of it, including AI frameworks such as </a:t>
            </a:r>
            <a:r>
              <a:rPr lang="en-US" sz="1100" err="1"/>
              <a:t>Tensorflow</a:t>
            </a:r>
            <a:endParaRPr lang="en-US" sz="1100"/>
          </a:p>
          <a:p>
            <a:pPr marL="174708" indent="-174708">
              <a:buFont typeface="Arial" panose="020B0604020202020204" pitchFamily="34" charset="0"/>
              <a:buChar char="•"/>
            </a:pPr>
            <a:r>
              <a:rPr lang="en-US" sz="1100"/>
              <a:t>Optimized user and industry applications sit at the top, some of which leverage middleware and frameworks</a:t>
            </a:r>
          </a:p>
          <a:p>
            <a:pPr marL="174708" indent="-174708">
              <a:buFont typeface="Arial" panose="020B0604020202020204" pitchFamily="34" charset="0"/>
              <a:buChar char="•"/>
            </a:pPr>
            <a:r>
              <a:rPr lang="en-US" sz="1100"/>
              <a:t>Based on open specifications and/or standards for cross-vendor compatibility</a:t>
            </a:r>
          </a:p>
          <a:p>
            <a:endParaRPr lang="en-US" sz="1100"/>
          </a:p>
          <a:p>
            <a:pPr marL="174708" indent="-174708">
              <a:buFont typeface="Arial" panose="020B0604020202020204" pitchFamily="34" charset="0"/>
              <a:buChar char="•"/>
            </a:pPr>
            <a:endParaRPr lang="en-US" sz="1100"/>
          </a:p>
          <a:p>
            <a:r>
              <a:rPr lang="en-US" sz="1100" b="1"/>
              <a:t>Intel’s product is a reference implementation: Intel® oneAPI Toolkits</a:t>
            </a:r>
            <a:r>
              <a:rPr lang="en-US" sz="1100" b="1" baseline="30000"/>
              <a:t>(Beta)</a:t>
            </a:r>
          </a:p>
          <a:p>
            <a:pPr marL="174708" indent="-174708">
              <a:buFont typeface="Arial" panose="020B0604020202020204" pitchFamily="34" charset="0"/>
              <a:buChar char="•"/>
            </a:pPr>
            <a:r>
              <a:rPr lang="en-US" sz="1100"/>
              <a:t>This includes advanced porting, analysis &amp; debugger tools that span the software stack – you can debug and profile code across all levels of abstraction</a:t>
            </a:r>
          </a:p>
        </p:txBody>
      </p:sp>
    </p:spTree>
    <p:extLst>
      <p:ext uri="{BB962C8B-B14F-4D97-AF65-F5344CB8AC3E}">
        <p14:creationId xmlns:p14="http://schemas.microsoft.com/office/powerpoint/2010/main" val="96431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417513"/>
            <a:ext cx="4673600" cy="2628900"/>
          </a:xfrm>
        </p:spPr>
      </p:sp>
      <p:sp>
        <p:nvSpPr>
          <p:cNvPr id="3" name="Notes Placeholder 2"/>
          <p:cNvSpPr>
            <a:spLocks noGrp="1"/>
          </p:cNvSpPr>
          <p:nvPr>
            <p:ph type="body" idx="1"/>
          </p:nvPr>
        </p:nvSpPr>
        <p:spPr>
          <a:xfrm>
            <a:off x="929640" y="3329940"/>
            <a:ext cx="6871335" cy="3154680"/>
          </a:xfrm>
        </p:spPr>
        <p:txBody>
          <a:bodyPr/>
          <a:lstStyle/>
          <a:p>
            <a:pPr marL="174708" indent="-174708">
              <a:buFont typeface="Arial" panose="020B0604020202020204" pitchFamily="34" charset="0"/>
              <a:buChar char="•"/>
            </a:pPr>
            <a:r>
              <a:rPr lang="en-US" sz="1100"/>
              <a:t>Intel’s solution is oneAPI, a project to deliver a unified software development environment across CPU and accelerator architectures.</a:t>
            </a:r>
          </a:p>
          <a:p>
            <a:endParaRPr lang="en-US" sz="1100" b="1"/>
          </a:p>
          <a:p>
            <a:r>
              <a:rPr lang="en-US" sz="1100" b="1"/>
              <a:t>oneAPI Industry Initiative – based on standards, open specification</a:t>
            </a:r>
          </a:p>
          <a:p>
            <a:pPr marL="174708" indent="-174708">
              <a:buFont typeface="Arial" panose="020B0604020202020204" pitchFamily="34" charset="0"/>
              <a:buChar char="•"/>
            </a:pPr>
            <a:r>
              <a:rPr lang="en-US" sz="1100"/>
              <a:t>Includes a unified language &amp; libraries that deliver full native code performance</a:t>
            </a:r>
          </a:p>
          <a:p>
            <a:pPr marL="174708" indent="-174708">
              <a:buFont typeface="Arial" panose="020B0604020202020204" pitchFamily="34" charset="0"/>
              <a:buChar char="•"/>
            </a:pPr>
            <a:r>
              <a:rPr lang="en-US" sz="1100"/>
              <a:t>Delivers native code performance across a range of hardware including CPUs, GPUs, FPGAs, &amp; AI accelerators</a:t>
            </a:r>
          </a:p>
          <a:p>
            <a:pPr marL="174708" indent="-174708">
              <a:buFont typeface="Arial" panose="020B0604020202020204" pitchFamily="34" charset="0"/>
              <a:buChar char="•"/>
            </a:pPr>
            <a:r>
              <a:rPr lang="en-US" sz="1100"/>
              <a:t>oneAPI is the foundational programming stack &amp; is used to optimize middleware &amp; frameworks that sit on top of it, including AI frameworks such as </a:t>
            </a:r>
            <a:r>
              <a:rPr lang="en-US" sz="1100" err="1"/>
              <a:t>Tensorflow</a:t>
            </a:r>
            <a:endParaRPr lang="en-US" sz="1100"/>
          </a:p>
          <a:p>
            <a:pPr marL="174708" indent="-174708">
              <a:buFont typeface="Arial" panose="020B0604020202020204" pitchFamily="34" charset="0"/>
              <a:buChar char="•"/>
            </a:pPr>
            <a:r>
              <a:rPr lang="en-US" sz="1100"/>
              <a:t>Optimized user and industry applications sit at the top, some of which leverage middleware and frameworks</a:t>
            </a:r>
          </a:p>
          <a:p>
            <a:pPr marL="174708" indent="-174708">
              <a:buFont typeface="Arial" panose="020B0604020202020204" pitchFamily="34" charset="0"/>
              <a:buChar char="•"/>
            </a:pPr>
            <a:r>
              <a:rPr lang="en-US" sz="1100"/>
              <a:t>Based on open specifications and/or standards for cross-vendor compatibility</a:t>
            </a:r>
          </a:p>
          <a:p>
            <a:endParaRPr lang="en-US" sz="1100"/>
          </a:p>
          <a:p>
            <a:pPr marL="174708" indent="-174708">
              <a:buFont typeface="Arial" panose="020B0604020202020204" pitchFamily="34" charset="0"/>
              <a:buChar char="•"/>
            </a:pPr>
            <a:endParaRPr lang="en-US" sz="1100"/>
          </a:p>
          <a:p>
            <a:r>
              <a:rPr lang="en-US" sz="1100" b="1"/>
              <a:t>Intel’s product is a reference implementation: Intel® oneAPI Toolkits</a:t>
            </a:r>
            <a:r>
              <a:rPr lang="en-US" sz="1100" b="1" baseline="30000"/>
              <a:t>(Beta)</a:t>
            </a:r>
          </a:p>
          <a:p>
            <a:pPr marL="174708" indent="-174708">
              <a:buFont typeface="Arial" panose="020B0604020202020204" pitchFamily="34" charset="0"/>
              <a:buChar char="•"/>
            </a:pPr>
            <a:r>
              <a:rPr lang="en-US" sz="1100"/>
              <a:t>This includes advanced porting, analysis &amp; debugger tools that span the software stack – you can debug and profile code across all levels of abstraction</a:t>
            </a:r>
          </a:p>
        </p:txBody>
      </p:sp>
    </p:spTree>
    <p:extLst>
      <p:ext uri="{BB962C8B-B14F-4D97-AF65-F5344CB8AC3E}">
        <p14:creationId xmlns:p14="http://schemas.microsoft.com/office/powerpoint/2010/main" val="233952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a:t>These are the Intel oneAPI cross-architecture products are going Gold in December. </a:t>
            </a:r>
          </a:p>
          <a:p>
            <a:pPr>
              <a:lnSpc>
                <a:spcPct val="110000"/>
              </a:lnSpc>
            </a:pPr>
            <a:r>
              <a:rPr lang="en-US"/>
              <a:t>[however, the openvino toolkit was already production-ready before]</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CF1AD-5C85-BE45-9E24-223A4E12CD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1361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417513"/>
            <a:ext cx="4673600" cy="2628900"/>
          </a:xfrm>
        </p:spPr>
      </p:sp>
      <p:sp>
        <p:nvSpPr>
          <p:cNvPr id="3" name="Notes Placeholder 2"/>
          <p:cNvSpPr>
            <a:spLocks noGrp="1"/>
          </p:cNvSpPr>
          <p:nvPr>
            <p:ph type="body" idx="1"/>
          </p:nvPr>
        </p:nvSpPr>
        <p:spPr>
          <a:xfrm>
            <a:off x="929640" y="3329940"/>
            <a:ext cx="6871335" cy="3154680"/>
          </a:xfrm>
        </p:spPr>
        <p:txBody>
          <a:bodyPr/>
          <a:lstStyle/>
          <a:p>
            <a:r>
              <a:rPr lang="en-US"/>
              <a:t>Intel’s reference implementation of oneAPI is a set of toolkits.</a:t>
            </a:r>
          </a:p>
          <a:p>
            <a:pPr marL="174708" indent="-174708">
              <a:buFont typeface="Arial" panose="020B0604020202020204" pitchFamily="34" charset="0"/>
              <a:buChar char="•"/>
            </a:pPr>
            <a:endParaRPr lang="en-US"/>
          </a:p>
          <a:p>
            <a:pPr marL="174708" indent="-174708">
              <a:buFont typeface="Arial" panose="020B0604020202020204" pitchFamily="34" charset="0"/>
              <a:buChar char="•"/>
            </a:pPr>
            <a:r>
              <a:rPr lang="en-US"/>
              <a:t>For direct programming, Data Parallel C++ (or DPC++) is an evolution of C++ for productive data-centric coding that will target CPUs, GPUs FPGAs and AI accelerators</a:t>
            </a:r>
          </a:p>
          <a:p>
            <a:pPr marL="174708" indent="-174708">
              <a:buFont typeface="Arial" panose="020B0604020202020204" pitchFamily="34" charset="0"/>
              <a:buChar char="•"/>
            </a:pPr>
            <a:r>
              <a:rPr lang="en-US"/>
              <a:t>We’ll provide a source code to source code porting tool to ease the transition to DPC++ for developers with existing code written in CUDA [Intel® DPC++ Compatibility Tool]</a:t>
            </a:r>
          </a:p>
          <a:p>
            <a:pPr marL="174708" indent="-174708">
              <a:buFont typeface="Arial" panose="020B0604020202020204" pitchFamily="34" charset="0"/>
              <a:buChar char="•"/>
            </a:pPr>
            <a:r>
              <a:rPr lang="en-US"/>
              <a:t>For API based programming, a range of performance libraries are included spanning several workload domains that benefit from acceleration</a:t>
            </a:r>
          </a:p>
          <a:p>
            <a:pPr marL="631908" lvl="1" indent="-174708">
              <a:buFont typeface="Arial" panose="020B0604020202020204" pitchFamily="34" charset="0"/>
              <a:buChar char="•"/>
            </a:pPr>
            <a:r>
              <a:rPr lang="en-US"/>
              <a:t>library functions are custom-coded for each target architecture, so no developer tuning is required when developers migrate code between supported architectures</a:t>
            </a:r>
          </a:p>
          <a:p>
            <a:pPr marL="174708" indent="-174708">
              <a:buFont typeface="Arial" panose="020B0604020202020204" pitchFamily="34" charset="0"/>
              <a:buChar char="•"/>
            </a:pPr>
            <a:r>
              <a:rPr lang="en-US"/>
              <a:t>And finally, analysis and debug tools include enhanced versions of the </a:t>
            </a:r>
            <a:r>
              <a:rPr lang="en-US" err="1"/>
              <a:t>VTune</a:t>
            </a:r>
            <a:r>
              <a:rPr lang="en-US"/>
              <a:t> Profiler and Advisor performance tools</a:t>
            </a:r>
          </a:p>
          <a:p>
            <a:pPr marL="174708" indent="-174708">
              <a:buFont typeface="Arial" panose="020B0604020202020204" pitchFamily="34" charset="0"/>
              <a:buChar char="•"/>
            </a:pPr>
            <a:endParaRPr lang="en-US"/>
          </a:p>
          <a:p>
            <a:endParaRPr lang="en-US"/>
          </a:p>
          <a:p>
            <a:pPr marL="174708" indent="-174708">
              <a:buFont typeface="Arial" panose="020B0604020202020204" pitchFamily="34" charset="0"/>
              <a:buChar char="•"/>
            </a:pPr>
            <a:r>
              <a:rPr lang="en-US" sz="1000"/>
              <a:t>Note that support for AI accelerators (Intel® NNP) is coming in the future (will not be in the Beta release)</a:t>
            </a:r>
          </a:p>
        </p:txBody>
      </p:sp>
    </p:spTree>
    <p:extLst>
      <p:ext uri="{BB962C8B-B14F-4D97-AF65-F5344CB8AC3E}">
        <p14:creationId xmlns:p14="http://schemas.microsoft.com/office/powerpoint/2010/main" val="2644559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1C8689-8455-3546-ADF9-3B7273760F66}" type="slidenum">
              <a:rPr kumimoji="0" lang="en-US" sz="1200" b="0" i="0" u="none" strike="noStrike" kern="1200" cap="none" spc="0" normalizeH="0" baseline="0" noProof="0" smtClean="0">
                <a:ln>
                  <a:noFill/>
                </a:ln>
                <a:solidFill>
                  <a:prstClr val="black"/>
                </a:solidFill>
                <a:effectLst/>
                <a:uLnTx/>
                <a:uFillTx/>
                <a:latin typeface="Intel Cle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Intel Clear"/>
              <a:ea typeface="+mn-ea"/>
              <a:cs typeface="+mn-cs"/>
            </a:endParaRPr>
          </a:p>
        </p:txBody>
      </p:sp>
    </p:spTree>
    <p:extLst>
      <p:ext uri="{BB962C8B-B14F-4D97-AF65-F5344CB8AC3E}">
        <p14:creationId xmlns:p14="http://schemas.microsoft.com/office/powerpoint/2010/main" val="1804071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1C8689-8455-3546-ADF9-3B7273760F66}" type="slidenum">
              <a:rPr kumimoji="0" lang="en-US" sz="1200" b="0" i="0" u="none" strike="noStrike" kern="1200" cap="none" spc="0" normalizeH="0" baseline="0" noProof="0" smtClean="0">
                <a:ln>
                  <a:noFill/>
                </a:ln>
                <a:solidFill>
                  <a:prstClr val="black"/>
                </a:solidFill>
                <a:effectLst/>
                <a:uLnTx/>
                <a:uFillTx/>
                <a:latin typeface="Intel Cle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Intel Clear"/>
              <a:ea typeface="+mn-ea"/>
              <a:cs typeface="+mn-cs"/>
            </a:endParaRPr>
          </a:p>
        </p:txBody>
      </p:sp>
    </p:spTree>
    <p:extLst>
      <p:ext uri="{BB962C8B-B14F-4D97-AF65-F5344CB8AC3E}">
        <p14:creationId xmlns:p14="http://schemas.microsoft.com/office/powerpoint/2010/main" val="3379520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Please execute the following commands in the Jupyter Terminal window</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source /opt/intel/inteloneapi/setvars.sh – this sets up the oneAPI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/data/oneapi_workshop/get_oneapi_workshop.sh – copies workshop material into your user directory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4B8119-5D74-4CB3-A4D6-FD958CB455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937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7500">
                <a:solidFill>
                  <a:schemeClr val="bg1"/>
                </a:solidFill>
              </a:defRPr>
            </a:lvl1pPr>
          </a:lstStyle>
          <a:p>
            <a:r>
              <a:rPr lang="en-US" dirty="0"/>
              <a:t>75 </a:t>
            </a:r>
            <a:r>
              <a:rPr lang="en-US" dirty="0" err="1"/>
              <a:t>pt</a:t>
            </a:r>
            <a:r>
              <a:rPr lang="en-US" dirty="0"/>
              <a:t> Intel Clear Light</a:t>
            </a:r>
            <a:endParaRPr dirty="0"/>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18pt Intel Clear Subhead, Date, Etc.</a:t>
            </a: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67968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305787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chemeClr val="tx2"/>
                </a:solidFill>
              </a:defRPr>
            </a:lvl1pPr>
          </a:lstStyle>
          <a:p>
            <a:r>
              <a:rPr lang="en-US" dirty="0"/>
              <a:t>Full page Image, Delete Title if Necessary</a:t>
            </a:r>
          </a:p>
        </p:txBody>
      </p:sp>
    </p:spTree>
    <p:extLst>
      <p:ext uri="{BB962C8B-B14F-4D97-AF65-F5344CB8AC3E}">
        <p14:creationId xmlns:p14="http://schemas.microsoft.com/office/powerpoint/2010/main" val="49856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rgbClr val="525252"/>
                </a:solidFill>
              </a:defRPr>
            </a:lvl1pPr>
          </a:lstStyle>
          <a:p>
            <a:r>
              <a:rPr lang="en-US" dirty="0"/>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accent1"/>
                </a:solidFill>
              </a:defRPr>
            </a:lvl1pPr>
          </a:lstStyle>
          <a:p>
            <a:pPr lvl="0"/>
            <a:endParaRPr lang="en-US" dirty="0"/>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298516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chemeClr val="bg1"/>
                </a:solidFill>
              </a:defRPr>
            </a:lvl1pPr>
          </a:lstStyle>
          <a:p>
            <a:r>
              <a:rPr lang="en-US" dirty="0"/>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bg1"/>
                </a:solidFill>
              </a:defRPr>
            </a:lvl1pPr>
          </a:lstStyle>
          <a:p>
            <a:pPr lvl="0"/>
            <a:endParaRPr lang="en-US" dirty="0"/>
          </a:p>
        </p:txBody>
      </p:sp>
      <p:pic>
        <p:nvPicPr>
          <p:cNvPr id="11" name="Image" descr="Image">
            <a:extLst>
              <a:ext uri="{FF2B5EF4-FFF2-40B4-BE49-F238E27FC236}">
                <a16:creationId xmlns:a16="http://schemas.microsoft.com/office/drawing/2014/main" id="{B9FFF72B-62D2-4E22-9A98-EF3F6229F4AB}"/>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bg1"/>
                </a:solidFill>
                <a:latin typeface="+mn-lt"/>
              </a:defRPr>
            </a:lvl1pPr>
            <a:lvl2pPr marL="228600" indent="0">
              <a:buNone/>
              <a:defRPr/>
            </a:lvl2pPr>
          </a:lstStyle>
          <a:p>
            <a:pPr lvl="0"/>
            <a:r>
              <a:rPr lang="en-US" dirty="0"/>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159961ED-89E8-44DE-ADEF-DC19C618B797}"/>
              </a:ext>
            </a:extLst>
          </p:cNvPr>
          <p:cNvSpPr/>
          <p:nvPr userDrawn="1"/>
        </p:nvSpPr>
        <p:spPr>
          <a:xfrm>
            <a:off x="121993" y="6599491"/>
            <a:ext cx="3251928" cy="246221"/>
          </a:xfrm>
          <a:prstGeom prst="rect">
            <a:avLst/>
          </a:prstGeom>
        </p:spPr>
        <p:txBody>
          <a:bodyPr wrap="square" lIns="0" tIns="0" rIns="0" bIns="0">
            <a:spAutoFit/>
          </a:bodyPr>
          <a:lstStyle/>
          <a:p>
            <a:pPr>
              <a:defRPr/>
            </a:pPr>
            <a:r>
              <a:rPr lang="en-US" sz="800" dirty="0">
                <a:solidFill>
                  <a:prstClr val="white">
                    <a:lumMod val="85000"/>
                  </a:prstClr>
                </a:solidFill>
              </a:rPr>
              <a:t>Copyright ©  2019, Intel Corporation. All rights reserved. </a:t>
            </a:r>
            <a:br>
              <a:rPr lang="en-US" sz="800" dirty="0">
                <a:solidFill>
                  <a:prstClr val="white">
                    <a:lumMod val="85000"/>
                  </a:prstClr>
                </a:solidFill>
              </a:rPr>
            </a:br>
            <a:r>
              <a:rPr lang="en-US" sz="800" dirty="0">
                <a:solidFill>
                  <a:prstClr val="white">
                    <a:lumMod val="85000"/>
                  </a:prstClr>
                </a:solidFill>
              </a:rPr>
              <a:t>*Other names and brands may be claimed as the property of others.</a:t>
            </a:r>
          </a:p>
        </p:txBody>
      </p:sp>
      <p:sp>
        <p:nvSpPr>
          <p:cNvPr id="18" name="Action Button: Custom 9">
            <a:hlinkClick r:id="" action="ppaction://noaction" highlightClick="1"/>
            <a:extLst>
              <a:ext uri="{FF2B5EF4-FFF2-40B4-BE49-F238E27FC236}">
                <a16:creationId xmlns:a16="http://schemas.microsoft.com/office/drawing/2014/main" id="{41145C88-474D-4639-8096-961FCE979A71}"/>
              </a:ext>
            </a:extLst>
          </p:cNvPr>
          <p:cNvSpPr/>
          <p:nvPr userDrawn="1"/>
        </p:nvSpPr>
        <p:spPr>
          <a:xfrm>
            <a:off x="121994" y="6327449"/>
            <a:ext cx="1328207" cy="151513"/>
          </a:xfrm>
          <a:prstGeom prst="actionButtonBlank">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defRPr/>
            </a:pPr>
            <a:r>
              <a:rPr lang="en-US" sz="933" dirty="0">
                <a:solidFill>
                  <a:prstClr val="black"/>
                </a:solidFill>
                <a:hlinkClick r:id="" action="ppaction://noaction"/>
              </a:rPr>
              <a:t>Optimization Notice</a:t>
            </a:r>
            <a:endParaRPr lang="en-US" sz="933" dirty="0">
              <a:solidFill>
                <a:prstClr val="black"/>
              </a:solidFill>
            </a:endParaRPr>
          </a:p>
        </p:txBody>
      </p:sp>
      <p:sp>
        <p:nvSpPr>
          <p:cNvPr id="19" name="Action Button: Custom 9">
            <a:hlinkClick r:id="" action="ppaction://noaction" highlightClick="1"/>
            <a:extLst>
              <a:ext uri="{FF2B5EF4-FFF2-40B4-BE49-F238E27FC236}">
                <a16:creationId xmlns:a16="http://schemas.microsoft.com/office/drawing/2014/main" id="{236D23C7-D90D-4BE7-99B8-3AE1FB0133CB}"/>
              </a:ext>
            </a:extLst>
          </p:cNvPr>
          <p:cNvSpPr/>
          <p:nvPr userDrawn="1"/>
        </p:nvSpPr>
        <p:spPr>
          <a:xfrm>
            <a:off x="142991" y="6432211"/>
            <a:ext cx="1328207" cy="151513"/>
          </a:xfrm>
          <a:prstGeom prst="actionButtonBlank">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defRPr/>
            </a:pPr>
            <a:r>
              <a:rPr lang="en-US" sz="933" dirty="0">
                <a:solidFill>
                  <a:schemeClr val="bg1"/>
                </a:solidFill>
                <a:hlinkClick r:id="" action="ppaction://noaction">
                  <a:extLst>
                    <a:ext uri="{A12FA001-AC4F-418D-AE19-62706E023703}">
                      <ahyp:hlinkClr xmlns:ahyp="http://schemas.microsoft.com/office/drawing/2018/hyperlinkcolor" val="tx"/>
                    </a:ext>
                  </a:extLst>
                </a:hlinkClick>
              </a:rPr>
              <a:t>Optimization Notice</a:t>
            </a:r>
            <a:endParaRPr lang="en-US" sz="933" dirty="0">
              <a:solidFill>
                <a:schemeClr val="bg1"/>
              </a:solidFill>
            </a:endParaRPr>
          </a:p>
        </p:txBody>
      </p:sp>
    </p:spTree>
    <p:extLst>
      <p:ext uri="{BB962C8B-B14F-4D97-AF65-F5344CB8AC3E}">
        <p14:creationId xmlns:p14="http://schemas.microsoft.com/office/powerpoint/2010/main" val="265997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chorCtr="0">
            <a:noAutofit/>
          </a:bodyPr>
          <a:lstStyle>
            <a:lvl1pPr>
              <a:defRPr sz="4800">
                <a:solidFill>
                  <a:srgbClr val="525252"/>
                </a:solidFill>
              </a:defRPr>
            </a:lvl1pPr>
          </a:lstStyle>
          <a:p>
            <a:r>
              <a:rPr lang="en-US" dirty="0"/>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16606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ED4D76E8-466A-4C06-9261-BDE1AA914749}"/>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14" name="Rectangle 13">
            <a:extLst>
              <a:ext uri="{FF2B5EF4-FFF2-40B4-BE49-F238E27FC236}">
                <a16:creationId xmlns:a16="http://schemas.microsoft.com/office/drawing/2014/main" id="{2588B335-02FC-4504-AF46-DF56B2EC52E4}"/>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chorCtr="0">
            <a:noAutofit/>
          </a:bodyPr>
          <a:lstStyle>
            <a:lvl1pPr>
              <a:defRPr sz="4800">
                <a:solidFill>
                  <a:schemeClr val="bg1"/>
                </a:solidFill>
              </a:defRPr>
            </a:lvl1pPr>
          </a:lstStyle>
          <a:p>
            <a:r>
              <a:rPr lang="en-US" dirty="0"/>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bg1"/>
                </a:solidFill>
                <a:latin typeface="+mn-lt"/>
              </a:defRPr>
            </a:lvl1pPr>
            <a:lvl2pPr marL="228600" indent="0">
              <a:buNone/>
              <a:defRPr/>
            </a:lvl2pPr>
          </a:lstStyle>
          <a:p>
            <a:pPr lvl="0"/>
            <a:r>
              <a:rPr lang="en-US" dirty="0"/>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1111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5" name="Rectangle 14">
            <a:extLst>
              <a:ext uri="{FF2B5EF4-FFF2-40B4-BE49-F238E27FC236}">
                <a16:creationId xmlns:a16="http://schemas.microsoft.com/office/drawing/2014/main" id="{68A864FA-3818-4931-B452-798F1E7F5A67}"/>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16" name="Rectangle 15">
            <a:extLst>
              <a:ext uri="{FF2B5EF4-FFF2-40B4-BE49-F238E27FC236}">
                <a16:creationId xmlns:a16="http://schemas.microsoft.com/office/drawing/2014/main" id="{48FC8DFF-85CB-4435-B144-6A1DC4093482}"/>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chorCtr="0">
            <a:noAutofit/>
          </a:bodyPr>
          <a:lstStyle>
            <a:lvl1pPr>
              <a:defRPr sz="4800">
                <a:solidFill>
                  <a:schemeClr val="bg1"/>
                </a:solidFill>
              </a:defRPr>
            </a:lvl1pPr>
          </a:lstStyle>
          <a:p>
            <a:r>
              <a:rPr lang="en-US" dirty="0"/>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bg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106913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Rectangle 18">
            <a:extLst>
              <a:ext uri="{FF2B5EF4-FFF2-40B4-BE49-F238E27FC236}">
                <a16:creationId xmlns:a16="http://schemas.microsoft.com/office/drawing/2014/main" id="{D5D8740F-FED9-4D14-9DF3-3BA84ADF820C}"/>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20" name="Rectangle 19">
            <a:extLst>
              <a:ext uri="{FF2B5EF4-FFF2-40B4-BE49-F238E27FC236}">
                <a16:creationId xmlns:a16="http://schemas.microsoft.com/office/drawing/2014/main" id="{1DEF55E0-947C-4281-8A2A-E59398C246AB}"/>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1"/>
                </a:solidFill>
              </a:defRPr>
            </a:lvl1pPr>
          </a:lstStyle>
          <a:p>
            <a:r>
              <a:rPr lang="en-US" dirty="0"/>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292940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2">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0" name="Square"/>
          <p:cNvSpPr/>
          <p:nvPr/>
        </p:nvSpPr>
        <p:spPr>
          <a:xfrm>
            <a:off x="707513" y="2295859"/>
            <a:ext cx="318638" cy="318638"/>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71" name="Square"/>
          <p:cNvSpPr/>
          <p:nvPr/>
        </p:nvSpPr>
        <p:spPr>
          <a:xfrm>
            <a:off x="533946" y="2122317"/>
            <a:ext cx="174318" cy="174318"/>
          </a:xfrm>
          <a:prstGeom prst="rect">
            <a:avLst/>
          </a:prstGeom>
          <a:solidFill>
            <a:srgbClr val="F6CB4B"/>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2" name="Square"/>
          <p:cNvSpPr/>
          <p:nvPr/>
        </p:nvSpPr>
        <p:spPr>
          <a:xfrm>
            <a:off x="707513" y="2023075"/>
            <a:ext cx="98724" cy="98723"/>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673"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431659E3-0873-4033-A7E2-31DB4A07B08A}"/>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20" name="Rectangle 19">
            <a:extLst>
              <a:ext uri="{FF2B5EF4-FFF2-40B4-BE49-F238E27FC236}">
                <a16:creationId xmlns:a16="http://schemas.microsoft.com/office/drawing/2014/main" id="{C660C086-3964-411C-85AF-F720D5E83519}"/>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1"/>
                </a:solidFill>
              </a:defRPr>
            </a:lvl1pPr>
          </a:lstStyle>
          <a:p>
            <a:r>
              <a:rPr lang="en-US" dirty="0"/>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120631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p:bg>
      <p:bgPr>
        <a:solidFill>
          <a:schemeClr val="accent2"/>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05280"/>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rgbClr val="004A86"/>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5C1E74A4-2107-4448-BA31-9630404A452B}"/>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19" name="Rectangle 18">
            <a:extLst>
              <a:ext uri="{FF2B5EF4-FFF2-40B4-BE49-F238E27FC236}">
                <a16:creationId xmlns:a16="http://schemas.microsoft.com/office/drawing/2014/main" id="{1DABA887-D95E-434F-B1E9-73FC7AE8C2A8}"/>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1"/>
                </a:solidFill>
              </a:defRPr>
            </a:lvl1pPr>
          </a:lstStyle>
          <a:p>
            <a:r>
              <a:rPr lang="en-US" dirty="0"/>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84800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7500">
                <a:solidFill>
                  <a:schemeClr val="bg1"/>
                </a:solidFill>
              </a:defRPr>
            </a:lvl1pPr>
          </a:lstStyle>
          <a:p>
            <a:r>
              <a:rPr lang="en-US" dirty="0"/>
              <a:t>75 </a:t>
            </a:r>
            <a:r>
              <a:rPr lang="en-US" dirty="0" err="1"/>
              <a:t>pt</a:t>
            </a:r>
            <a:r>
              <a:rPr lang="en-US" dirty="0"/>
              <a:t> Intel Clear Light</a:t>
            </a:r>
            <a:endParaRPr dirty="0"/>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userDrawn="1"/>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8500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 Content Gray">
    <p:bg>
      <p:bgPr>
        <a:solidFill>
          <a:schemeClr val="bg1">
            <a:lumMod val="95000"/>
          </a:schemeClr>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2"/>
                </a:solidFill>
              </a:defRPr>
            </a:lvl1pPr>
          </a:lstStyle>
          <a:p>
            <a:r>
              <a:rPr lang="en-US" dirty="0"/>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2"/>
                </a:solidFill>
                <a:latin typeface="+mn-lt"/>
              </a:defRPr>
            </a:lvl1pPr>
            <a:lvl2pPr marL="228600" indent="0">
              <a:buNone/>
              <a:defRPr/>
            </a:lvl2pPr>
          </a:lstStyle>
          <a:p>
            <a:pPr lvl="0"/>
            <a:r>
              <a:rPr lang="en-US" dirty="0"/>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dirty="0" err="1">
              <a:ln>
                <a:noFill/>
              </a:ln>
              <a:solidFill>
                <a:schemeClr val="tx2"/>
              </a:solidFill>
              <a:effectLst/>
              <a:uFillTx/>
              <a:latin typeface="+mn-lt"/>
              <a:ea typeface="+mn-ea"/>
              <a:cs typeface="+mn-cs"/>
              <a:sym typeface="Helvetica Neue"/>
            </a:endParaRPr>
          </a:p>
        </p:txBody>
      </p:sp>
    </p:spTree>
    <p:extLst>
      <p:ext uri="{BB962C8B-B14F-4D97-AF65-F5344CB8AC3E}">
        <p14:creationId xmlns:p14="http://schemas.microsoft.com/office/powerpoint/2010/main" val="294966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1"/>
                </a:solidFill>
              </a:defRPr>
            </a:lvl1pPr>
          </a:lstStyle>
          <a:p>
            <a:r>
              <a:rPr lang="en-US" dirty="0"/>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dirty="0"/>
              <a:t>Click to edit Master text styles</a:t>
            </a:r>
          </a:p>
        </p:txBody>
      </p:sp>
      <p:sp>
        <p:nvSpPr>
          <p:cNvPr id="12" name="Rectangle 11">
            <a:extLst>
              <a:ext uri="{FF2B5EF4-FFF2-40B4-BE49-F238E27FC236}">
                <a16:creationId xmlns:a16="http://schemas.microsoft.com/office/drawing/2014/main" id="{84CCC3F4-FFF1-4AD9-8605-41A61B8926CF}"/>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22" name="Image" descr="Image">
            <a:extLst>
              <a:ext uri="{FF2B5EF4-FFF2-40B4-BE49-F238E27FC236}">
                <a16:creationId xmlns:a16="http://schemas.microsoft.com/office/drawing/2014/main" id="{E5997704-33EA-4D7D-8B55-E46DD2216814}"/>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3" name="Rectangle 22">
            <a:extLst>
              <a:ext uri="{FF2B5EF4-FFF2-40B4-BE49-F238E27FC236}">
                <a16:creationId xmlns:a16="http://schemas.microsoft.com/office/drawing/2014/main" id="{3C3544D4-6B59-4B11-BC0E-2FD48F693641}"/>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24" name="Rectangle 23">
            <a:extLst>
              <a:ext uri="{FF2B5EF4-FFF2-40B4-BE49-F238E27FC236}">
                <a16:creationId xmlns:a16="http://schemas.microsoft.com/office/drawing/2014/main" id="{562FEA03-1122-4C36-ACD1-DA42FB8A03DC}"/>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25" name="Rectangle 24">
            <a:extLst>
              <a:ext uri="{FF2B5EF4-FFF2-40B4-BE49-F238E27FC236}">
                <a16:creationId xmlns:a16="http://schemas.microsoft.com/office/drawing/2014/main" id="{373D4EB9-5CAF-4B81-91EA-AD490D0B13E4}"/>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72139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1"/>
                </a:solidFill>
              </a:defRPr>
            </a:lvl1pPr>
          </a:lstStyle>
          <a:p>
            <a:r>
              <a:rPr lang="en-US" dirty="0"/>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dirty="0"/>
              <a:t>Click to edit Master text styles</a:t>
            </a:r>
          </a:p>
        </p:txBody>
      </p:sp>
      <p:sp>
        <p:nvSpPr>
          <p:cNvPr id="15" name="Rectangle 14">
            <a:extLst>
              <a:ext uri="{FF2B5EF4-FFF2-40B4-BE49-F238E27FC236}">
                <a16:creationId xmlns:a16="http://schemas.microsoft.com/office/drawing/2014/main" id="{DC0D4B91-0BAF-46EC-9A7C-9D57C3224A9C}"/>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18" name="Image" descr="Image">
            <a:extLst>
              <a:ext uri="{FF2B5EF4-FFF2-40B4-BE49-F238E27FC236}">
                <a16:creationId xmlns:a16="http://schemas.microsoft.com/office/drawing/2014/main" id="{2F70C4FC-7A21-4AFA-8998-5EAB2E19CBCA}"/>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2" name="Rectangle 21">
            <a:extLst>
              <a:ext uri="{FF2B5EF4-FFF2-40B4-BE49-F238E27FC236}">
                <a16:creationId xmlns:a16="http://schemas.microsoft.com/office/drawing/2014/main" id="{8D716FF7-59F9-414F-85CD-8E23360D2B4C}"/>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24" name="Rectangle 23">
            <a:extLst>
              <a:ext uri="{FF2B5EF4-FFF2-40B4-BE49-F238E27FC236}">
                <a16:creationId xmlns:a16="http://schemas.microsoft.com/office/drawing/2014/main" id="{AD4273EB-E90B-42F7-8CE9-6A1713A08CA3}"/>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25" name="Rectangle 24">
            <a:extLst>
              <a:ext uri="{FF2B5EF4-FFF2-40B4-BE49-F238E27FC236}">
                <a16:creationId xmlns:a16="http://schemas.microsoft.com/office/drawing/2014/main" id="{F98FFA5B-1C6A-486A-A0FE-02206FCDC54A}"/>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27547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680995965"/>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chorCtr="0">
            <a:noAutofit/>
          </a:bodyPr>
          <a:lstStyle>
            <a:lvl1pPr algn="ctr">
              <a:defRPr sz="4800">
                <a:solidFill>
                  <a:schemeClr val="accent1"/>
                </a:solidFill>
              </a:defRPr>
            </a:lvl1pPr>
          </a:lstStyle>
          <a:p>
            <a:r>
              <a:rPr lang="en-US" dirty="0"/>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51118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mp; Sub Blue">
    <p:bg>
      <p:bgPr>
        <a:solidFill>
          <a:schemeClr val="tx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9" name="Rectangle 8">
            <a:extLst>
              <a:ext uri="{FF2B5EF4-FFF2-40B4-BE49-F238E27FC236}">
                <a16:creationId xmlns:a16="http://schemas.microsoft.com/office/drawing/2014/main" id="{F6E1F1A6-2FDF-4676-B713-F9746DD3A821}"/>
              </a:ext>
            </a:extLst>
          </p:cNvPr>
          <p:cNvSpPr/>
          <p:nvPr userDrawn="1"/>
        </p:nvSpPr>
        <p:spPr>
          <a:xfrm>
            <a:off x="483010" y="6562504"/>
            <a:ext cx="1194558" cy="231410"/>
          </a:xfrm>
          <a:prstGeom prst="rect">
            <a:avLst/>
          </a:prstGeom>
        </p:spPr>
        <p:txBody>
          <a:bodyPr wrap="none">
            <a:spAutoFit/>
          </a:bodyPr>
          <a:lstStyle/>
          <a:p>
            <a:pPr algn="l"/>
            <a:r>
              <a:rPr lang="en-US" sz="1000" dirty="0">
                <a:solidFill>
                  <a:schemeClr val="bg1"/>
                </a:solidFill>
              </a:rPr>
              <a:t>DPC++ Essentials</a:t>
            </a: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chorCtr="0">
            <a:noAutofit/>
          </a:bodyPr>
          <a:lstStyle>
            <a:lvl1pPr algn="ctr">
              <a:defRPr sz="4800">
                <a:solidFill>
                  <a:schemeClr val="bg1"/>
                </a:solidFill>
              </a:defRPr>
            </a:lvl1pPr>
          </a:lstStyle>
          <a:p>
            <a:r>
              <a:rPr lang="en-US" dirty="0"/>
              <a:t>48pt Intel Clear Light Body. For content that is not a section, but has a big idea in text only.</a:t>
            </a:r>
          </a:p>
        </p:txBody>
      </p:sp>
    </p:spTree>
    <p:extLst>
      <p:ext uri="{BB962C8B-B14F-4D97-AF65-F5344CB8AC3E}">
        <p14:creationId xmlns:p14="http://schemas.microsoft.com/office/powerpoint/2010/main" val="403765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mp; Sub Light Blue">
    <p:bg>
      <p:bgPr>
        <a:solidFill>
          <a:srgbClr val="00C7FD"/>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52E60B70-5DF3-4398-B558-301661292DFC}"/>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9" name="Rectangle 8">
            <a:extLst>
              <a:ext uri="{FF2B5EF4-FFF2-40B4-BE49-F238E27FC236}">
                <a16:creationId xmlns:a16="http://schemas.microsoft.com/office/drawing/2014/main" id="{EC2CF38D-B95A-4CD5-8F7D-86EA9C709AD4}"/>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chorCtr="0">
            <a:noAutofit/>
          </a:bodyPr>
          <a:lstStyle>
            <a:lvl1pPr algn="ctr">
              <a:defRPr sz="4800">
                <a:solidFill>
                  <a:schemeClr val="bg1"/>
                </a:solidFill>
              </a:defRPr>
            </a:lvl1pPr>
          </a:lstStyle>
          <a:p>
            <a:r>
              <a:rPr lang="en-US" dirty="0"/>
              <a:t>48pt Intel Clear Light Body. For content that is not a section, but has a big idea in text only.</a:t>
            </a:r>
          </a:p>
        </p:txBody>
      </p:sp>
    </p:spTree>
    <p:extLst>
      <p:ext uri="{BB962C8B-B14F-4D97-AF65-F5344CB8AC3E}">
        <p14:creationId xmlns:p14="http://schemas.microsoft.com/office/powerpoint/2010/main" val="316376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DA94F2D-B7BD-4CE9-A606-F00802F31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9949" y="2409775"/>
            <a:ext cx="4080108" cy="1521396"/>
          </a:xfrm>
          <a:prstGeom prst="rect">
            <a:avLst/>
          </a:prstGeom>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6" name="Rectangle 5">
            <a:extLst>
              <a:ext uri="{FF2B5EF4-FFF2-40B4-BE49-F238E27FC236}">
                <a16:creationId xmlns:a16="http://schemas.microsoft.com/office/drawing/2014/main" id="{69112354-342E-49CE-8E3C-E078BBE1ADF7}"/>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CD21D8AD-9194-4DBA-8221-7F294421810B}"/>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00831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lang="en-US" dirty="0">
                <a:solidFill>
                  <a:schemeClr val="bg2"/>
                </a:solidFill>
              </a:defRPr>
            </a:lvl1pPr>
          </a:lstStyle>
          <a:p>
            <a:pPr lvl="0"/>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62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cSld name="Blue Section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607484" y="2810749"/>
            <a:ext cx="10363200" cy="1362075"/>
          </a:xfrm>
        </p:spPr>
        <p:txBody>
          <a:bodyPr anchor="b" anchorCtr="0">
            <a:noAutofit/>
          </a:bodyPr>
          <a:lstStyle>
            <a:lvl1pPr algn="l">
              <a:lnSpc>
                <a:spcPct val="80000"/>
              </a:lnSpc>
              <a:defRPr sz="7200" b="0" cap="none" spc="67" baseline="0">
                <a:solidFill>
                  <a:schemeClr val="bg1"/>
                </a:solidFill>
                <a:latin typeface="Intel Clear Pro" panose="020B0804020202060201" pitchFamily="34" charset="0"/>
                <a:cs typeface="Intel Clear Pro" panose="020B0804020202060201" pitchFamily="34" charset="0"/>
              </a:defRPr>
            </a:lvl1pPr>
          </a:lstStyle>
          <a:p>
            <a:r>
              <a:rPr lang="en-US" dirty="0"/>
              <a:t>54pt Intel Clear Pro</a:t>
            </a:r>
            <a:br>
              <a:rPr lang="en-US" dirty="0"/>
            </a:br>
            <a:r>
              <a:rPr lang="en-US" dirty="0"/>
              <a:t>blue section break</a:t>
            </a:r>
          </a:p>
        </p:txBody>
      </p:sp>
      <p:sp>
        <p:nvSpPr>
          <p:cNvPr id="3" name="Text Placeholder 2"/>
          <p:cNvSpPr>
            <a:spLocks noGrp="1"/>
          </p:cNvSpPr>
          <p:nvPr userDrawn="1">
            <p:ph type="body" idx="1" hasCustomPrompt="1"/>
          </p:nvPr>
        </p:nvSpPr>
        <p:spPr>
          <a:xfrm>
            <a:off x="607484" y="4321533"/>
            <a:ext cx="10363200" cy="1500187"/>
          </a:xfrm>
        </p:spPr>
        <p:txBody>
          <a:bodyPr anchor="t" anchorCtr="0">
            <a:noAutofit/>
          </a:bodyPr>
          <a:lstStyle>
            <a:lvl1pPr marL="0" indent="0">
              <a:buNone/>
              <a:defRPr sz="2133" b="0" i="0" baseline="0">
                <a:solidFill>
                  <a:srgbClr val="F3D54E"/>
                </a:solidFill>
                <a:latin typeface="Intel Clear"/>
                <a:cs typeface="Intel Clear"/>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dirty="0"/>
              <a:t>16pt Intel Clear Subhead</a:t>
            </a:r>
          </a:p>
        </p:txBody>
      </p:sp>
    </p:spTree>
    <p:extLst>
      <p:ext uri="{BB962C8B-B14F-4D97-AF65-F5344CB8AC3E}">
        <p14:creationId xmlns:p14="http://schemas.microsoft.com/office/powerpoint/2010/main" val="1688358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Bulleted Tex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07484" y="36785"/>
            <a:ext cx="10972800" cy="1158240"/>
          </a:xfrm>
          <a:prstGeom prst="rect">
            <a:avLst/>
          </a:prstGeom>
        </p:spPr>
        <p:txBody>
          <a:bodyPr/>
          <a:lstStyle>
            <a:lvl1pPr algn="ctr">
              <a:defRPr sz="4667" b="0" i="0" baseline="0">
                <a:solidFill>
                  <a:schemeClr val="bg1"/>
                </a:solidFill>
                <a:latin typeface="Intel Clear Pro Bold"/>
                <a:cs typeface="Intel Clear Pro Bold"/>
              </a:defRPr>
            </a:lvl1pPr>
          </a:lstStyle>
          <a:p>
            <a:r>
              <a:rPr lang="en-US" dirty="0"/>
              <a:t>28pt Intel Clear Headline</a:t>
            </a:r>
          </a:p>
        </p:txBody>
      </p:sp>
      <p:sp>
        <p:nvSpPr>
          <p:cNvPr id="9" name="Content Placeholder 8"/>
          <p:cNvSpPr>
            <a:spLocks noGrp="1"/>
          </p:cNvSpPr>
          <p:nvPr>
            <p:ph sz="quarter" idx="13" hasCustomPrompt="1"/>
          </p:nvPr>
        </p:nvSpPr>
        <p:spPr>
          <a:xfrm>
            <a:off x="607484" y="1274878"/>
            <a:ext cx="10970683" cy="4567767"/>
          </a:xfrm>
          <a:prstGeom prst="rect">
            <a:avLst/>
          </a:prstGeom>
        </p:spPr>
        <p:txBody>
          <a:bodyPr/>
          <a:lstStyle>
            <a:lvl1pPr algn="ctr">
              <a:defRPr>
                <a:solidFill>
                  <a:schemeClr val="bg1"/>
                </a:solidFill>
              </a:defRPr>
            </a:lvl1pPr>
            <a:lvl2pPr algn="ctr">
              <a:defRPr sz="2400">
                <a:solidFill>
                  <a:schemeClr val="bg1"/>
                </a:solidFill>
              </a:defRPr>
            </a:lvl2pPr>
            <a:lvl3pPr algn="ctr">
              <a:defRPr sz="2400">
                <a:solidFill>
                  <a:schemeClr val="bg1"/>
                </a:solidFill>
              </a:defRPr>
            </a:lvl3pPr>
            <a:lvl4pPr algn="ctr">
              <a:defRPr sz="2133">
                <a:solidFill>
                  <a:schemeClr val="bg1"/>
                </a:solidFill>
              </a:defRPr>
            </a:lvl4pPr>
            <a:lvl5pPr algn="ctr">
              <a:defRPr>
                <a:solidFill>
                  <a:schemeClr val="bg1"/>
                </a:solidFill>
              </a:defRPr>
            </a:lvl5pPr>
          </a:lstStyle>
          <a:p>
            <a:pPr lvl="0"/>
            <a:r>
              <a:rPr lang="en-US" dirty="0"/>
              <a:t>18pt Intel Clear body text</a:t>
            </a:r>
          </a:p>
        </p:txBody>
      </p:sp>
      <p:sp>
        <p:nvSpPr>
          <p:cNvPr id="11" name="Slide Number Placeholder 5">
            <a:extLst>
              <a:ext uri="{FF2B5EF4-FFF2-40B4-BE49-F238E27FC236}">
                <a16:creationId xmlns:a16="http://schemas.microsoft.com/office/drawing/2014/main" id="{5F7381AE-0BC8-4C56-B6D0-CABF61045BD6}"/>
              </a:ext>
            </a:extLst>
          </p:cNvPr>
          <p:cNvSpPr>
            <a:spLocks noGrp="1"/>
          </p:cNvSpPr>
          <p:nvPr>
            <p:ph type="sldNum" sz="quarter" idx="4"/>
          </p:nvPr>
        </p:nvSpPr>
        <p:spPr>
          <a:xfrm>
            <a:off x="11755471" y="6417288"/>
            <a:ext cx="521061" cy="365125"/>
          </a:xfrm>
          <a:prstGeom prst="rect">
            <a:avLst/>
          </a:prstGeom>
        </p:spPr>
        <p:txBody>
          <a:bodyPr vert="horz" lIns="91440" tIns="45720" rIns="91440" bIns="45720" rtlCol="0" anchor="ctr"/>
          <a:lstStyle>
            <a:lvl1pPr algn="l">
              <a:defRPr sz="1067"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fld id="{82EA3FFF-BA42-1F43-AC70-B9FA0292E4E4}" type="slidenum">
              <a:rPr lang="en-US" smtClean="0"/>
              <a:pPr/>
              <a:t>‹#›</a:t>
            </a:fld>
            <a:endParaRPr lang="en-US" dirty="0"/>
          </a:p>
        </p:txBody>
      </p:sp>
    </p:spTree>
    <p:extLst>
      <p:ext uri="{BB962C8B-B14F-4D97-AF65-F5344CB8AC3E}">
        <p14:creationId xmlns:p14="http://schemas.microsoft.com/office/powerpoint/2010/main" val="241488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137" name="Rectangle"/>
          <p:cNvSpPr/>
          <p:nvPr/>
        </p:nvSpPr>
        <p:spPr>
          <a:xfrm>
            <a:off x="1466513" y="-28456"/>
            <a:ext cx="3430768" cy="5421617"/>
          </a:xfrm>
          <a:prstGeom prst="rect">
            <a:avLst/>
          </a:prstGeom>
          <a:solidFill>
            <a:srgbClr val="E7E7E7">
              <a:alpha val="39000"/>
            </a:srgb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22" name="Title Text">
            <a:extLst>
              <a:ext uri="{FF2B5EF4-FFF2-40B4-BE49-F238E27FC236}">
                <a16:creationId xmlns:a16="http://schemas.microsoft.com/office/drawing/2014/main" id="{82EC668F-6093-6548-B182-47568630A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rgbClr val="525252"/>
                </a:solidFill>
              </a:defRPr>
            </a:lvl1pPr>
          </a:lstStyle>
          <a:p>
            <a:r>
              <a:rPr lang="en-US" dirty="0"/>
              <a:t>75 </a:t>
            </a:r>
            <a:r>
              <a:rPr lang="en-US" dirty="0" err="1"/>
              <a:t>pt</a:t>
            </a:r>
            <a:r>
              <a:rPr lang="en-US" dirty="0"/>
              <a:t> Intel Clear</a:t>
            </a:r>
            <a:endParaRPr dirty="0"/>
          </a:p>
        </p:txBody>
      </p:sp>
      <p:sp>
        <p:nvSpPr>
          <p:cNvPr id="15" name="Text Placeholder 2">
            <a:extLst>
              <a:ext uri="{FF2B5EF4-FFF2-40B4-BE49-F238E27FC236}">
                <a16:creationId xmlns:a16="http://schemas.microsoft.com/office/drawing/2014/main" id="{F87CC838-4D6E-4C99-A3F1-81F2913C62B3}"/>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chemeClr val="accent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16pt Intel Clear Bold Intro:</a:t>
            </a:r>
          </a:p>
        </p:txBody>
      </p:sp>
      <p:sp>
        <p:nvSpPr>
          <p:cNvPr id="18" name="Text Placeholder 6">
            <a:extLst>
              <a:ext uri="{FF2B5EF4-FFF2-40B4-BE49-F238E27FC236}">
                <a16:creationId xmlns:a16="http://schemas.microsoft.com/office/drawing/2014/main" id="{00C3E650-A810-40D9-81A8-D3E73C9326E4}"/>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18pt Intel Clear Subhead, Date, Etc.</a:t>
            </a:r>
          </a:p>
        </p:txBody>
      </p:sp>
      <p:sp>
        <p:nvSpPr>
          <p:cNvPr id="10" name="Square">
            <a:extLst>
              <a:ext uri="{FF2B5EF4-FFF2-40B4-BE49-F238E27FC236}">
                <a16:creationId xmlns:a16="http://schemas.microsoft.com/office/drawing/2014/main" id="{99F366F8-DC49-4E0B-B131-1FB92CC518E3}"/>
              </a:ext>
            </a:extLst>
          </p:cNvPr>
          <p:cNvSpPr/>
          <p:nvPr userDrawn="1"/>
        </p:nvSpPr>
        <p:spPr>
          <a:xfrm>
            <a:off x="861107" y="5390896"/>
            <a:ext cx="607299" cy="607299"/>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10443275-64C7-4249-92B8-990C3BB41279}"/>
              </a:ext>
            </a:extLst>
          </p:cNvPr>
          <p:cNvSpPr/>
          <p:nvPr userDrawn="1"/>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908D9A-1608-44B4-A0A3-FC9E665728CA}"/>
              </a:ext>
            </a:extLst>
          </p:cNvPr>
          <p:cNvSpPr/>
          <p:nvPr userDrawn="1"/>
        </p:nvSpPr>
        <p:spPr>
          <a:xfrm>
            <a:off x="861107" y="4952474"/>
            <a:ext cx="157461" cy="157461"/>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3" name="Graphic 2">
            <a:extLst>
              <a:ext uri="{FF2B5EF4-FFF2-40B4-BE49-F238E27FC236}">
                <a16:creationId xmlns:a16="http://schemas.microsoft.com/office/drawing/2014/main" id="{2952F383-4862-4271-B541-561212003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spTree>
    <p:extLst>
      <p:ext uri="{BB962C8B-B14F-4D97-AF65-F5344CB8AC3E}">
        <p14:creationId xmlns:p14="http://schemas.microsoft.com/office/powerpoint/2010/main" val="367237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a:t>28pt Intel Clear Headline</a:t>
            </a:r>
          </a:p>
        </p:txBody>
      </p:sp>
      <p:sp>
        <p:nvSpPr>
          <p:cNvPr id="9" name="Content Placeholder 8"/>
          <p:cNvSpPr>
            <a:spLocks noGrp="1"/>
          </p:cNvSpPr>
          <p:nvPr>
            <p:ph sz="quarter" idx="13" hasCustomPrompt="1"/>
          </p:nvPr>
        </p:nvSpPr>
        <p:spPr>
          <a:xfrm>
            <a:off x="607484" y="1604434"/>
            <a:ext cx="10970683" cy="4567767"/>
          </a:xfrm>
        </p:spPr>
        <p:txBody>
          <a:bodyPr/>
          <a:lstStyle>
            <a:lvl1pPr>
              <a:defRPr sz="2667">
                <a:solidFill>
                  <a:srgbClr val="0071C5"/>
                </a:solidFill>
              </a:defRPr>
            </a:lvl1pPr>
            <a:lvl2pPr>
              <a:defRPr sz="2400"/>
            </a:lvl2pPr>
            <a:lvl3pPr>
              <a:defRPr sz="2133"/>
            </a:lvl3pPr>
            <a:lvl4pPr>
              <a:defRPr sz="1867"/>
            </a:lvl4pPr>
            <a:lvl5pPr>
              <a:defRPr sz="1600"/>
            </a:lvl5pPr>
          </a:lstStyle>
          <a:p>
            <a:pPr lvl="0"/>
            <a:r>
              <a:rPr lang="en-US" dirty="0"/>
              <a:t>20pt Intel Clear body text</a:t>
            </a:r>
          </a:p>
          <a:p>
            <a:pPr lvl="1"/>
            <a:r>
              <a:rPr lang="en-US" dirty="0"/>
              <a:t>18pt Intel Clear bullet one</a:t>
            </a:r>
          </a:p>
          <a:p>
            <a:pPr lvl="2"/>
            <a:r>
              <a:rPr lang="en-US" dirty="0"/>
              <a:t>16pt Intel Clear sub-bullet</a:t>
            </a:r>
          </a:p>
          <a:p>
            <a:pPr lvl="3"/>
            <a:r>
              <a:rPr lang="en-US" dirty="0"/>
              <a:t>14pt Intel Clear fourth level</a:t>
            </a:r>
          </a:p>
          <a:p>
            <a:pPr lvl="4"/>
            <a:r>
              <a:rPr lang="en-US" dirty="0"/>
              <a:t>12pt Intel Clear fifth level</a:t>
            </a:r>
          </a:p>
        </p:txBody>
      </p:sp>
    </p:spTree>
    <p:extLst>
      <p:ext uri="{BB962C8B-B14F-4D97-AF65-F5344CB8AC3E}">
        <p14:creationId xmlns:p14="http://schemas.microsoft.com/office/powerpoint/2010/main" val="1225207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6237818" y="2"/>
            <a:ext cx="5954183" cy="6358465"/>
          </a:xfrm>
          <a:solidFill>
            <a:schemeClr val="bg2">
              <a:lumMod val="60000"/>
              <a:lumOff val="40000"/>
            </a:schemeClr>
          </a:solidFill>
        </p:spPr>
        <p:txBody>
          <a:bodyPr/>
          <a:lstStyle>
            <a:lvl1pPr>
              <a:defRPr baseline="0"/>
            </a:lvl1pPr>
          </a:lstStyle>
          <a:p>
            <a:r>
              <a:rPr lang="en-US"/>
              <a:t>Insert photo here. Drag picture to placeholder or click icon to add.</a:t>
            </a:r>
          </a:p>
        </p:txBody>
      </p:sp>
      <p:sp>
        <p:nvSpPr>
          <p:cNvPr id="2" name="Title 1"/>
          <p:cNvSpPr>
            <a:spLocks noGrp="1"/>
          </p:cNvSpPr>
          <p:nvPr>
            <p:ph type="title" hasCustomPrompt="1"/>
          </p:nvPr>
        </p:nvSpPr>
        <p:spPr>
          <a:xfrm>
            <a:off x="607484" y="411797"/>
            <a:ext cx="5342467" cy="1158240"/>
          </a:xfrm>
        </p:spPr>
        <p:txBody>
          <a:bodyPr>
            <a:noAutofit/>
          </a:bodyPr>
          <a:lstStyle>
            <a:lvl1pPr>
              <a:defRPr sz="3733" b="0" i="0" baseline="0">
                <a:solidFill>
                  <a:schemeClr val="tx2"/>
                </a:solidFill>
                <a:latin typeface="Intel Clear"/>
                <a:cs typeface="Intel Clear"/>
              </a:defRPr>
            </a:lvl1pPr>
          </a:lstStyle>
          <a:p>
            <a:r>
              <a:rPr lang="en-US"/>
              <a:t>28pt Intel Clear Headline</a:t>
            </a:r>
          </a:p>
        </p:txBody>
      </p:sp>
      <p:sp>
        <p:nvSpPr>
          <p:cNvPr id="6" name="Slide Number Placeholder 5"/>
          <p:cNvSpPr>
            <a:spLocks noGrp="1"/>
          </p:cNvSpPr>
          <p:nvPr>
            <p:ph type="sldNum" sz="quarter" idx="12"/>
          </p:nvPr>
        </p:nvSpPr>
        <p:spPr>
          <a:xfrm>
            <a:off x="9163136" y="6432516"/>
            <a:ext cx="2844800" cy="365125"/>
          </a:xfrm>
          <a:prstGeom prst="rect">
            <a:avLst/>
          </a:prstGeom>
        </p:spPr>
        <p:txBody>
          <a:bodyPr/>
          <a:lstStyle/>
          <a:p>
            <a:fld id="{EE2556C5-CE8C-6547-B838-EA80C61A4AF7}" type="slidenum">
              <a:rPr lang="en-US" smtClean="0"/>
              <a:pPr/>
              <a:t>‹#›</a:t>
            </a:fld>
            <a:endParaRPr lang="en-US"/>
          </a:p>
        </p:txBody>
      </p:sp>
      <p:sp>
        <p:nvSpPr>
          <p:cNvPr id="17" name="Content Placeholder 2"/>
          <p:cNvSpPr>
            <a:spLocks noGrp="1"/>
          </p:cNvSpPr>
          <p:nvPr>
            <p:ph sz="half" idx="1" hasCustomPrompt="1"/>
          </p:nvPr>
        </p:nvSpPr>
        <p:spPr>
          <a:xfrm>
            <a:off x="607485" y="1766992"/>
            <a:ext cx="5342467" cy="4567767"/>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a:t>18pt Intel Clear body text</a:t>
            </a:r>
          </a:p>
          <a:p>
            <a:pPr marR="0" lvl="1" fontAlgn="auto">
              <a:lnSpc>
                <a:spcPct val="100000"/>
              </a:lnSpc>
              <a:spcAft>
                <a:spcPts val="0"/>
              </a:spcAft>
              <a:buClrTx/>
              <a:buSzTx/>
              <a:tabLst/>
            </a:pPr>
            <a:r>
              <a:rPr lang="en-US"/>
              <a:t>16pt Intel Clear bullet one</a:t>
            </a:r>
          </a:p>
          <a:p>
            <a:pPr lvl="2"/>
            <a:r>
              <a:rPr lang="en-US" err="1"/>
              <a:t>14pt</a:t>
            </a:r>
            <a:r>
              <a:rPr lang="en-US"/>
              <a:t> Intel Clear third level</a:t>
            </a:r>
          </a:p>
          <a:p>
            <a:pPr lvl="3"/>
            <a:r>
              <a:rPr lang="en-US" err="1"/>
              <a:t>12pt</a:t>
            </a:r>
            <a:r>
              <a:rPr lang="en-US"/>
              <a:t> Intel Clear fourth level</a:t>
            </a:r>
          </a:p>
          <a:p>
            <a:pPr lvl="4"/>
            <a:r>
              <a:rPr lang="en-US" err="1"/>
              <a:t>12pt</a:t>
            </a:r>
            <a:r>
              <a:rPr lang="en-US"/>
              <a:t> Intel Clear fifth level</a:t>
            </a:r>
          </a:p>
        </p:txBody>
      </p:sp>
    </p:spTree>
    <p:extLst>
      <p:ext uri="{BB962C8B-B14F-4D97-AF65-F5344CB8AC3E}">
        <p14:creationId xmlns:p14="http://schemas.microsoft.com/office/powerpoint/2010/main" val="1121380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dirty="0"/>
              <a:t>40pt Intel Clear Light Text Goes Here</a:t>
            </a:r>
          </a:p>
        </p:txBody>
      </p:sp>
    </p:spTree>
    <p:extLst>
      <p:ext uri="{BB962C8B-B14F-4D97-AF65-F5344CB8AC3E}">
        <p14:creationId xmlns:p14="http://schemas.microsoft.com/office/powerpoint/2010/main" val="255479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325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190699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101191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323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dirty="0"/>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dirty="0"/>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endParaRPr lang="en-US"/>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endParaRPr lang="en-US"/>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61051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0E488-8534-4743-924A-62CA17A7A192}"/>
              </a:ext>
            </a:extLst>
          </p:cNvPr>
          <p:cNvSpPr/>
          <p:nvPr userDrawn="1"/>
        </p:nvSpPr>
        <p:spPr>
          <a:xfrm>
            <a:off x="0" y="6407451"/>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F27ABEE-91E1-420E-AD52-066ECB7CBDFC}"/>
              </a:ext>
            </a:extLst>
          </p:cNvPr>
          <p:cNvSpPr/>
          <p:nvPr userDrawn="1"/>
        </p:nvSpPr>
        <p:spPr>
          <a:xfrm rot="5400000">
            <a:off x="8758537"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rPr lang="en-US" dirty="0"/>
              <a:t>Body copy Intel clear light 28 point</a:t>
            </a:r>
          </a:p>
          <a:p>
            <a:pPr lvl="1"/>
            <a:r>
              <a:rPr lang="en-US" dirty="0"/>
              <a:t>Sub Bullet one 24 point</a:t>
            </a:r>
          </a:p>
          <a:p>
            <a:pPr lvl="2"/>
            <a:r>
              <a:rPr lang="en-US" dirty="0"/>
              <a:t>Sub Bullet two 20 point</a:t>
            </a:r>
          </a:p>
          <a:p>
            <a:pPr lvl="3"/>
            <a:r>
              <a:rPr lang="en-US" dirty="0"/>
              <a:t>Sub Bullet three 18 point</a:t>
            </a:r>
          </a:p>
          <a:p>
            <a:pPr lvl="4"/>
            <a:r>
              <a:rPr lang="en-US" dirty="0"/>
              <a:t>Sub Bullet four 16 point</a:t>
            </a:r>
            <a:br>
              <a:rPr lang="en-US" dirty="0"/>
            </a:br>
            <a:endParaRPr lang="en-US" dirty="0"/>
          </a:p>
          <a:p>
            <a:pPr lvl="2"/>
            <a:endParaRPr dirty="0"/>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p>
            <a:r>
              <a:rPr lang="en-US" dirty="0"/>
              <a:t>40pt Intel Clear Light Text Goes Here</a:t>
            </a:r>
            <a:endParaRPr dirty="0"/>
          </a:p>
        </p:txBody>
      </p:sp>
      <p:pic>
        <p:nvPicPr>
          <p:cNvPr id="6" name="Graphic 5">
            <a:extLst>
              <a:ext uri="{FF2B5EF4-FFF2-40B4-BE49-F238E27FC236}">
                <a16:creationId xmlns:a16="http://schemas.microsoft.com/office/drawing/2014/main" id="{DCACDBB0-BD96-446C-8F63-C56E4AA10FBD}"/>
              </a:ext>
            </a:extLst>
          </p:cNvPr>
          <p:cNvPicPr>
            <a:picLocks noChangeAspect="1"/>
          </p:cNvPicPr>
          <p:nvPr userDrawn="1"/>
        </p:nvPicPr>
        <p:blipFill>
          <a:blip r:embed="rId33">
            <a:extLst>
              <a:ext uri="{96DAC541-7B7A-43D3-8B79-37D633B846F1}">
                <asvg:svgBlip xmlns:asvg="http://schemas.microsoft.com/office/drawing/2016/SVG/main" r:embed="rId34"/>
              </a:ext>
            </a:extLst>
          </a:blip>
          <a:stretch>
            <a:fillRect/>
          </a:stretch>
        </p:blipFill>
        <p:spPr>
          <a:xfrm>
            <a:off x="11137466" y="6554735"/>
            <a:ext cx="476084" cy="177524"/>
          </a:xfrm>
          <a:prstGeom prst="rect">
            <a:avLst/>
          </a:prstGeom>
        </p:spPr>
      </p:pic>
      <p:sp>
        <p:nvSpPr>
          <p:cNvPr id="9" name="TextBox 8">
            <a:extLst>
              <a:ext uri="{FF2B5EF4-FFF2-40B4-BE49-F238E27FC236}">
                <a16:creationId xmlns:a16="http://schemas.microsoft.com/office/drawing/2014/main" id="{51520E06-BF98-49FF-91DB-15EBE855DD9E}"/>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bg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dirty="0" err="1">
              <a:ln>
                <a:noFill/>
              </a:ln>
              <a:solidFill>
                <a:schemeClr val="bg2"/>
              </a:solidFill>
              <a:effectLst/>
              <a:uFillTx/>
              <a:latin typeface="+mn-lt"/>
              <a:ea typeface="+mn-ea"/>
              <a:cs typeface="+mn-cs"/>
              <a:sym typeface="Helvetica Neue"/>
            </a:endParaRPr>
          </a:p>
        </p:txBody>
      </p:sp>
      <p:sp>
        <p:nvSpPr>
          <p:cNvPr id="10" name="Rectangle 9">
            <a:extLst>
              <a:ext uri="{FF2B5EF4-FFF2-40B4-BE49-F238E27FC236}">
                <a16:creationId xmlns:a16="http://schemas.microsoft.com/office/drawing/2014/main" id="{B299A203-217A-44F2-AFD3-CC76772E5F89}"/>
              </a:ext>
            </a:extLst>
          </p:cNvPr>
          <p:cNvSpPr/>
          <p:nvPr userDrawn="1"/>
        </p:nvSpPr>
        <p:spPr>
          <a:xfrm>
            <a:off x="65032" y="6591260"/>
            <a:ext cx="3251928" cy="222048"/>
          </a:xfrm>
          <a:prstGeom prst="rect">
            <a:avLst/>
          </a:prstGeom>
        </p:spPr>
        <p:txBody>
          <a:bodyPr wrap="square" lIns="0" tIns="0" rIns="0" bIns="0">
            <a:spAutoFit/>
          </a:bodyPr>
          <a:lstStyle/>
          <a:p>
            <a:pPr>
              <a:defRPr/>
            </a:pPr>
            <a:r>
              <a:rPr lang="en-US" sz="800" dirty="0">
                <a:solidFill>
                  <a:srgbClr val="002060"/>
                </a:solidFill>
              </a:rPr>
              <a:t>Copyright ©  2019, Intel Corporation. All rights reserved. </a:t>
            </a:r>
            <a:br>
              <a:rPr lang="en-US" sz="800" dirty="0">
                <a:solidFill>
                  <a:srgbClr val="002060"/>
                </a:solidFill>
              </a:rPr>
            </a:br>
            <a:r>
              <a:rPr lang="en-US" sz="800" dirty="0">
                <a:solidFill>
                  <a:srgbClr val="002060"/>
                </a:solidFill>
              </a:rPr>
              <a:t>*Other names and brands may be claimed as the property of others.</a:t>
            </a:r>
          </a:p>
        </p:txBody>
      </p:sp>
      <p:sp>
        <p:nvSpPr>
          <p:cNvPr id="13" name="Action Button: Custom 9">
            <a:hlinkClick r:id="" action="ppaction://noaction" highlightClick="1"/>
            <a:extLst>
              <a:ext uri="{FF2B5EF4-FFF2-40B4-BE49-F238E27FC236}">
                <a16:creationId xmlns:a16="http://schemas.microsoft.com/office/drawing/2014/main" id="{44E98601-6FCE-4680-9719-D0104942EF8B}"/>
              </a:ext>
            </a:extLst>
          </p:cNvPr>
          <p:cNvSpPr/>
          <p:nvPr userDrawn="1"/>
        </p:nvSpPr>
        <p:spPr>
          <a:xfrm>
            <a:off x="65032" y="6432211"/>
            <a:ext cx="1328207" cy="151513"/>
          </a:xfrm>
          <a:prstGeom prst="actionButtonBlank">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defRPr/>
            </a:pPr>
            <a:r>
              <a:rPr lang="en-US" sz="933" dirty="0">
                <a:solidFill>
                  <a:prstClr val="black"/>
                </a:solidFill>
                <a:hlinkClick r:id="" action="ppaction://noaction"/>
              </a:rPr>
              <a:t>Optimization Notice</a:t>
            </a:r>
            <a:endParaRPr lang="en-US" sz="933"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19" r:id="rId1"/>
    <p:sldLayoutId id="2147483767" r:id="rId2"/>
    <p:sldLayoutId id="2147483766" r:id="rId3"/>
    <p:sldLayoutId id="2147483756" r:id="rId4"/>
    <p:sldLayoutId id="2147483759" r:id="rId5"/>
    <p:sldLayoutId id="2147483755" r:id="rId6"/>
    <p:sldLayoutId id="2147483722" r:id="rId7"/>
    <p:sldLayoutId id="2147483778" r:id="rId8"/>
    <p:sldLayoutId id="2147483724" r:id="rId9"/>
    <p:sldLayoutId id="2147483751" r:id="rId10"/>
    <p:sldLayoutId id="2147483730" r:id="rId11"/>
    <p:sldLayoutId id="2147483754" r:id="rId12"/>
    <p:sldLayoutId id="2147483761" r:id="rId13"/>
    <p:sldLayoutId id="2147483749" r:id="rId14"/>
    <p:sldLayoutId id="2147483746" r:id="rId15"/>
    <p:sldLayoutId id="2147483747" r:id="rId16"/>
    <p:sldLayoutId id="2147483769" r:id="rId17"/>
    <p:sldLayoutId id="2147483768" r:id="rId18"/>
    <p:sldLayoutId id="2147483723" r:id="rId19"/>
    <p:sldLayoutId id="2147483770" r:id="rId20"/>
    <p:sldLayoutId id="2147483771" r:id="rId21"/>
    <p:sldLayoutId id="2147483772" r:id="rId22"/>
    <p:sldLayoutId id="2147483745" r:id="rId23"/>
    <p:sldLayoutId id="2147483780" r:id="rId24"/>
    <p:sldLayoutId id="2147483744" r:id="rId25"/>
    <p:sldLayoutId id="2147483750" r:id="rId26"/>
    <p:sldLayoutId id="2147483781" r:id="rId27"/>
    <p:sldLayoutId id="2147483783" r:id="rId28"/>
    <p:sldLayoutId id="2147483784" r:id="rId29"/>
    <p:sldLayoutId id="2147483785" r:id="rId30"/>
    <p:sldLayoutId id="2147483786"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609600" latinLnBrk="0">
        <a:lnSpc>
          <a:spcPct val="90000"/>
        </a:lnSpc>
        <a:spcBef>
          <a:spcPts val="0"/>
        </a:spcBef>
        <a:spcAft>
          <a:spcPts val="0"/>
        </a:spcAft>
        <a:buClrTx/>
        <a:buSzTx/>
        <a:buFontTx/>
        <a:buNone/>
        <a:tabLst/>
        <a:defRPr sz="40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hyperlink" Target="http://software.intel.com/devcloud/oneapi" TargetMode="External"/><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hyperlink" Target="https://www.codeplay.com/portal/02-03-20-codeplay-contribution-to-dpcpp-brings-sycl-support-for-nvidia-gpus" TargetMode="External"/><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mailto:Sujata.tibrewala@intel.com" TargetMode="Externa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png"/><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jpeg"/><Relationship Id="rId1" Type="http://schemas.openxmlformats.org/officeDocument/2006/relationships/slideLayout" Target="../slideLayouts/slideLayout8.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11.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3" Type="http://schemas.openxmlformats.org/officeDocument/2006/relationships/hyperlink" Target="https://software.intel.com/en-us/articles/optimization-notice" TargetMode="External"/><Relationship Id="rId2" Type="http://schemas.openxmlformats.org/officeDocument/2006/relationships/notesSlide" Target="../notesSlides/notesSlide22.xml"/><Relationship Id="rId1" Type="http://schemas.openxmlformats.org/officeDocument/2006/relationships/slideLayout" Target="../slideLayouts/slideLayout30.xml"/><Relationship Id="rId4" Type="http://schemas.openxmlformats.org/officeDocument/2006/relationships/hyperlink" Target="http://www.intel.com/benchmark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12.png"/><Relationship Id="rId7" Type="http://schemas.openxmlformats.org/officeDocument/2006/relationships/image" Target="../media/image11.sv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10.png"/><Relationship Id="rId11" Type="http://schemas.openxmlformats.org/officeDocument/2006/relationships/image" Target="../media/image17.png"/><Relationship Id="rId5" Type="http://schemas.openxmlformats.org/officeDocument/2006/relationships/hyperlink" Target="oneapi.com" TargetMode="External"/><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3.svg"/><Relationship Id="rId9" Type="http://schemas.openxmlformats.org/officeDocument/2006/relationships/image" Target="../media/image15.sv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hyperlink" Target="https://software.intel.com/content/www/us/en/develop/tools/oneapi/hpc-toolkit.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06DC-FC54-4629-94B1-5BCC629C9619}"/>
              </a:ext>
            </a:extLst>
          </p:cNvPr>
          <p:cNvSpPr>
            <a:spLocks noGrp="1"/>
          </p:cNvSpPr>
          <p:nvPr>
            <p:ph type="title"/>
          </p:nvPr>
        </p:nvSpPr>
        <p:spPr/>
        <p:txBody>
          <a:bodyPr/>
          <a:lstStyle/>
          <a:p>
            <a:pPr algn="ctr"/>
            <a:r>
              <a:rPr lang="en-US" dirty="0">
                <a:latin typeface="+mn-lt"/>
              </a:rPr>
              <a:t>Introduction to </a:t>
            </a:r>
            <a:r>
              <a:rPr lang="en-US" dirty="0" err="1">
                <a:latin typeface="+mn-lt"/>
              </a:rPr>
              <a:t>oneAPI</a:t>
            </a:r>
            <a:endParaRPr lang="en-US" dirty="0">
              <a:latin typeface="+mn-lt"/>
            </a:endParaRPr>
          </a:p>
        </p:txBody>
      </p:sp>
      <p:sp>
        <p:nvSpPr>
          <p:cNvPr id="6" name="Text Placeholder 5">
            <a:extLst>
              <a:ext uri="{FF2B5EF4-FFF2-40B4-BE49-F238E27FC236}">
                <a16:creationId xmlns:a16="http://schemas.microsoft.com/office/drawing/2014/main" id="{C1F2B7AE-D7E6-4FB1-9D00-76CAC4F86577}"/>
              </a:ext>
            </a:extLst>
          </p:cNvPr>
          <p:cNvSpPr>
            <a:spLocks noGrp="1"/>
          </p:cNvSpPr>
          <p:nvPr>
            <p:ph type="body" sz="quarter" idx="10"/>
          </p:nvPr>
        </p:nvSpPr>
        <p:spPr>
          <a:xfrm>
            <a:off x="452967" y="1050321"/>
            <a:ext cx="11010900" cy="4809373"/>
          </a:xfrm>
        </p:spPr>
        <p:txBody>
          <a:bodyPr>
            <a:normAutofit/>
          </a:bodyPr>
          <a:lstStyle/>
          <a:p>
            <a:pPr marL="643459" lvl="1" indent="-342900" defTabSz="609585" rtl="0">
              <a:spcBef>
                <a:spcPts val="1600"/>
              </a:spcBef>
            </a:pPr>
            <a:r>
              <a:rPr lang="en-US" sz="3200" kern="1200" dirty="0">
                <a:solidFill>
                  <a:schemeClr val="accent3"/>
                </a:solidFill>
              </a:rPr>
              <a:t>Agenda</a:t>
            </a:r>
          </a:p>
          <a:p>
            <a:pPr marL="1219181" lvl="2" indent="-457200">
              <a:buFont typeface="+mj-lt"/>
              <a:buAutoNum type="alphaLcParenR"/>
            </a:pPr>
            <a:r>
              <a:rPr lang="en-US" sz="1900" dirty="0">
                <a:solidFill>
                  <a:schemeClr val="bg1"/>
                </a:solidFill>
                <a:latin typeface="+mj-lt"/>
              </a:rPr>
              <a:t>Introduction &amp; Overview to </a:t>
            </a:r>
            <a:r>
              <a:rPr lang="en-US" sz="1900" dirty="0" err="1">
                <a:solidFill>
                  <a:schemeClr val="bg1"/>
                </a:solidFill>
                <a:latin typeface="+mj-lt"/>
              </a:rPr>
              <a:t>oneAPI</a:t>
            </a:r>
            <a:endParaRPr lang="en-US" sz="1900" dirty="0">
              <a:solidFill>
                <a:schemeClr val="bg1"/>
              </a:solidFill>
              <a:latin typeface="+mj-lt"/>
            </a:endParaRPr>
          </a:p>
          <a:p>
            <a:pPr marL="1219181" lvl="2" indent="-457200">
              <a:buFont typeface="+mj-lt"/>
              <a:buAutoNum type="alphaLcParenR"/>
            </a:pPr>
            <a:r>
              <a:rPr lang="en-US" sz="1900" dirty="0">
                <a:solidFill>
                  <a:schemeClr val="bg1"/>
                </a:solidFill>
                <a:latin typeface="+mj-lt"/>
              </a:rPr>
              <a:t>Introduction to the Intel</a:t>
            </a:r>
            <a:r>
              <a:rPr lang="en-US" sz="1900" dirty="0">
                <a:solidFill>
                  <a:schemeClr val="bg1"/>
                </a:solidFill>
                <a:latin typeface="+mj-lt"/>
                <a:ea typeface="Intel Clear Pro" panose="020B0804020202060201" pitchFamily="34" charset="77"/>
                <a:cs typeface="Intel Clear Pro" panose="020B0804020202060201" pitchFamily="34" charset="77"/>
              </a:rPr>
              <a:t>®</a:t>
            </a:r>
            <a:r>
              <a:rPr lang="en-US" sz="1900" dirty="0">
                <a:solidFill>
                  <a:schemeClr val="bg1"/>
                </a:solidFill>
                <a:latin typeface="+mj-lt"/>
              </a:rPr>
              <a:t> </a:t>
            </a:r>
            <a:r>
              <a:rPr lang="en-US" sz="1900" dirty="0" err="1">
                <a:solidFill>
                  <a:schemeClr val="bg1"/>
                </a:solidFill>
                <a:latin typeface="+mj-lt"/>
              </a:rPr>
              <a:t>DevCloud</a:t>
            </a:r>
            <a:endParaRPr lang="en-US" sz="1900" dirty="0">
              <a:solidFill>
                <a:schemeClr val="bg1"/>
              </a:solidFill>
              <a:latin typeface="+mj-lt"/>
            </a:endParaRPr>
          </a:p>
          <a:p>
            <a:pPr marL="1219181" lvl="2" indent="-457200">
              <a:buFont typeface="+mj-lt"/>
              <a:buAutoNum type="alphaLcParenR"/>
            </a:pPr>
            <a:r>
              <a:rPr lang="en-US" sz="1900" dirty="0">
                <a:solidFill>
                  <a:schemeClr val="bg1"/>
                </a:solidFill>
                <a:latin typeface="+mj-lt"/>
              </a:rPr>
              <a:t>Introduction to </a:t>
            </a:r>
            <a:r>
              <a:rPr lang="en-US" sz="1900" dirty="0" err="1">
                <a:solidFill>
                  <a:schemeClr val="bg1"/>
                </a:solidFill>
                <a:latin typeface="+mj-lt"/>
              </a:rPr>
              <a:t>Jupyter</a:t>
            </a:r>
            <a:r>
              <a:rPr lang="en-US" sz="1900" dirty="0">
                <a:solidFill>
                  <a:schemeClr val="bg1"/>
                </a:solidFill>
                <a:latin typeface="+mj-lt"/>
              </a:rPr>
              <a:t> notebooks used for training</a:t>
            </a:r>
          </a:p>
          <a:p>
            <a:pPr marL="1219181" lvl="2" indent="-457200">
              <a:buFont typeface="+mj-lt"/>
              <a:buAutoNum type="alphaLcParenR"/>
            </a:pPr>
            <a:r>
              <a:rPr lang="en-US" sz="1900" dirty="0">
                <a:solidFill>
                  <a:schemeClr val="bg1"/>
                </a:solidFill>
                <a:latin typeface="+mj-lt"/>
              </a:rPr>
              <a:t>Introduction to Data Parallel C++</a:t>
            </a:r>
          </a:p>
          <a:p>
            <a:pPr marL="1219181" lvl="2" indent="-457200">
              <a:buFont typeface="+mj-lt"/>
              <a:buAutoNum type="alphaLcParenR"/>
            </a:pPr>
            <a:r>
              <a:rPr lang="en-US" sz="1900" dirty="0">
                <a:solidFill>
                  <a:schemeClr val="bg1"/>
                </a:solidFill>
                <a:latin typeface="+mj-lt"/>
              </a:rPr>
              <a:t>Introduction to Unified Shared memory (USM)</a:t>
            </a:r>
          </a:p>
          <a:p>
            <a:pPr marL="643459" lvl="1" indent="-342900" defTabSz="609585" rtl="0">
              <a:spcBef>
                <a:spcPts val="1600"/>
              </a:spcBef>
            </a:pPr>
            <a:r>
              <a:rPr lang="en-US" sz="3200" kern="1200" dirty="0">
                <a:solidFill>
                  <a:schemeClr val="accent3"/>
                </a:solidFill>
              </a:rPr>
              <a:t>Hands On</a:t>
            </a:r>
          </a:p>
          <a:p>
            <a:pPr marL="1104881" lvl="2" indent="-342900" defTabSz="609585" rtl="0">
              <a:spcBef>
                <a:spcPts val="1067"/>
              </a:spcBef>
            </a:pPr>
            <a:r>
              <a:rPr lang="en-US" sz="2100" dirty="0">
                <a:solidFill>
                  <a:schemeClr val="bg1"/>
                </a:solidFill>
              </a:rPr>
              <a:t>Introduction to DPC++ - Simple</a:t>
            </a:r>
          </a:p>
          <a:p>
            <a:pPr marL="1104881" lvl="2" indent="-342900" defTabSz="609585" rtl="0">
              <a:spcBef>
                <a:spcPts val="1067"/>
              </a:spcBef>
            </a:pPr>
            <a:r>
              <a:rPr lang="en-US" sz="2100" dirty="0">
                <a:solidFill>
                  <a:schemeClr val="bg1"/>
                </a:solidFill>
              </a:rPr>
              <a:t>Vector-Add Coding Exercise</a:t>
            </a:r>
            <a:endParaRPr lang="en-US" sz="2800" dirty="0">
              <a:solidFill>
                <a:schemeClr val="bg1"/>
              </a:solidFill>
            </a:endParaRPr>
          </a:p>
        </p:txBody>
      </p:sp>
    </p:spTree>
    <p:extLst>
      <p:ext uri="{BB962C8B-B14F-4D97-AF65-F5344CB8AC3E}">
        <p14:creationId xmlns:p14="http://schemas.microsoft.com/office/powerpoint/2010/main" val="422444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txBox="1">
            <a:spLocks/>
          </p:cNvSpPr>
          <p:nvPr/>
        </p:nvSpPr>
        <p:spPr>
          <a:xfrm>
            <a:off x="590316" y="513185"/>
            <a:ext cx="9497433" cy="666392"/>
          </a:xfrm>
          <a:prstGeom prst="rect">
            <a:avLst/>
          </a:prstGeom>
        </p:spPr>
        <p:txBody>
          <a:bodyPr/>
          <a:lstStyle>
            <a:lvl1pPr algn="ctr" defTabSz="457200" rtl="0" eaLnBrk="1" latinLnBrk="0" hangingPunct="1">
              <a:lnSpc>
                <a:spcPct val="100000"/>
              </a:lnSpc>
              <a:spcBef>
                <a:spcPct val="0"/>
              </a:spcBef>
              <a:buNone/>
              <a:defRPr sz="3500" b="0" i="0" kern="1200" spc="0" baseline="0">
                <a:solidFill>
                  <a:schemeClr val="bg1"/>
                </a:solidFill>
                <a:latin typeface="Intel Clear Pro Bold"/>
                <a:ea typeface="Intel Clear"/>
                <a:cs typeface="Intel Clear Pro Bold"/>
              </a:defRPr>
            </a:lvl1pPr>
          </a:lstStyle>
          <a:p>
            <a:pPr algn="l" defTabSz="609585">
              <a:lnSpc>
                <a:spcPct val="70000"/>
              </a:lnSpc>
              <a:defRPr/>
            </a:pPr>
            <a:r>
              <a:rPr lang="en-US" sz="3600" dirty="0">
                <a:solidFill>
                  <a:schemeClr val="accent1"/>
                </a:solidFill>
                <a:latin typeface="+mn-lt"/>
                <a:ea typeface="Intel Clear Pro" panose="020B0804020202060201" pitchFamily="34" charset="77"/>
                <a:cs typeface="Intel Clear Pro" panose="020B0804020202060201" pitchFamily="34" charset="77"/>
              </a:rPr>
              <a:t>Intel® devcloud for </a:t>
            </a:r>
            <a:r>
              <a:rPr lang="en-US" sz="3600" dirty="0" err="1">
                <a:solidFill>
                  <a:schemeClr val="accent1"/>
                </a:solidFill>
                <a:latin typeface="+mn-lt"/>
                <a:ea typeface="Intel Clear Pro" panose="020B0804020202060201" pitchFamily="34" charset="77"/>
                <a:cs typeface="Intel Clear Pro" panose="020B0804020202060201" pitchFamily="34" charset="77"/>
              </a:rPr>
              <a:t>oneAPI</a:t>
            </a:r>
            <a:endParaRPr lang="en-US" sz="3600" baseline="30000" dirty="0">
              <a:solidFill>
                <a:schemeClr val="accent1"/>
              </a:solidFill>
              <a:latin typeface="+mn-lt"/>
              <a:ea typeface="Intel Clear Pro" panose="020B0804020202060201" pitchFamily="34" charset="77"/>
              <a:cs typeface="Intel Clear Pro" panose="020B0804020202060201" pitchFamily="34" charset="77"/>
            </a:endParaRPr>
          </a:p>
          <a:p>
            <a:pPr algn="l" defTabSz="609585">
              <a:lnSpc>
                <a:spcPct val="70000"/>
              </a:lnSpc>
              <a:defRPr/>
            </a:pPr>
            <a:endParaRPr lang="en-US" sz="3600" baseline="30000" dirty="0">
              <a:solidFill>
                <a:srgbClr val="00AEEF"/>
              </a:solidFill>
              <a:latin typeface="Intel Clear Pro" panose="020B0804020202060201" pitchFamily="34" charset="77"/>
              <a:ea typeface="Intel Clear Pro" panose="020B0804020202060201" pitchFamily="34" charset="77"/>
              <a:cs typeface="Intel Clear Pro" panose="020B0804020202060201" pitchFamily="34" charset="77"/>
            </a:endParaRPr>
          </a:p>
        </p:txBody>
      </p:sp>
      <p:sp>
        <p:nvSpPr>
          <p:cNvPr id="4" name="Rectangle 3"/>
          <p:cNvSpPr/>
          <p:nvPr/>
        </p:nvSpPr>
        <p:spPr>
          <a:xfrm>
            <a:off x="615717" y="978230"/>
            <a:ext cx="950901" cy="584775"/>
          </a:xfrm>
          <a:prstGeom prst="rect">
            <a:avLst/>
          </a:prstGeom>
        </p:spPr>
        <p:txBody>
          <a:bodyPr wrap="none">
            <a:spAutoFit/>
          </a:bodyPr>
          <a:lstStyle/>
          <a:p>
            <a:pPr marL="0" lvl="1" defTabSz="609585">
              <a:buClr>
                <a:srgbClr val="00AEEF"/>
              </a:buClr>
              <a:defRPr/>
            </a:pPr>
            <a:r>
              <a:rPr lang="en-US" sz="3200">
                <a:solidFill>
                  <a:prstClr val="white"/>
                </a:solidFill>
                <a:latin typeface="Intel Clear Pro" panose="020B0804020202060201" pitchFamily="34" charset="0"/>
                <a:ea typeface="Intel Clear Pro" panose="020B0804020202060201" pitchFamily="34" charset="0"/>
                <a:cs typeface="Intel Clear Pro" panose="020B0804020202060201" pitchFamily="34" charset="0"/>
              </a:rPr>
              <a:t>access</a:t>
            </a:r>
          </a:p>
        </p:txBody>
      </p:sp>
      <p:sp>
        <p:nvSpPr>
          <p:cNvPr id="14" name="Slide Number Placeholder 2"/>
          <p:cNvSpPr>
            <a:spLocks noGrp="1"/>
          </p:cNvSpPr>
          <p:nvPr>
            <p:ph type="sldNum" sz="quarter" idx="4"/>
          </p:nvPr>
        </p:nvSpPr>
        <p:spPr>
          <a:xfrm>
            <a:off x="11755471" y="6417288"/>
            <a:ext cx="521061" cy="365125"/>
          </a:xfrm>
          <a:prstGeom prst="rect">
            <a:avLst/>
          </a:prstGeom>
        </p:spPr>
        <p:txBody>
          <a:bodyPr vert="horz" lIns="91440" tIns="45720" rIns="91440" bIns="45720" rtlCol="0" anchor="ctr"/>
          <a:lstStyle>
            <a:defPPr>
              <a:defRPr lang="en-US"/>
            </a:defPPr>
            <a:lvl1pPr marL="0" algn="l" defTabSz="457200" rtl="0" eaLnBrk="1" latinLnBrk="0" hangingPunct="1">
              <a:defRPr sz="1067" b="0" i="0" kern="120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defRPr/>
            </a:pPr>
            <a:fld id="{49902DC9-A550-410D-8932-0505F8388D15}" type="slidenum">
              <a:rPr lang="en-US" smtClean="0"/>
              <a:pPr defTabSz="609585">
                <a:defRPr/>
              </a:pPr>
              <a:t>10</a:t>
            </a:fld>
            <a:endParaRPr lang="en-US">
              <a:solidFill>
                <a:prstClr val="white"/>
              </a:solidFill>
            </a:endParaRPr>
          </a:p>
        </p:txBody>
      </p:sp>
      <p:sp>
        <p:nvSpPr>
          <p:cNvPr id="3" name="Rectangle 2">
            <a:extLst>
              <a:ext uri="{FF2B5EF4-FFF2-40B4-BE49-F238E27FC236}">
                <a16:creationId xmlns:a16="http://schemas.microsoft.com/office/drawing/2014/main" id="{CCE90CB9-8DD5-44FE-B16E-7F86130B5599}"/>
              </a:ext>
            </a:extLst>
          </p:cNvPr>
          <p:cNvSpPr/>
          <p:nvPr/>
        </p:nvSpPr>
        <p:spPr>
          <a:xfrm>
            <a:off x="328059" y="1685781"/>
            <a:ext cx="6124565" cy="3071482"/>
          </a:xfrm>
          <a:prstGeom prst="rect">
            <a:avLst/>
          </a:prstGeom>
        </p:spPr>
        <p:txBody>
          <a:bodyPr wrap="square">
            <a:spAutoFit/>
          </a:bodyPr>
          <a:lstStyle/>
          <a:p>
            <a:pPr marL="300559" lvl="1" indent="-300559">
              <a:spcBef>
                <a:spcPts val="800"/>
              </a:spcBef>
              <a:buFont typeface="Arial" charset="0"/>
              <a:buChar char="•"/>
            </a:pPr>
            <a:r>
              <a:rPr lang="en-US" sz="1800" spc="-27" dirty="0">
                <a:solidFill>
                  <a:schemeClr val="accent1"/>
                </a:solidFill>
                <a:cs typeface="Intel Clear" panose="020B0604020203020204" pitchFamily="34" charset="0"/>
              </a:rPr>
              <a:t>A development sandbox to develop, test and run workloads across a range of Intel CPUs, GPUs, and FPGAs using Intel® </a:t>
            </a:r>
            <a:r>
              <a:rPr lang="en-US" sz="1800" spc="-27" dirty="0" err="1">
                <a:solidFill>
                  <a:schemeClr val="accent1"/>
                </a:solidFill>
                <a:cs typeface="Intel Clear" panose="020B0604020203020204" pitchFamily="34" charset="0"/>
              </a:rPr>
              <a:t>oneAPI</a:t>
            </a:r>
            <a:r>
              <a:rPr lang="en-US" sz="1800" spc="-27" dirty="0">
                <a:solidFill>
                  <a:schemeClr val="accent1"/>
                </a:solidFill>
                <a:cs typeface="Intel Clear" panose="020B0604020203020204" pitchFamily="34" charset="0"/>
              </a:rPr>
              <a:t> beta software</a:t>
            </a:r>
          </a:p>
          <a:p>
            <a:pPr marL="300559" lvl="1" indent="-300559">
              <a:spcBef>
                <a:spcPts val="800"/>
              </a:spcBef>
              <a:buFont typeface="Arial" charset="0"/>
              <a:buChar char="•"/>
            </a:pPr>
            <a:r>
              <a:rPr lang="en-US" sz="1800" spc="-27" dirty="0">
                <a:solidFill>
                  <a:schemeClr val="accent1"/>
                </a:solidFill>
                <a:cs typeface="Intel Clear" panose="020B0604020203020204" pitchFamily="34" charset="0"/>
              </a:rPr>
              <a:t>A fast way to start coding</a:t>
            </a:r>
          </a:p>
          <a:p>
            <a:pPr marL="300559" lvl="1" indent="-300559">
              <a:spcBef>
                <a:spcPts val="800"/>
              </a:spcBef>
              <a:buFont typeface="Arial" charset="0"/>
              <a:buChar char="•"/>
            </a:pPr>
            <a:r>
              <a:rPr lang="en-US" sz="1800" spc="-27" dirty="0">
                <a:solidFill>
                  <a:schemeClr val="accent1"/>
                </a:solidFill>
                <a:cs typeface="Intel Clear" panose="020B0604020203020204" pitchFamily="34" charset="0"/>
              </a:rPr>
              <a:t>Try the </a:t>
            </a:r>
            <a:r>
              <a:rPr lang="en-US" sz="1800" spc="-27" dirty="0" err="1">
                <a:solidFill>
                  <a:schemeClr val="accent1"/>
                </a:solidFill>
                <a:cs typeface="Intel Clear" panose="020B0604020203020204" pitchFamily="34" charset="0"/>
              </a:rPr>
              <a:t>oneAPI</a:t>
            </a:r>
            <a:r>
              <a:rPr lang="en-US" sz="1800" spc="-27" dirty="0">
                <a:solidFill>
                  <a:schemeClr val="accent1"/>
                </a:solidFill>
                <a:cs typeface="Intel Clear" panose="020B0604020203020204" pitchFamily="34" charset="0"/>
              </a:rPr>
              <a:t> toolkits, compilers, performance libraries, and tools</a:t>
            </a:r>
          </a:p>
          <a:p>
            <a:pPr marL="300559" lvl="1" indent="-300559">
              <a:spcBef>
                <a:spcPts val="800"/>
              </a:spcBef>
              <a:buFont typeface="Arial" charset="0"/>
              <a:buChar char="•"/>
            </a:pPr>
            <a:r>
              <a:rPr lang="en-US" sz="1800" spc="-27" dirty="0">
                <a:solidFill>
                  <a:schemeClr val="accent1"/>
                </a:solidFill>
                <a:cs typeface="Intel Clear" panose="020B0604020203020204" pitchFamily="34" charset="0"/>
              </a:rPr>
              <a:t>Get 120 days of free access to the latest Intel® hardware and </a:t>
            </a:r>
            <a:r>
              <a:rPr lang="en-US" sz="1800" spc="-27" dirty="0" err="1">
                <a:solidFill>
                  <a:schemeClr val="accent1"/>
                </a:solidFill>
                <a:cs typeface="Intel Clear" panose="020B0604020203020204" pitchFamily="34" charset="0"/>
              </a:rPr>
              <a:t>oneAPI</a:t>
            </a:r>
            <a:r>
              <a:rPr lang="en-US" sz="1800" spc="-27" dirty="0">
                <a:solidFill>
                  <a:schemeClr val="accent1"/>
                </a:solidFill>
                <a:cs typeface="Intel Clear" panose="020B0604020203020204" pitchFamily="34" charset="0"/>
              </a:rPr>
              <a:t> software </a:t>
            </a:r>
          </a:p>
          <a:p>
            <a:pPr marL="300559" lvl="1" indent="-300559">
              <a:spcBef>
                <a:spcPts val="800"/>
              </a:spcBef>
              <a:buFont typeface="Arial" charset="0"/>
              <a:buChar char="•"/>
            </a:pPr>
            <a:r>
              <a:rPr lang="en-US" sz="1800" spc="-27" dirty="0">
                <a:solidFill>
                  <a:schemeClr val="accent1"/>
                </a:solidFill>
                <a:cs typeface="Intel Clear" panose="020B0604020203020204" pitchFamily="34" charset="0"/>
              </a:rPr>
              <a:t>No downloads; No hardware acquisition; No installation</a:t>
            </a:r>
          </a:p>
          <a:p>
            <a:pPr marL="300559" lvl="1" indent="-300559">
              <a:spcBef>
                <a:spcPts val="800"/>
              </a:spcBef>
              <a:buFont typeface="Arial" charset="0"/>
              <a:buChar char="•"/>
            </a:pPr>
            <a:endParaRPr lang="en-US" sz="1600" spc="-27" dirty="0">
              <a:solidFill>
                <a:schemeClr val="accent1"/>
              </a:solidFill>
              <a:cs typeface="Intel Clear" panose="020B0604020203020204" pitchFamily="34" charset="0"/>
            </a:endParaRPr>
          </a:p>
        </p:txBody>
      </p:sp>
      <p:pic>
        <p:nvPicPr>
          <p:cNvPr id="8" name="Picture 7">
            <a:extLst>
              <a:ext uri="{FF2B5EF4-FFF2-40B4-BE49-F238E27FC236}">
                <a16:creationId xmlns:a16="http://schemas.microsoft.com/office/drawing/2014/main" id="{11AAC1D3-BA8A-4B28-B4E5-C11B175FD8E4}"/>
              </a:ext>
            </a:extLst>
          </p:cNvPr>
          <p:cNvPicPr>
            <a:picLocks noChangeAspect="1"/>
          </p:cNvPicPr>
          <p:nvPr/>
        </p:nvPicPr>
        <p:blipFill>
          <a:blip r:embed="rId3"/>
          <a:stretch>
            <a:fillRect/>
          </a:stretch>
        </p:blipFill>
        <p:spPr>
          <a:xfrm>
            <a:off x="7510662" y="247148"/>
            <a:ext cx="3738775" cy="3181852"/>
          </a:xfrm>
          <a:prstGeom prst="rect">
            <a:avLst/>
          </a:prstGeom>
        </p:spPr>
      </p:pic>
      <p:pic>
        <p:nvPicPr>
          <p:cNvPr id="12" name="Picture 11">
            <a:extLst>
              <a:ext uri="{FF2B5EF4-FFF2-40B4-BE49-F238E27FC236}">
                <a16:creationId xmlns:a16="http://schemas.microsoft.com/office/drawing/2014/main" id="{49BCD424-4B55-4004-A891-9EDBE59F376F}"/>
              </a:ext>
            </a:extLst>
          </p:cNvPr>
          <p:cNvPicPr>
            <a:picLocks noChangeAspect="1"/>
          </p:cNvPicPr>
          <p:nvPr/>
        </p:nvPicPr>
        <p:blipFill>
          <a:blip r:embed="rId4"/>
          <a:stretch>
            <a:fillRect/>
          </a:stretch>
        </p:blipFill>
        <p:spPr>
          <a:xfrm>
            <a:off x="6231017" y="3555740"/>
            <a:ext cx="4104856" cy="2861548"/>
          </a:xfrm>
          <a:prstGeom prst="rect">
            <a:avLst/>
          </a:prstGeom>
        </p:spPr>
      </p:pic>
    </p:spTree>
    <p:extLst>
      <p:ext uri="{BB962C8B-B14F-4D97-AF65-F5344CB8AC3E}">
        <p14:creationId xmlns:p14="http://schemas.microsoft.com/office/powerpoint/2010/main" val="304735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txBox="1">
            <a:spLocks/>
          </p:cNvSpPr>
          <p:nvPr/>
        </p:nvSpPr>
        <p:spPr>
          <a:xfrm>
            <a:off x="590316" y="513184"/>
            <a:ext cx="9497433" cy="1087157"/>
          </a:xfrm>
          <a:prstGeom prst="rect">
            <a:avLst/>
          </a:prstGeom>
        </p:spPr>
        <p:txBody>
          <a:bodyPr/>
          <a:lstStyle>
            <a:lvl1pPr algn="ctr" defTabSz="457200" rtl="0" eaLnBrk="1" latinLnBrk="0" hangingPunct="1">
              <a:lnSpc>
                <a:spcPct val="100000"/>
              </a:lnSpc>
              <a:spcBef>
                <a:spcPct val="0"/>
              </a:spcBef>
              <a:buNone/>
              <a:defRPr sz="3500" b="0" i="0" kern="1200" spc="0" baseline="0">
                <a:solidFill>
                  <a:schemeClr val="bg1"/>
                </a:solidFill>
                <a:latin typeface="Intel Clear Pro Bold"/>
                <a:ea typeface="Intel Clear"/>
                <a:cs typeface="Intel Clear Pro Bold"/>
              </a:defRPr>
            </a:lvl1pPr>
          </a:lstStyle>
          <a:p>
            <a:pPr algn="l" defTabSz="609585">
              <a:lnSpc>
                <a:spcPct val="70000"/>
              </a:lnSpc>
              <a:defRPr/>
            </a:pPr>
            <a:r>
              <a:rPr lang="en-US" sz="5000" dirty="0">
                <a:solidFill>
                  <a:srgbClr val="00AEEF"/>
                </a:solidFill>
                <a:latin typeface="Intel Clear Pro" panose="020B0804020202060201" pitchFamily="34" charset="77"/>
                <a:ea typeface="Intel Clear Pro" panose="020B0804020202060201" pitchFamily="34" charset="77"/>
                <a:cs typeface="Intel Clear Pro" panose="020B0804020202060201" pitchFamily="34" charset="77"/>
              </a:rPr>
              <a:t>Intel® DevCloud</a:t>
            </a:r>
            <a:endParaRPr lang="en-US" sz="5000" baseline="30000" dirty="0">
              <a:solidFill>
                <a:srgbClr val="00AEEF"/>
              </a:solidFill>
              <a:latin typeface="Intel Clear Pro" panose="020B0804020202060201" pitchFamily="34" charset="77"/>
              <a:ea typeface="Intel Clear Pro" panose="020B0804020202060201" pitchFamily="34" charset="77"/>
              <a:cs typeface="Intel Clear Pro" panose="020B0804020202060201" pitchFamily="34" charset="77"/>
            </a:endParaRPr>
          </a:p>
        </p:txBody>
      </p:sp>
      <p:cxnSp>
        <p:nvCxnSpPr>
          <p:cNvPr id="17" name="Straight Connector 16"/>
          <p:cNvCxnSpPr/>
          <p:nvPr/>
        </p:nvCxnSpPr>
        <p:spPr>
          <a:xfrm>
            <a:off x="431683" y="487608"/>
            <a:ext cx="0" cy="1207000"/>
          </a:xfrm>
          <a:prstGeom prst="line">
            <a:avLst/>
          </a:prstGeom>
          <a:ln>
            <a:solidFill>
              <a:srgbClr val="0071C5"/>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615717" y="978230"/>
            <a:ext cx="950901" cy="535531"/>
          </a:xfrm>
          <a:prstGeom prst="rect">
            <a:avLst/>
          </a:prstGeom>
        </p:spPr>
        <p:txBody>
          <a:bodyPr wrap="none">
            <a:spAutoFit/>
          </a:bodyPr>
          <a:lstStyle/>
          <a:p>
            <a:pPr marL="0" lvl="1" defTabSz="609585">
              <a:buClr>
                <a:srgbClr val="00AEEF"/>
              </a:buClr>
              <a:defRPr/>
            </a:pPr>
            <a:r>
              <a:rPr lang="en-US" sz="3200" dirty="0">
                <a:solidFill>
                  <a:srgbClr val="0068B5"/>
                </a:solidFill>
                <a:latin typeface="Intel Clear Pro" panose="020B0804020202060201" pitchFamily="34" charset="0"/>
                <a:ea typeface="Intel Clear Pro" panose="020B0804020202060201" pitchFamily="34" charset="0"/>
                <a:cs typeface="Intel Clear Pro" panose="020B0804020202060201" pitchFamily="34" charset="0"/>
              </a:rPr>
              <a:t>access</a:t>
            </a:r>
          </a:p>
        </p:txBody>
      </p:sp>
      <p:sp>
        <p:nvSpPr>
          <p:cNvPr id="14" name="Slide Number Placeholder 2"/>
          <p:cNvSpPr>
            <a:spLocks noGrp="1"/>
          </p:cNvSpPr>
          <p:nvPr>
            <p:ph type="sldNum" sz="quarter" idx="4"/>
          </p:nvPr>
        </p:nvSpPr>
        <p:spPr>
          <a:xfrm>
            <a:off x="11755471" y="6417288"/>
            <a:ext cx="521061" cy="365125"/>
          </a:xfrm>
          <a:prstGeom prst="rect">
            <a:avLst/>
          </a:prstGeom>
        </p:spPr>
        <p:txBody>
          <a:bodyPr vert="horz" lIns="91440" tIns="45720" rIns="91440" bIns="45720" rtlCol="0" anchor="ctr"/>
          <a:lstStyle>
            <a:defPPr>
              <a:defRPr lang="en-US"/>
            </a:defPPr>
            <a:lvl1pPr marL="0" algn="l" defTabSz="457200" rtl="0" eaLnBrk="1" latinLnBrk="0" hangingPunct="1">
              <a:defRPr sz="1067" b="0" i="0" kern="120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defRPr/>
            </a:pPr>
            <a:fld id="{49902DC9-A550-410D-8932-0505F8388D15}" type="slidenum">
              <a:rPr lang="en-US" smtClean="0"/>
              <a:pPr defTabSz="609585">
                <a:defRPr/>
              </a:pPr>
              <a:t>11</a:t>
            </a:fld>
            <a:endParaRPr lang="en-US">
              <a:solidFill>
                <a:prstClr val="white"/>
              </a:solidFill>
            </a:endParaRPr>
          </a:p>
        </p:txBody>
      </p:sp>
      <p:sp>
        <p:nvSpPr>
          <p:cNvPr id="15" name="TextBox 14"/>
          <p:cNvSpPr txBox="1"/>
          <p:nvPr/>
        </p:nvSpPr>
        <p:spPr>
          <a:xfrm>
            <a:off x="142092" y="6144373"/>
            <a:ext cx="3585176" cy="164212"/>
          </a:xfrm>
          <a:prstGeom prst="rect">
            <a:avLst/>
          </a:prstGeom>
          <a:noFill/>
        </p:spPr>
        <p:txBody>
          <a:bodyPr vert="horz" wrap="square" lIns="0" tIns="0" rIns="0" bIns="0" rtlCol="0">
            <a:spAutoFit/>
          </a:bodyPr>
          <a:lstStyle/>
          <a:p>
            <a:pPr defTabSz="609585">
              <a:defRPr/>
            </a:pPr>
            <a:r>
              <a:rPr lang="en-US" sz="1067">
                <a:solidFill>
                  <a:srgbClr val="B1BABF"/>
                </a:solidFill>
                <a:latin typeface="Intel Clear"/>
              </a:rPr>
              <a:t>There will still be a need to tune for each architecture.</a:t>
            </a:r>
          </a:p>
        </p:txBody>
      </p:sp>
      <p:sp>
        <p:nvSpPr>
          <p:cNvPr id="3" name="Rectangle 2">
            <a:extLst>
              <a:ext uri="{FF2B5EF4-FFF2-40B4-BE49-F238E27FC236}">
                <a16:creationId xmlns:a16="http://schemas.microsoft.com/office/drawing/2014/main" id="{CCE90CB9-8DD5-44FE-B16E-7F86130B5599}"/>
              </a:ext>
            </a:extLst>
          </p:cNvPr>
          <p:cNvSpPr/>
          <p:nvPr/>
        </p:nvSpPr>
        <p:spPr>
          <a:xfrm>
            <a:off x="431683" y="1771649"/>
            <a:ext cx="11023952" cy="3897349"/>
          </a:xfrm>
          <a:prstGeom prst="rect">
            <a:avLst/>
          </a:prstGeom>
        </p:spPr>
        <p:txBody>
          <a:bodyPr wrap="square">
            <a:spAutoFit/>
          </a:bodyPr>
          <a:lstStyle/>
          <a:p>
            <a:pPr marL="300559" lvl="1" indent="-300559">
              <a:spcBef>
                <a:spcPts val="800"/>
              </a:spcBef>
              <a:buFont typeface="Arial" charset="0"/>
              <a:buChar char="•"/>
            </a:pPr>
            <a:r>
              <a:rPr lang="en-US" sz="1600" dirty="0">
                <a:solidFill>
                  <a:srgbClr val="0068B5"/>
                </a:solidFill>
                <a:cs typeface="Intel Clear" panose="020B0604020203020204" pitchFamily="34" charset="0"/>
              </a:rPr>
              <a:t>Remote access for professors and students to next-generation deep learning and machine learning development environments.</a:t>
            </a:r>
          </a:p>
          <a:p>
            <a:pPr marL="455073" lvl="1" indent="-226478">
              <a:spcBef>
                <a:spcPts val="1600"/>
              </a:spcBef>
              <a:buFont typeface="Arial" panose="020B0604020202020204" pitchFamily="34" charset="0"/>
              <a:buChar char="•"/>
            </a:pPr>
            <a:r>
              <a:rPr lang="en-US" sz="1600" dirty="0">
                <a:solidFill>
                  <a:srgbClr val="0068B5"/>
                </a:solidFill>
                <a:cs typeface="Intel Clear" panose="020B0604020203020204" pitchFamily="34" charset="0"/>
              </a:rPr>
              <a:t>Developers may use the cluster for research, coursework, labs, tutorials, and projects</a:t>
            </a:r>
          </a:p>
          <a:p>
            <a:pPr marL="300559" lvl="1" indent="-300559">
              <a:spcBef>
                <a:spcPts val="800"/>
              </a:spcBef>
              <a:buFont typeface="Arial" charset="0"/>
              <a:buChar char="•"/>
            </a:pPr>
            <a:r>
              <a:rPr lang="en-US" sz="1600" dirty="0">
                <a:solidFill>
                  <a:srgbClr val="0068B5"/>
                </a:solidFill>
                <a:cs typeface="Intel Clear" panose="020B0604020203020204" pitchFamily="34" charset="0"/>
              </a:rPr>
              <a:t>Hardware Available:</a:t>
            </a:r>
          </a:p>
          <a:p>
            <a:pPr marL="910144" lvl="2" indent="-300559">
              <a:spcBef>
                <a:spcPts val="800"/>
              </a:spcBef>
              <a:buFont typeface="Arial" charset="0"/>
              <a:buChar char="•"/>
            </a:pPr>
            <a:r>
              <a:rPr lang="en-US" sz="1600" dirty="0">
                <a:solidFill>
                  <a:srgbClr val="0068B5"/>
                </a:solidFill>
                <a:cs typeface="Intel Clear" panose="020B0604020203020204" pitchFamily="34" charset="0"/>
              </a:rPr>
              <a:t>Includes a state-of-the-art server cluster powered by the Intel® Xeon® Scalable processor family, Intel® optimized frameworks, and other tools and libraries. E</a:t>
            </a:r>
            <a:r>
              <a:rPr lang="en-US" sz="1600" spc="-27" dirty="0">
                <a:solidFill>
                  <a:srgbClr val="0068B5"/>
                </a:solidFill>
                <a:cs typeface="Intel Clear" panose="020B0604020203020204" pitchFamily="34" charset="0"/>
              </a:rPr>
              <a:t>ach processor has up to </a:t>
            </a:r>
            <a:r>
              <a:rPr lang="en-US" sz="1600" b="1" spc="-27" dirty="0">
                <a:solidFill>
                  <a:srgbClr val="0068B5"/>
                </a:solidFill>
                <a:cs typeface="Intel Clear" panose="020B0604020203020204" pitchFamily="34" charset="0"/>
              </a:rPr>
              <a:t>56 cores </a:t>
            </a:r>
            <a:r>
              <a:rPr lang="en-US" sz="1600" spc="-27" dirty="0">
                <a:solidFill>
                  <a:srgbClr val="0068B5"/>
                </a:solidFill>
                <a:cs typeface="Intel Clear" panose="020B0604020203020204" pitchFamily="34" charset="0"/>
              </a:rPr>
              <a:t>with two-way hyper-threading and</a:t>
            </a:r>
            <a:r>
              <a:rPr lang="en-US" sz="1600" b="1" spc="-27" dirty="0">
                <a:solidFill>
                  <a:srgbClr val="0068B5"/>
                </a:solidFill>
                <a:cs typeface="Intel Clear" panose="020B0604020203020204" pitchFamily="34" charset="0"/>
              </a:rPr>
              <a:t> </a:t>
            </a:r>
            <a:r>
              <a:rPr lang="en-US" sz="1600" spc="-27" dirty="0">
                <a:solidFill>
                  <a:srgbClr val="0068B5"/>
                </a:solidFill>
                <a:cs typeface="Intel Clear" panose="020B0604020203020204" pitchFamily="34" charset="0"/>
              </a:rPr>
              <a:t>up to </a:t>
            </a:r>
            <a:r>
              <a:rPr lang="en-US" sz="1600" b="1" spc="-27" dirty="0">
                <a:solidFill>
                  <a:srgbClr val="0068B5"/>
                </a:solidFill>
                <a:cs typeface="Intel Clear" panose="020B0604020203020204" pitchFamily="34" charset="0"/>
              </a:rPr>
              <a:t>192 GB of on-platform DDR4 RAM</a:t>
            </a:r>
            <a:r>
              <a:rPr lang="en-US" sz="1600" spc="-27" dirty="0">
                <a:solidFill>
                  <a:srgbClr val="0068B5"/>
                </a:solidFill>
                <a:cs typeface="Intel Clear" panose="020B0604020203020204" pitchFamily="34" charset="0"/>
              </a:rPr>
              <a:t>. </a:t>
            </a:r>
          </a:p>
          <a:p>
            <a:pPr marL="910144" lvl="2" indent="-300559">
              <a:spcBef>
                <a:spcPts val="800"/>
              </a:spcBef>
              <a:buFont typeface="Arial" charset="0"/>
              <a:buChar char="•"/>
            </a:pPr>
            <a:r>
              <a:rPr lang="en-US" sz="1600" spc="-27" dirty="0">
                <a:solidFill>
                  <a:srgbClr val="0068B5"/>
                </a:solidFill>
                <a:cs typeface="Intel Clear" panose="020B0604020203020204" pitchFamily="34" charset="0"/>
              </a:rPr>
              <a:t>Intel® </a:t>
            </a:r>
            <a:r>
              <a:rPr lang="en-US" sz="1600" spc="-27" dirty="0" err="1">
                <a:solidFill>
                  <a:srgbClr val="0068B5"/>
                </a:solidFill>
                <a:cs typeface="Intel Clear" panose="020B0604020203020204" pitchFamily="34" charset="0"/>
              </a:rPr>
              <a:t>Arria</a:t>
            </a:r>
            <a:r>
              <a:rPr lang="en-US" sz="1600" spc="-27" dirty="0">
                <a:solidFill>
                  <a:srgbClr val="0068B5"/>
                </a:solidFill>
                <a:cs typeface="Intel Clear" panose="020B0604020203020204" pitchFamily="34" charset="0"/>
              </a:rPr>
              <a:t>® 10 FPGAs</a:t>
            </a:r>
          </a:p>
          <a:p>
            <a:pPr marL="910144" lvl="2" indent="-300559">
              <a:spcBef>
                <a:spcPts val="800"/>
              </a:spcBef>
              <a:buFont typeface="Arial" charset="0"/>
              <a:buChar char="•"/>
            </a:pPr>
            <a:r>
              <a:rPr lang="en-US" sz="1600" spc="-27" dirty="0">
                <a:solidFill>
                  <a:srgbClr val="0068B5"/>
                </a:solidFill>
                <a:cs typeface="Intel Clear" panose="020B0604020203020204" pitchFamily="34" charset="0"/>
              </a:rPr>
              <a:t>Intel® Xeon® processors with Intel Graphics Technology</a:t>
            </a:r>
          </a:p>
          <a:p>
            <a:pPr marL="300559" lvl="1" indent="-300559">
              <a:spcBef>
                <a:spcPts val="800"/>
              </a:spcBef>
              <a:buFont typeface="Arial" charset="0"/>
              <a:buChar char="•"/>
            </a:pPr>
            <a:r>
              <a:rPr lang="en-US" sz="1600" spc="-27" dirty="0">
                <a:solidFill>
                  <a:srgbClr val="0068B5"/>
                </a:solidFill>
                <a:cs typeface="Intel Clear" panose="020B0604020203020204" pitchFamily="34" charset="0"/>
              </a:rPr>
              <a:t>Each developer is provided </a:t>
            </a:r>
            <a:r>
              <a:rPr lang="en-US" sz="1600" b="1" spc="-27" dirty="0">
                <a:solidFill>
                  <a:srgbClr val="0068B5"/>
                </a:solidFill>
                <a:cs typeface="Intel Clear" panose="020B0604020203020204" pitchFamily="34" charset="0"/>
              </a:rPr>
              <a:t>220 GB of file storage</a:t>
            </a:r>
            <a:r>
              <a:rPr lang="en-US" sz="1600" spc="-27" dirty="0">
                <a:solidFill>
                  <a:srgbClr val="0068B5"/>
                </a:solidFill>
                <a:cs typeface="Intel Clear" panose="020B0604020203020204" pitchFamily="34" charset="0"/>
              </a:rPr>
              <a:t> during the access period.</a:t>
            </a:r>
          </a:p>
          <a:p>
            <a:pPr marL="300559" lvl="1" indent="-300559">
              <a:spcBef>
                <a:spcPts val="800"/>
              </a:spcBef>
              <a:buFont typeface="Arial" charset="0"/>
              <a:buChar char="•"/>
            </a:pPr>
            <a:r>
              <a:rPr lang="en-US" sz="1600" spc="-27" dirty="0">
                <a:solidFill>
                  <a:srgbClr val="0068B5"/>
                </a:solidFill>
                <a:cs typeface="Intel Clear" panose="020B0604020203020204" pitchFamily="34" charset="0"/>
              </a:rPr>
              <a:t>Each user’s home/user directory is not visible to others. Users’ home directories on the cluster are deleted after the access period.</a:t>
            </a:r>
          </a:p>
          <a:p>
            <a:pPr marL="300559" lvl="1" indent="-300559">
              <a:spcBef>
                <a:spcPts val="800"/>
              </a:spcBef>
              <a:buFont typeface="Arial" charset="0"/>
              <a:buChar char="•"/>
            </a:pPr>
            <a:r>
              <a:rPr lang="en-US" sz="1600" spc="-27" dirty="0">
                <a:solidFill>
                  <a:srgbClr val="0068B5"/>
                </a:solidFill>
                <a:cs typeface="Intel Clear" panose="020B0604020203020204" pitchFamily="34" charset="0"/>
              </a:rPr>
              <a:t>Request access by visiting </a:t>
            </a:r>
            <a:r>
              <a:rPr lang="en-US" sz="1600" dirty="0">
                <a:solidFill>
                  <a:srgbClr val="0068B5"/>
                </a:solidFill>
                <a:hlinkClick r:id="rId3">
                  <a:extLst>
                    <a:ext uri="{A12FA001-AC4F-418D-AE19-62706E023703}">
                      <ahyp:hlinkClr xmlns:ahyp="http://schemas.microsoft.com/office/drawing/2018/hyperlinkcolor" val="tx"/>
                    </a:ext>
                  </a:extLst>
                </a:hlinkClick>
              </a:rPr>
              <a:t>http://software.intel.com/devcloud/oneapi</a:t>
            </a:r>
            <a:endParaRPr lang="en-US" sz="1600" spc="-27" dirty="0">
              <a:solidFill>
                <a:srgbClr val="0068B5"/>
              </a:solidFill>
              <a:cs typeface="Intel Clear" panose="020B0604020203020204" pitchFamily="34" charset="0"/>
            </a:endParaRPr>
          </a:p>
        </p:txBody>
      </p:sp>
    </p:spTree>
    <p:extLst>
      <p:ext uri="{BB962C8B-B14F-4D97-AF65-F5344CB8AC3E}">
        <p14:creationId xmlns:p14="http://schemas.microsoft.com/office/powerpoint/2010/main" val="186322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5E340-6E80-4C24-8652-6017EDC4F4C2}"/>
              </a:ext>
            </a:extLst>
          </p:cNvPr>
          <p:cNvSpPr>
            <a:spLocks noGrp="1"/>
          </p:cNvSpPr>
          <p:nvPr>
            <p:ph type="title"/>
          </p:nvPr>
        </p:nvSpPr>
        <p:spPr/>
        <p:txBody>
          <a:bodyPr/>
          <a:lstStyle/>
          <a:p>
            <a:r>
              <a:rPr lang="en-US" sz="5000" dirty="0">
                <a:solidFill>
                  <a:schemeClr val="accent1"/>
                </a:solidFill>
                <a:latin typeface="+mn-lt"/>
              </a:rPr>
              <a:t>Steps</a:t>
            </a:r>
          </a:p>
        </p:txBody>
      </p:sp>
      <p:sp>
        <p:nvSpPr>
          <p:cNvPr id="3" name="Content Placeholder 2">
            <a:extLst>
              <a:ext uri="{FF2B5EF4-FFF2-40B4-BE49-F238E27FC236}">
                <a16:creationId xmlns:a16="http://schemas.microsoft.com/office/drawing/2014/main" id="{413BBB59-C6B1-4714-B695-CE79B6287C99}"/>
              </a:ext>
            </a:extLst>
          </p:cNvPr>
          <p:cNvSpPr>
            <a:spLocks noGrp="1"/>
          </p:cNvSpPr>
          <p:nvPr>
            <p:ph sz="quarter" idx="13"/>
          </p:nvPr>
        </p:nvSpPr>
        <p:spPr>
          <a:xfrm>
            <a:off x="48517" y="1272435"/>
            <a:ext cx="6045367" cy="3473301"/>
          </a:xfrm>
        </p:spPr>
        <p:txBody>
          <a:bodyPr>
            <a:normAutofit/>
          </a:bodyPr>
          <a:lstStyle/>
          <a:p>
            <a:pPr marL="342900" indent="-342900" algn="l">
              <a:buFont typeface="Arial" panose="020B0604020202020204" pitchFamily="34" charset="0"/>
              <a:buChar char="•"/>
            </a:pPr>
            <a:r>
              <a:rPr lang="en-US" sz="2400" dirty="0">
                <a:solidFill>
                  <a:schemeClr val="accent1"/>
                </a:solidFill>
                <a:latin typeface="+mn-lt"/>
              </a:rPr>
              <a:t>Sign up for a DevCloud for oneAPI account here: https://intelsoftwaresites.secure.force.com/devcloud/oneapi</a:t>
            </a:r>
          </a:p>
          <a:p>
            <a:pPr marL="342900" indent="-342900" algn="l">
              <a:buFont typeface="Arial" panose="020B0604020202020204" pitchFamily="34" charset="0"/>
              <a:buChar char="•"/>
            </a:pPr>
            <a:r>
              <a:rPr lang="en-US" sz="2400" dirty="0">
                <a:solidFill>
                  <a:schemeClr val="accent1"/>
                </a:solidFill>
                <a:latin typeface="+mn-lt"/>
              </a:rPr>
              <a:t>Open a Jupyter lab notebook</a:t>
            </a:r>
          </a:p>
          <a:p>
            <a:pPr marL="342900" indent="-342900" algn="l">
              <a:buFont typeface="Arial" panose="020B0604020202020204" pitchFamily="34" charset="0"/>
              <a:buChar char="•"/>
            </a:pPr>
            <a:r>
              <a:rPr lang="en-US" sz="2400" dirty="0">
                <a:solidFill>
                  <a:schemeClr val="accent1"/>
                </a:solidFill>
                <a:latin typeface="+mn-lt"/>
              </a:rPr>
              <a:t>Common recipes on the DevCloud</a:t>
            </a:r>
          </a:p>
        </p:txBody>
      </p:sp>
      <p:pic>
        <p:nvPicPr>
          <p:cNvPr id="4" name="Content Placeholder 5">
            <a:extLst>
              <a:ext uri="{FF2B5EF4-FFF2-40B4-BE49-F238E27FC236}">
                <a16:creationId xmlns:a16="http://schemas.microsoft.com/office/drawing/2014/main" id="{8AB88007-16B6-4EB6-91BF-23DA82550079}"/>
              </a:ext>
            </a:extLst>
          </p:cNvPr>
          <p:cNvPicPr>
            <a:picLocks noChangeAspect="1"/>
          </p:cNvPicPr>
          <p:nvPr/>
        </p:nvPicPr>
        <p:blipFill rotWithShape="1">
          <a:blip r:embed="rId2"/>
          <a:stretch/>
        </p:blipFill>
        <p:spPr>
          <a:xfrm>
            <a:off x="6093884" y="854650"/>
            <a:ext cx="5630406" cy="4799919"/>
          </a:xfrm>
          <a:prstGeom prst="rect">
            <a:avLst/>
          </a:prstGeom>
          <a:noFill/>
        </p:spPr>
      </p:pic>
    </p:spTree>
    <p:extLst>
      <p:ext uri="{BB962C8B-B14F-4D97-AF65-F5344CB8AC3E}">
        <p14:creationId xmlns:p14="http://schemas.microsoft.com/office/powerpoint/2010/main" val="412853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CC22-DC2C-4C24-BE25-246FD2AA9618}"/>
              </a:ext>
            </a:extLst>
          </p:cNvPr>
          <p:cNvSpPr>
            <a:spLocks noGrp="1"/>
          </p:cNvSpPr>
          <p:nvPr>
            <p:ph type="title"/>
          </p:nvPr>
        </p:nvSpPr>
        <p:spPr/>
        <p:txBody>
          <a:bodyPr/>
          <a:lstStyle/>
          <a:p>
            <a:r>
              <a:rPr lang="en-US" sz="3200" b="1" dirty="0">
                <a:latin typeface="+mj-lt"/>
              </a:rPr>
              <a:t>Setup Intel</a:t>
            </a:r>
            <a:r>
              <a:rPr lang="en-US" sz="3200" dirty="0">
                <a:solidFill>
                  <a:srgbClr val="FFFFFF"/>
                </a:solidFill>
                <a:latin typeface="+mj-lt"/>
                <a:ea typeface="Intel Clear Pro" panose="020B0804020202060201" pitchFamily="34" charset="77"/>
                <a:cs typeface="Intel Clear Pro" panose="020B0804020202060201" pitchFamily="34" charset="77"/>
              </a:rPr>
              <a:t>®</a:t>
            </a:r>
            <a:r>
              <a:rPr lang="en-US" sz="3200" b="1" dirty="0">
                <a:latin typeface="+mj-lt"/>
              </a:rPr>
              <a:t> </a:t>
            </a:r>
            <a:r>
              <a:rPr lang="en-US" sz="3200" b="1" dirty="0" err="1">
                <a:latin typeface="+mj-lt"/>
              </a:rPr>
              <a:t>DevCloud</a:t>
            </a:r>
            <a:r>
              <a:rPr lang="en-US" sz="3200" b="1" dirty="0">
                <a:latin typeface="+mj-lt"/>
              </a:rPr>
              <a:t> and </a:t>
            </a:r>
            <a:r>
              <a:rPr lang="en-US" sz="3200" b="1" dirty="0" err="1">
                <a:latin typeface="+mj-lt"/>
              </a:rPr>
              <a:t>Jupyter</a:t>
            </a:r>
            <a:r>
              <a:rPr lang="en-US" sz="3200" b="1" dirty="0">
                <a:latin typeface="+mj-lt"/>
              </a:rPr>
              <a:t> Environment</a:t>
            </a:r>
            <a:endParaRPr lang="en-US" dirty="0"/>
          </a:p>
        </p:txBody>
      </p:sp>
    </p:spTree>
    <p:extLst>
      <p:ext uri="{BB962C8B-B14F-4D97-AF65-F5344CB8AC3E}">
        <p14:creationId xmlns:p14="http://schemas.microsoft.com/office/powerpoint/2010/main" val="230407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8D9FA2F-E079-4020-93FB-5A8EB248E9A1}"/>
              </a:ext>
            </a:extLst>
          </p:cNvPr>
          <p:cNvPicPr>
            <a:picLocks noGrp="1" noChangeAspect="1"/>
          </p:cNvPicPr>
          <p:nvPr>
            <p:ph type="pic" sz="quarter" idx="13"/>
          </p:nvPr>
        </p:nvPicPr>
        <p:blipFill>
          <a:blip r:embed="rId2"/>
          <a:srcRect l="8259" r="8259"/>
          <a:stretch>
            <a:fillRect/>
          </a:stretch>
        </p:blipFill>
        <p:spPr>
          <a:xfrm>
            <a:off x="6753283" y="659771"/>
            <a:ext cx="4831233" cy="5159269"/>
          </a:xfrm>
          <a:prstGeom prst="rect">
            <a:avLst/>
          </a:prstGeom>
        </p:spPr>
      </p:pic>
      <p:sp>
        <p:nvSpPr>
          <p:cNvPr id="3" name="Title 2">
            <a:extLst>
              <a:ext uri="{FF2B5EF4-FFF2-40B4-BE49-F238E27FC236}">
                <a16:creationId xmlns:a16="http://schemas.microsoft.com/office/drawing/2014/main" id="{B7CBE4F1-7B32-4A47-BA44-46A2ECD0E253}"/>
              </a:ext>
            </a:extLst>
          </p:cNvPr>
          <p:cNvSpPr>
            <a:spLocks noGrp="1"/>
          </p:cNvSpPr>
          <p:nvPr>
            <p:ph type="title"/>
          </p:nvPr>
        </p:nvSpPr>
        <p:spPr/>
        <p:txBody>
          <a:bodyPr/>
          <a:lstStyle/>
          <a:p>
            <a:r>
              <a:rPr lang="en-US" sz="3600" dirty="0">
                <a:solidFill>
                  <a:schemeClr val="accent1"/>
                </a:solidFill>
                <a:latin typeface="+mn-lt"/>
                <a:ea typeface="Intel Clear Pro Bold" panose="020B0804020202060201" pitchFamily="34" charset="0"/>
                <a:cs typeface="Intel Clear Pro Bold" panose="020B0804020202060201" pitchFamily="34" charset="0"/>
              </a:rPr>
              <a:t>Accept &amp; Connect</a:t>
            </a:r>
          </a:p>
        </p:txBody>
      </p:sp>
      <p:pic>
        <p:nvPicPr>
          <p:cNvPr id="6" name="Content Placeholder 5">
            <a:extLst>
              <a:ext uri="{FF2B5EF4-FFF2-40B4-BE49-F238E27FC236}">
                <a16:creationId xmlns:a16="http://schemas.microsoft.com/office/drawing/2014/main" id="{288D0825-E0E0-409B-B628-24603E1C83EA}"/>
              </a:ext>
            </a:extLst>
          </p:cNvPr>
          <p:cNvPicPr>
            <a:picLocks noGrp="1" noChangeAspect="1"/>
          </p:cNvPicPr>
          <p:nvPr>
            <p:ph sz="half" idx="1"/>
          </p:nvPr>
        </p:nvPicPr>
        <p:blipFill>
          <a:blip r:embed="rId3"/>
          <a:stretch>
            <a:fillRect/>
          </a:stretch>
        </p:blipFill>
        <p:spPr>
          <a:xfrm>
            <a:off x="607484" y="1890850"/>
            <a:ext cx="5342467" cy="4320901"/>
          </a:xfrm>
          <a:prstGeom prst="rect">
            <a:avLst/>
          </a:prstGeom>
        </p:spPr>
      </p:pic>
      <p:sp>
        <p:nvSpPr>
          <p:cNvPr id="8" name="Arrow: Right 7">
            <a:extLst>
              <a:ext uri="{FF2B5EF4-FFF2-40B4-BE49-F238E27FC236}">
                <a16:creationId xmlns:a16="http://schemas.microsoft.com/office/drawing/2014/main" id="{DC81B74F-C86B-4601-92FE-2873DA519D2E}"/>
              </a:ext>
            </a:extLst>
          </p:cNvPr>
          <p:cNvSpPr/>
          <p:nvPr/>
        </p:nvSpPr>
        <p:spPr>
          <a:xfrm>
            <a:off x="1113781" y="4510123"/>
            <a:ext cx="779188" cy="508764"/>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Arrow: Right 8">
            <a:extLst>
              <a:ext uri="{FF2B5EF4-FFF2-40B4-BE49-F238E27FC236}">
                <a16:creationId xmlns:a16="http://schemas.microsoft.com/office/drawing/2014/main" id="{D27C5015-CD33-467A-8344-7C2288522835}"/>
              </a:ext>
            </a:extLst>
          </p:cNvPr>
          <p:cNvSpPr/>
          <p:nvPr/>
        </p:nvSpPr>
        <p:spPr>
          <a:xfrm>
            <a:off x="6865433" y="3688549"/>
            <a:ext cx="779188" cy="508764"/>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152366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FD420A-DD24-4904-82CC-471E4A4F46CA}"/>
              </a:ext>
            </a:extLst>
          </p:cNvPr>
          <p:cNvSpPr>
            <a:spLocks noGrp="1"/>
          </p:cNvSpPr>
          <p:nvPr>
            <p:ph type="title"/>
          </p:nvPr>
        </p:nvSpPr>
        <p:spPr/>
        <p:txBody>
          <a:bodyPr/>
          <a:lstStyle/>
          <a:p>
            <a:r>
              <a:rPr lang="en-US" sz="3600" dirty="0">
                <a:solidFill>
                  <a:schemeClr val="accent1"/>
                </a:solidFill>
                <a:latin typeface="+mn-lt"/>
                <a:ea typeface="Intel Clear Pro Bold" panose="020B0804020202060201" pitchFamily="34" charset="0"/>
                <a:cs typeface="Intel Clear Pro Bold" panose="020B0804020202060201" pitchFamily="34" charset="0"/>
              </a:rPr>
              <a:t>Jupyter &amp; Launch</a:t>
            </a:r>
          </a:p>
        </p:txBody>
      </p:sp>
      <p:pic>
        <p:nvPicPr>
          <p:cNvPr id="6" name="Content Placeholder 5">
            <a:extLst>
              <a:ext uri="{FF2B5EF4-FFF2-40B4-BE49-F238E27FC236}">
                <a16:creationId xmlns:a16="http://schemas.microsoft.com/office/drawing/2014/main" id="{8FB2E205-BDCA-41C6-A29D-0EF1282D5588}"/>
              </a:ext>
            </a:extLst>
          </p:cNvPr>
          <p:cNvPicPr>
            <a:picLocks noGrp="1" noChangeAspect="1"/>
          </p:cNvPicPr>
          <p:nvPr>
            <p:ph sz="half" idx="1"/>
          </p:nvPr>
        </p:nvPicPr>
        <p:blipFill>
          <a:blip r:embed="rId2"/>
          <a:stretch>
            <a:fillRect/>
          </a:stretch>
        </p:blipFill>
        <p:spPr>
          <a:xfrm>
            <a:off x="607484" y="1800118"/>
            <a:ext cx="5342467" cy="4502365"/>
          </a:xfrm>
          <a:prstGeom prst="rect">
            <a:avLst/>
          </a:prstGeom>
        </p:spPr>
      </p:pic>
      <p:sp>
        <p:nvSpPr>
          <p:cNvPr id="7" name="Arrow: Right 6">
            <a:extLst>
              <a:ext uri="{FF2B5EF4-FFF2-40B4-BE49-F238E27FC236}">
                <a16:creationId xmlns:a16="http://schemas.microsoft.com/office/drawing/2014/main" id="{09D7C03A-EB51-4AE2-AB15-8BE0A925E0D8}"/>
              </a:ext>
            </a:extLst>
          </p:cNvPr>
          <p:cNvSpPr/>
          <p:nvPr/>
        </p:nvSpPr>
        <p:spPr>
          <a:xfrm>
            <a:off x="2969493" y="4188146"/>
            <a:ext cx="779188" cy="508764"/>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8" name="Picture 7">
            <a:extLst>
              <a:ext uri="{FF2B5EF4-FFF2-40B4-BE49-F238E27FC236}">
                <a16:creationId xmlns:a16="http://schemas.microsoft.com/office/drawing/2014/main" id="{1D57102F-C911-4020-B6F4-820D8CFDC555}"/>
              </a:ext>
            </a:extLst>
          </p:cNvPr>
          <p:cNvPicPr>
            <a:picLocks noChangeAspect="1"/>
          </p:cNvPicPr>
          <p:nvPr/>
        </p:nvPicPr>
        <p:blipFill>
          <a:blip r:embed="rId3"/>
          <a:stretch>
            <a:fillRect/>
          </a:stretch>
        </p:blipFill>
        <p:spPr>
          <a:xfrm>
            <a:off x="6355976" y="1439206"/>
            <a:ext cx="5614320" cy="4739668"/>
          </a:xfrm>
          <a:prstGeom prst="rect">
            <a:avLst/>
          </a:prstGeom>
        </p:spPr>
      </p:pic>
      <p:sp>
        <p:nvSpPr>
          <p:cNvPr id="9" name="Arrow: Right 8">
            <a:extLst>
              <a:ext uri="{FF2B5EF4-FFF2-40B4-BE49-F238E27FC236}">
                <a16:creationId xmlns:a16="http://schemas.microsoft.com/office/drawing/2014/main" id="{2905F73B-FBE4-4225-BFC6-7C25820DE1F7}"/>
              </a:ext>
            </a:extLst>
          </p:cNvPr>
          <p:cNvSpPr/>
          <p:nvPr/>
        </p:nvSpPr>
        <p:spPr>
          <a:xfrm>
            <a:off x="7952281" y="2276986"/>
            <a:ext cx="779188" cy="508764"/>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690296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social media post&#10;&#10;Description automatically generated">
            <a:extLst>
              <a:ext uri="{FF2B5EF4-FFF2-40B4-BE49-F238E27FC236}">
                <a16:creationId xmlns:a16="http://schemas.microsoft.com/office/drawing/2014/main" id="{68019155-EBDC-46D1-9F8C-A4A53A50FB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459" y="866946"/>
            <a:ext cx="9373082" cy="5302523"/>
          </a:xfrm>
          <a:prstGeom prst="rect">
            <a:avLst/>
          </a:prstGeom>
        </p:spPr>
      </p:pic>
      <p:sp>
        <p:nvSpPr>
          <p:cNvPr id="2" name="Title 1">
            <a:extLst>
              <a:ext uri="{FF2B5EF4-FFF2-40B4-BE49-F238E27FC236}">
                <a16:creationId xmlns:a16="http://schemas.microsoft.com/office/drawing/2014/main" id="{10484632-6A66-4B36-80C4-252465B3E05F}"/>
              </a:ext>
            </a:extLst>
          </p:cNvPr>
          <p:cNvSpPr>
            <a:spLocks noGrp="1"/>
          </p:cNvSpPr>
          <p:nvPr>
            <p:ph type="title"/>
          </p:nvPr>
        </p:nvSpPr>
        <p:spPr>
          <a:xfrm>
            <a:off x="1298568" y="109411"/>
            <a:ext cx="10972800" cy="1158240"/>
          </a:xfrm>
        </p:spPr>
        <p:txBody>
          <a:bodyPr/>
          <a:lstStyle/>
          <a:p>
            <a:r>
              <a:rPr lang="en-US" dirty="0">
                <a:solidFill>
                  <a:schemeClr val="accent1"/>
                </a:solidFill>
                <a:latin typeface="+mn-lt"/>
              </a:rPr>
              <a:t>Launch Jupyter and select Terminal</a:t>
            </a:r>
          </a:p>
        </p:txBody>
      </p:sp>
      <p:sp>
        <p:nvSpPr>
          <p:cNvPr id="3" name="Slide Number Placeholder 2">
            <a:extLst>
              <a:ext uri="{FF2B5EF4-FFF2-40B4-BE49-F238E27FC236}">
                <a16:creationId xmlns:a16="http://schemas.microsoft.com/office/drawing/2014/main" id="{C96D4D6C-64F4-45BB-9E3F-E09372E05727}"/>
              </a:ext>
            </a:extLst>
          </p:cNvPr>
          <p:cNvSpPr>
            <a:spLocks noGrp="1"/>
          </p:cNvSpPr>
          <p:nvPr>
            <p:ph type="sldNum" sz="quarter" idx="4"/>
          </p:nvPr>
        </p:nvSpPr>
        <p:spPr>
          <a:xfrm>
            <a:off x="11755471" y="6417288"/>
            <a:ext cx="521061" cy="365125"/>
          </a:xfrm>
          <a:prstGeom prst="rect">
            <a:avLst/>
          </a:prstGeom>
        </p:spPr>
        <p:txBody>
          <a:bodyPr vert="horz" lIns="91440" tIns="45720" rIns="91440" bIns="45720" rtlCol="0" anchor="ctr"/>
          <a:lstStyle>
            <a:defPPr>
              <a:defRPr lang="en-US"/>
            </a:defPPr>
            <a:lvl1pPr marL="0" algn="l" defTabSz="457200" rtl="0" eaLnBrk="1" latinLnBrk="0" hangingPunct="1">
              <a:defRPr sz="1067" b="0" i="0" kern="120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902DC9-A550-410D-8932-0505F8388D15}" type="slidenum">
              <a:rPr lang="en-US" smtClean="0"/>
              <a:pPr/>
              <a:t>16</a:t>
            </a:fld>
            <a:endParaRPr lang="en-US" dirty="0"/>
          </a:p>
        </p:txBody>
      </p:sp>
      <p:sp>
        <p:nvSpPr>
          <p:cNvPr id="12" name="Arrow: Right 11">
            <a:extLst>
              <a:ext uri="{FF2B5EF4-FFF2-40B4-BE49-F238E27FC236}">
                <a16:creationId xmlns:a16="http://schemas.microsoft.com/office/drawing/2014/main" id="{B6F4667B-7C92-4CBB-ADBB-8C6F60621B91}"/>
              </a:ext>
            </a:extLst>
          </p:cNvPr>
          <p:cNvSpPr/>
          <p:nvPr/>
        </p:nvSpPr>
        <p:spPr>
          <a:xfrm>
            <a:off x="2943922" y="5013897"/>
            <a:ext cx="1516566" cy="613317"/>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456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C98A-B22C-4060-B694-B574DD90A887}"/>
              </a:ext>
            </a:extLst>
          </p:cNvPr>
          <p:cNvSpPr>
            <a:spLocks noGrp="1"/>
          </p:cNvSpPr>
          <p:nvPr>
            <p:ph type="title"/>
          </p:nvPr>
        </p:nvSpPr>
        <p:spPr/>
        <p:txBody>
          <a:bodyPr/>
          <a:lstStyle/>
          <a:p>
            <a:r>
              <a:rPr lang="en-US" sz="3600" dirty="0">
                <a:solidFill>
                  <a:schemeClr val="accent1"/>
                </a:solidFill>
                <a:latin typeface="+mn-lt"/>
              </a:rPr>
              <a:t>Commands to input in terminal</a:t>
            </a:r>
          </a:p>
        </p:txBody>
      </p:sp>
      <p:sp>
        <p:nvSpPr>
          <p:cNvPr id="3" name="Content Placeholder 2">
            <a:extLst>
              <a:ext uri="{FF2B5EF4-FFF2-40B4-BE49-F238E27FC236}">
                <a16:creationId xmlns:a16="http://schemas.microsoft.com/office/drawing/2014/main" id="{1BE3919E-E0A5-460F-B2CC-C5537156D416}"/>
              </a:ext>
            </a:extLst>
          </p:cNvPr>
          <p:cNvSpPr>
            <a:spLocks noGrp="1"/>
          </p:cNvSpPr>
          <p:nvPr>
            <p:ph sz="quarter" idx="13"/>
          </p:nvPr>
        </p:nvSpPr>
        <p:spPr>
          <a:xfrm>
            <a:off x="452036" y="1074083"/>
            <a:ext cx="10970683" cy="2190326"/>
          </a:xfrm>
        </p:spPr>
        <p:txBody>
          <a:bodyPr/>
          <a:lstStyle/>
          <a:p>
            <a:pPr marL="0" indent="0">
              <a:buNone/>
            </a:pPr>
            <a:r>
              <a:rPr lang="en-US" b="1" dirty="0">
                <a:latin typeface="+mn-lt"/>
              </a:rPr>
              <a:t>Please execute the following commands in the Jupyter Terminal window</a:t>
            </a:r>
          </a:p>
          <a:p>
            <a:pPr marL="0" indent="0">
              <a:buNone/>
            </a:pPr>
            <a:r>
              <a:rPr lang="en-US" sz="3200" b="1" dirty="0">
                <a:solidFill>
                  <a:srgbClr val="FFC000"/>
                </a:solidFill>
                <a:latin typeface="+mn-lt"/>
              </a:rPr>
              <a:t>	/data/oneapi_workshop/get_jupyter_notebooks.sh</a:t>
            </a:r>
          </a:p>
          <a:p>
            <a:pPr marL="0" indent="0">
              <a:buNone/>
            </a:pPr>
            <a:r>
              <a:rPr lang="en-US" sz="1800" b="1" dirty="0">
                <a:latin typeface="+mn-lt"/>
              </a:rPr>
              <a:t>	This command copies workshop into the user directory</a:t>
            </a:r>
          </a:p>
          <a:p>
            <a:endParaRPr lang="en-US" sz="1800" b="1" dirty="0"/>
          </a:p>
        </p:txBody>
      </p:sp>
      <p:sp>
        <p:nvSpPr>
          <p:cNvPr id="6" name="Slide Number Placeholder 5">
            <a:extLst>
              <a:ext uri="{FF2B5EF4-FFF2-40B4-BE49-F238E27FC236}">
                <a16:creationId xmlns:a16="http://schemas.microsoft.com/office/drawing/2014/main" id="{EC2EF83A-25F2-4E54-8107-46CA2EACB328}"/>
              </a:ext>
            </a:extLst>
          </p:cNvPr>
          <p:cNvSpPr>
            <a:spLocks noGrp="1"/>
          </p:cNvSpPr>
          <p:nvPr>
            <p:ph type="sldNum" sz="quarter" idx="4"/>
          </p:nvPr>
        </p:nvSpPr>
        <p:spPr>
          <a:xfrm>
            <a:off x="11755471" y="6417288"/>
            <a:ext cx="521061" cy="365125"/>
          </a:xfrm>
          <a:prstGeom prst="rect">
            <a:avLst/>
          </a:prstGeom>
        </p:spPr>
        <p:txBody>
          <a:bodyPr vert="horz" lIns="91440" tIns="45720" rIns="91440" bIns="45720" rtlCol="0" anchor="ctr"/>
          <a:lstStyle>
            <a:defPPr>
              <a:defRPr lang="en-US"/>
            </a:defPPr>
            <a:lvl1pPr marL="0" algn="l" defTabSz="457200" rtl="0" eaLnBrk="1" latinLnBrk="0" hangingPunct="1">
              <a:defRPr sz="1067" b="0" i="0" kern="120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902DC9-A550-410D-8932-0505F8388D15}" type="slidenum">
              <a:rPr lang="en-US" smtClean="0"/>
              <a:pPr/>
              <a:t>17</a:t>
            </a:fld>
            <a:endParaRPr lang="en-US" dirty="0"/>
          </a:p>
        </p:txBody>
      </p:sp>
      <p:pic>
        <p:nvPicPr>
          <p:cNvPr id="4" name="Picture 3">
            <a:extLst>
              <a:ext uri="{FF2B5EF4-FFF2-40B4-BE49-F238E27FC236}">
                <a16:creationId xmlns:a16="http://schemas.microsoft.com/office/drawing/2014/main" id="{8FEE33DE-A1B1-40C7-AB50-08B5126177A1}"/>
              </a:ext>
            </a:extLst>
          </p:cNvPr>
          <p:cNvPicPr>
            <a:picLocks noChangeAspect="1"/>
          </p:cNvPicPr>
          <p:nvPr/>
        </p:nvPicPr>
        <p:blipFill>
          <a:blip r:embed="rId3"/>
          <a:stretch>
            <a:fillRect/>
          </a:stretch>
        </p:blipFill>
        <p:spPr>
          <a:xfrm>
            <a:off x="2796942" y="3281659"/>
            <a:ext cx="6886575" cy="2724150"/>
          </a:xfrm>
          <a:prstGeom prst="rect">
            <a:avLst/>
          </a:prstGeom>
        </p:spPr>
      </p:pic>
    </p:spTree>
    <p:extLst>
      <p:ext uri="{BB962C8B-B14F-4D97-AF65-F5344CB8AC3E}">
        <p14:creationId xmlns:p14="http://schemas.microsoft.com/office/powerpoint/2010/main" val="367890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09EF5-1411-4C97-A239-21AA24A1E0EE}"/>
              </a:ext>
            </a:extLst>
          </p:cNvPr>
          <p:cNvSpPr>
            <a:spLocks noGrp="1"/>
          </p:cNvSpPr>
          <p:nvPr>
            <p:ph type="title"/>
          </p:nvPr>
        </p:nvSpPr>
        <p:spPr/>
        <p:txBody>
          <a:bodyPr/>
          <a:lstStyle/>
          <a:p>
            <a:r>
              <a:rPr lang="en-US" dirty="0"/>
              <a:t>Select </a:t>
            </a:r>
            <a:r>
              <a:rPr lang="en-US" b="1" dirty="0" err="1">
                <a:solidFill>
                  <a:srgbClr val="FFC000"/>
                </a:solidFill>
              </a:rPr>
              <a:t>Welcome.ipynb</a:t>
            </a:r>
            <a:endParaRPr lang="en-US" b="1" dirty="0">
              <a:solidFill>
                <a:srgbClr val="FFC000"/>
              </a:solidFill>
            </a:endParaRPr>
          </a:p>
        </p:txBody>
      </p:sp>
      <p:sp>
        <p:nvSpPr>
          <p:cNvPr id="3" name="Slide Number Placeholder 2">
            <a:extLst>
              <a:ext uri="{FF2B5EF4-FFF2-40B4-BE49-F238E27FC236}">
                <a16:creationId xmlns:a16="http://schemas.microsoft.com/office/drawing/2014/main" id="{864047AF-4DC6-4BF3-88DC-67BEA1A58016}"/>
              </a:ext>
            </a:extLst>
          </p:cNvPr>
          <p:cNvSpPr>
            <a:spLocks noGrp="1"/>
          </p:cNvSpPr>
          <p:nvPr>
            <p:ph type="sldNum" sz="quarter" idx="4"/>
          </p:nvPr>
        </p:nvSpPr>
        <p:spPr>
          <a:xfrm>
            <a:off x="11755471" y="6417288"/>
            <a:ext cx="521061" cy="365125"/>
          </a:xfrm>
          <a:prstGeom prst="rect">
            <a:avLst/>
          </a:prstGeom>
        </p:spPr>
        <p:txBody>
          <a:bodyPr vert="horz" lIns="91440" tIns="45720" rIns="91440" bIns="45720" rtlCol="0" anchor="ctr"/>
          <a:lstStyle>
            <a:defPPr>
              <a:defRPr lang="en-US"/>
            </a:defPPr>
            <a:lvl1pPr marL="0" algn="l" defTabSz="457200" rtl="0" eaLnBrk="1" latinLnBrk="0" hangingPunct="1">
              <a:defRPr sz="1067" b="0" i="0" kern="120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902DC9-A550-410D-8932-0505F8388D15}" type="slidenum">
              <a:rPr lang="en-US" smtClean="0"/>
              <a:pPr/>
              <a:t>18</a:t>
            </a:fld>
            <a:endParaRPr lang="en-US" dirty="0"/>
          </a:p>
        </p:txBody>
      </p:sp>
      <p:cxnSp>
        <p:nvCxnSpPr>
          <p:cNvPr id="15" name="Straight Arrow Connector 14">
            <a:extLst>
              <a:ext uri="{FF2B5EF4-FFF2-40B4-BE49-F238E27FC236}">
                <a16:creationId xmlns:a16="http://schemas.microsoft.com/office/drawing/2014/main" id="{07C86CFB-4E33-470A-9F68-C1F96AA96150}"/>
              </a:ext>
            </a:extLst>
          </p:cNvPr>
          <p:cNvCxnSpPr>
            <a:cxnSpLocks/>
          </p:cNvCxnSpPr>
          <p:nvPr/>
        </p:nvCxnSpPr>
        <p:spPr>
          <a:xfrm flipH="1" flipV="1">
            <a:off x="2375210" y="3314313"/>
            <a:ext cx="1628078" cy="1659130"/>
          </a:xfrm>
          <a:prstGeom prst="straightConnector1">
            <a:avLst/>
          </a:prstGeom>
          <a:ln w="1016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9" name="Picture 8" descr="A screenshot of a social media post&#10;&#10;Description automatically generated">
            <a:extLst>
              <a:ext uri="{FF2B5EF4-FFF2-40B4-BE49-F238E27FC236}">
                <a16:creationId xmlns:a16="http://schemas.microsoft.com/office/drawing/2014/main" id="{A7CA39FE-8D4A-4BC6-ACA9-C45E679B3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44" y="1104780"/>
            <a:ext cx="11900512" cy="4648439"/>
          </a:xfrm>
          <a:prstGeom prst="rect">
            <a:avLst/>
          </a:prstGeom>
        </p:spPr>
      </p:pic>
    </p:spTree>
    <p:extLst>
      <p:ext uri="{BB962C8B-B14F-4D97-AF65-F5344CB8AC3E}">
        <p14:creationId xmlns:p14="http://schemas.microsoft.com/office/powerpoint/2010/main" val="104848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6467B-74A6-42B3-992F-40A71791BF06}"/>
              </a:ext>
            </a:extLst>
          </p:cNvPr>
          <p:cNvSpPr>
            <a:spLocks noGrp="1"/>
          </p:cNvSpPr>
          <p:nvPr>
            <p:ph type="title"/>
          </p:nvPr>
        </p:nvSpPr>
        <p:spPr>
          <a:xfrm>
            <a:off x="480844" y="252597"/>
            <a:ext cx="10972800" cy="554873"/>
          </a:xfrm>
        </p:spPr>
        <p:txBody>
          <a:bodyPr anchor="b"/>
          <a:lstStyle/>
          <a:p>
            <a:pPr algn="l">
              <a:lnSpc>
                <a:spcPts val="4000"/>
              </a:lnSpc>
            </a:pPr>
            <a:r>
              <a:rPr lang="en-US" dirty="0">
                <a:solidFill>
                  <a:schemeClr val="accent1"/>
                </a:solidFill>
                <a:latin typeface="+mn-lt"/>
                <a:ea typeface="Intel Clear Pro" panose="020B0804020202060201" pitchFamily="34" charset="0"/>
                <a:cs typeface="Intel Clear Pro" panose="020B0804020202060201" pitchFamily="34" charset="0"/>
              </a:rPr>
              <a:t>DPC++</a:t>
            </a:r>
            <a:r>
              <a:rPr lang="en-US">
                <a:solidFill>
                  <a:schemeClr val="accent1"/>
                </a:solidFill>
                <a:latin typeface="+mn-lt"/>
                <a:ea typeface="Intel Clear Pro" panose="020B0804020202060201" pitchFamily="34" charset="0"/>
                <a:cs typeface="Intel Clear Pro" panose="020B0804020202060201" pitchFamily="34" charset="0"/>
              </a:rPr>
              <a:t>essentials Course</a:t>
            </a:r>
            <a:endParaRPr lang="en-US" dirty="0">
              <a:solidFill>
                <a:schemeClr val="accent1"/>
              </a:solidFill>
              <a:latin typeface="+mn-lt"/>
              <a:ea typeface="Intel Clear Pro" panose="020B0804020202060201" pitchFamily="34" charset="0"/>
              <a:cs typeface="Intel Clear Pro" panose="020B0804020202060201" pitchFamily="34" charset="0"/>
            </a:endParaRPr>
          </a:p>
        </p:txBody>
      </p:sp>
      <p:sp>
        <p:nvSpPr>
          <p:cNvPr id="5" name="Slide Number Placeholder 4">
            <a:extLst>
              <a:ext uri="{FF2B5EF4-FFF2-40B4-BE49-F238E27FC236}">
                <a16:creationId xmlns:a16="http://schemas.microsoft.com/office/drawing/2014/main" id="{DF065686-FF98-4ACE-BBB1-78E7F464A649}"/>
              </a:ext>
            </a:extLst>
          </p:cNvPr>
          <p:cNvSpPr>
            <a:spLocks noGrp="1"/>
          </p:cNvSpPr>
          <p:nvPr>
            <p:ph type="sldNum" sz="quarter" idx="4"/>
          </p:nvPr>
        </p:nvSpPr>
        <p:spPr>
          <a:xfrm>
            <a:off x="11755471" y="6417288"/>
            <a:ext cx="521061" cy="365125"/>
          </a:xfrm>
          <a:prstGeom prst="rect">
            <a:avLst/>
          </a:prstGeom>
        </p:spPr>
        <p:txBody>
          <a:bodyPr vert="horz" lIns="91440" tIns="45720" rIns="91440" bIns="45720" rtlCol="0" anchor="ctr"/>
          <a:lstStyle>
            <a:defPPr>
              <a:defRPr lang="en-US"/>
            </a:defPPr>
            <a:lvl1pPr marL="0" algn="l" defTabSz="457200" rtl="0" eaLnBrk="1" latinLnBrk="0" hangingPunct="1">
              <a:defRPr sz="1067" b="0" i="0" kern="120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902DC9-A550-410D-8932-0505F8388D15}" type="slidenum">
              <a:rPr lang="en-US" smtClean="0"/>
              <a:pPr/>
              <a:t>19</a:t>
            </a:fld>
            <a:endParaRPr lang="en-US">
              <a:solidFill>
                <a:prstClr val="white"/>
              </a:solidFill>
            </a:endParaRPr>
          </a:p>
        </p:txBody>
      </p:sp>
      <p:pic>
        <p:nvPicPr>
          <p:cNvPr id="22" name="Content Placeholder 21">
            <a:extLst>
              <a:ext uri="{FF2B5EF4-FFF2-40B4-BE49-F238E27FC236}">
                <a16:creationId xmlns:a16="http://schemas.microsoft.com/office/drawing/2014/main" id="{3BD03CEB-0EE5-4C1D-B40E-DEE5219F388E}"/>
              </a:ext>
            </a:extLst>
          </p:cNvPr>
          <p:cNvPicPr>
            <a:picLocks noGrp="1" noChangeAspect="1"/>
          </p:cNvPicPr>
          <p:nvPr>
            <p:ph sz="quarter" idx="13"/>
          </p:nvPr>
        </p:nvPicPr>
        <p:blipFill>
          <a:blip r:embed="rId3"/>
          <a:stretch>
            <a:fillRect/>
          </a:stretch>
        </p:blipFill>
        <p:spPr>
          <a:xfrm>
            <a:off x="266062" y="1286393"/>
            <a:ext cx="11659877" cy="4303249"/>
          </a:xfrm>
          <a:prstGeom prst="rect">
            <a:avLst/>
          </a:prstGeom>
        </p:spPr>
      </p:pic>
      <p:sp>
        <p:nvSpPr>
          <p:cNvPr id="23" name="Content Placeholder 2">
            <a:extLst>
              <a:ext uri="{FF2B5EF4-FFF2-40B4-BE49-F238E27FC236}">
                <a16:creationId xmlns:a16="http://schemas.microsoft.com/office/drawing/2014/main" id="{6F9C50BD-C2D4-496F-BEFC-3EF3078DD711}"/>
              </a:ext>
            </a:extLst>
          </p:cNvPr>
          <p:cNvSpPr txBox="1">
            <a:spLocks/>
          </p:cNvSpPr>
          <p:nvPr/>
        </p:nvSpPr>
        <p:spPr>
          <a:xfrm>
            <a:off x="609601" y="5580485"/>
            <a:ext cx="10970683" cy="747481"/>
          </a:xfrm>
          <a:prstGeom prst="rect">
            <a:avLst/>
          </a:prstGeom>
        </p:spPr>
        <p:txBody>
          <a:bodyPr/>
          <a:lstStyle>
            <a:lvl1pPr marL="0" indent="0" algn="ctr" defTabSz="457200" rtl="0" eaLnBrk="1" latinLnBrk="0" hangingPunct="1">
              <a:spcBef>
                <a:spcPts val="1200"/>
              </a:spcBef>
              <a:spcAft>
                <a:spcPts val="0"/>
              </a:spcAft>
              <a:buFont typeface="Wingdings" panose="05000000000000000000" pitchFamily="2" charset="2"/>
              <a:buNone/>
              <a:defRPr sz="1800" b="0" kern="1200">
                <a:solidFill>
                  <a:schemeClr val="bg1"/>
                </a:solidFill>
                <a:latin typeface="+mn-lt"/>
                <a:ea typeface="+mn-ea"/>
                <a:cs typeface="Intel Clear" panose="020B0604020203020204" pitchFamily="34" charset="0"/>
              </a:defRPr>
            </a:lvl1pPr>
            <a:lvl2pPr marL="225425" indent="-225425" algn="ctr" defTabSz="457200" rtl="0" eaLnBrk="1" latinLnBrk="0" hangingPunct="1">
              <a:spcBef>
                <a:spcPts val="1200"/>
              </a:spcBef>
              <a:buFont typeface="Wingdings" charset="2"/>
              <a:buChar char="§"/>
              <a:defRPr sz="1800" kern="1200" baseline="0">
                <a:solidFill>
                  <a:schemeClr val="bg1"/>
                </a:solidFill>
                <a:latin typeface="+mn-lt"/>
                <a:ea typeface="+mn-ea"/>
                <a:cs typeface="Intel Clear" panose="020B0604020203020204" pitchFamily="34" charset="0"/>
              </a:defRPr>
            </a:lvl2pPr>
            <a:lvl3pPr marL="571500" indent="-228600" algn="ctr" defTabSz="457200" rtl="0" eaLnBrk="1" latinLnBrk="0" hangingPunct="1">
              <a:spcBef>
                <a:spcPts val="800"/>
              </a:spcBef>
              <a:buFont typeface="Intel Clear" panose="020B0604020203020204" pitchFamily="34" charset="0"/>
              <a:buChar char="–"/>
              <a:defRPr sz="1800" kern="1200">
                <a:solidFill>
                  <a:schemeClr val="bg1"/>
                </a:solidFill>
                <a:latin typeface="+mn-lt"/>
                <a:ea typeface="+mn-ea"/>
                <a:cs typeface="Intel Clear" panose="020B0604020203020204" pitchFamily="34" charset="0"/>
              </a:defRPr>
            </a:lvl3pPr>
            <a:lvl4pPr marL="969963" indent="-228600" algn="ctr" defTabSz="457200" rtl="0" eaLnBrk="1" latinLnBrk="0" hangingPunct="1">
              <a:spcBef>
                <a:spcPct val="20000"/>
              </a:spcBef>
              <a:buFont typeface="Arial"/>
              <a:buChar char="–"/>
              <a:defRPr sz="1600" kern="1200">
                <a:solidFill>
                  <a:schemeClr val="bg1"/>
                </a:solidFill>
                <a:latin typeface="+mn-lt"/>
                <a:ea typeface="+mn-ea"/>
                <a:cs typeface="Intel Clear" panose="020B0604020203020204" pitchFamily="34" charset="0"/>
              </a:defRPr>
            </a:lvl4pPr>
            <a:lvl5pPr marL="1319213" indent="-228600" algn="ctr" defTabSz="457200" rtl="0" eaLnBrk="1" latinLnBrk="0" hangingPunct="1">
              <a:spcBef>
                <a:spcPct val="20000"/>
              </a:spcBef>
              <a:buFont typeface="Intel Clear" panose="020B0604020203020204" pitchFamily="34" charset="0"/>
              <a:buChar char="–"/>
              <a:defRPr sz="1400" kern="1200">
                <a:solidFill>
                  <a:schemeClr val="bg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133" dirty="0">
                <a:solidFill>
                  <a:schemeClr val="accent1"/>
                </a:solidFill>
              </a:rPr>
              <a:t>DPC++ Essentials Course Curriculum provides 20 hours of training</a:t>
            </a:r>
            <a:br>
              <a:rPr lang="en-US" sz="2133" dirty="0">
                <a:solidFill>
                  <a:schemeClr val="accent1"/>
                </a:solidFill>
              </a:rPr>
            </a:br>
            <a:r>
              <a:rPr lang="en-US" sz="2133" dirty="0">
                <a:solidFill>
                  <a:schemeClr val="accent1"/>
                </a:solidFill>
              </a:rPr>
              <a:t>and exercises using Jupyter Notebooks integrated with Intel® DevCloud</a:t>
            </a:r>
          </a:p>
        </p:txBody>
      </p:sp>
      <p:cxnSp>
        <p:nvCxnSpPr>
          <p:cNvPr id="10" name="Straight Connector 9">
            <a:extLst>
              <a:ext uri="{FF2B5EF4-FFF2-40B4-BE49-F238E27FC236}">
                <a16:creationId xmlns:a16="http://schemas.microsoft.com/office/drawing/2014/main" id="{F1348FEF-4277-4C18-8B77-C2B28F15555F}"/>
              </a:ext>
            </a:extLst>
          </p:cNvPr>
          <p:cNvCxnSpPr/>
          <p:nvPr/>
        </p:nvCxnSpPr>
        <p:spPr>
          <a:xfrm>
            <a:off x="480844" y="36785"/>
            <a:ext cx="0" cy="1207000"/>
          </a:xfrm>
          <a:prstGeom prst="line">
            <a:avLst/>
          </a:prstGeom>
          <a:ln>
            <a:solidFill>
              <a:srgbClr val="0071C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020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06DC-FC54-4629-94B1-5BCC629C9619}"/>
              </a:ext>
            </a:extLst>
          </p:cNvPr>
          <p:cNvSpPr>
            <a:spLocks noGrp="1"/>
          </p:cNvSpPr>
          <p:nvPr>
            <p:ph type="title"/>
          </p:nvPr>
        </p:nvSpPr>
        <p:spPr/>
        <p:txBody>
          <a:bodyPr/>
          <a:lstStyle/>
          <a:p>
            <a:pPr algn="ctr"/>
            <a:r>
              <a:rPr lang="en-US" dirty="0">
                <a:latin typeface="+mn-lt"/>
              </a:rPr>
              <a:t>Learning Objectives</a:t>
            </a:r>
          </a:p>
        </p:txBody>
      </p:sp>
      <p:sp>
        <p:nvSpPr>
          <p:cNvPr id="6" name="Text Placeholder 5">
            <a:extLst>
              <a:ext uri="{FF2B5EF4-FFF2-40B4-BE49-F238E27FC236}">
                <a16:creationId xmlns:a16="http://schemas.microsoft.com/office/drawing/2014/main" id="{C1F2B7AE-D7E6-4FB1-9D00-76CAC4F86577}"/>
              </a:ext>
            </a:extLst>
          </p:cNvPr>
          <p:cNvSpPr>
            <a:spLocks noGrp="1"/>
          </p:cNvSpPr>
          <p:nvPr>
            <p:ph type="body" sz="quarter" idx="10"/>
          </p:nvPr>
        </p:nvSpPr>
        <p:spPr>
          <a:xfrm>
            <a:off x="571500" y="1445245"/>
            <a:ext cx="11010900" cy="4963943"/>
          </a:xfrm>
        </p:spPr>
        <p:txBody>
          <a:bodyPr>
            <a:normAutofit/>
          </a:bodyPr>
          <a:lstStyle/>
          <a:p>
            <a:pPr lvl="0" defTabSz="609585" rtl="0" fontAlgn="ctr">
              <a:spcBef>
                <a:spcPts val="1600"/>
              </a:spcBef>
            </a:pPr>
            <a:r>
              <a:rPr lang="en-US" sz="2800" kern="1200" dirty="0">
                <a:solidFill>
                  <a:prstClr val="white"/>
                </a:solidFill>
                <a:latin typeface="+mj-lt"/>
                <a:ea typeface="+mn-ea"/>
                <a:cs typeface="Intel Clear" panose="020B0604020203020204" pitchFamily="34" charset="0"/>
              </a:rPr>
              <a:t>Explain how </a:t>
            </a:r>
            <a:r>
              <a:rPr lang="en-US" sz="2800" kern="1200" dirty="0" err="1">
                <a:solidFill>
                  <a:prstClr val="white"/>
                </a:solidFill>
                <a:latin typeface="+mj-lt"/>
                <a:ea typeface="+mn-ea"/>
                <a:cs typeface="Intel Clear" panose="020B0604020203020204" pitchFamily="34" charset="0"/>
              </a:rPr>
              <a:t>oneAPI</a:t>
            </a:r>
            <a:r>
              <a:rPr lang="en-US" sz="2800" kern="1200" dirty="0">
                <a:solidFill>
                  <a:prstClr val="white"/>
                </a:solidFill>
                <a:latin typeface="+mj-lt"/>
                <a:ea typeface="+mn-ea"/>
                <a:cs typeface="Intel Clear" panose="020B0604020203020204" pitchFamily="34" charset="0"/>
              </a:rPr>
              <a:t> can solve the </a:t>
            </a:r>
            <a:r>
              <a:rPr lang="en-US" sz="2800" kern="1200" dirty="0">
                <a:solidFill>
                  <a:srgbClr val="FFA300"/>
                </a:solidFill>
                <a:latin typeface="+mj-lt"/>
                <a:ea typeface="+mn-ea"/>
                <a:cs typeface="Intel Clear" panose="020B0604020203020204" pitchFamily="34" charset="0"/>
              </a:rPr>
              <a:t>challenges of programming </a:t>
            </a:r>
            <a:r>
              <a:rPr lang="en-US" sz="2800" kern="1200" dirty="0">
                <a:solidFill>
                  <a:prstClr val="white"/>
                </a:solidFill>
                <a:latin typeface="+mj-lt"/>
                <a:ea typeface="+mn-ea"/>
                <a:cs typeface="Intel Clear" panose="020B0604020203020204" pitchFamily="34" charset="0"/>
              </a:rPr>
              <a:t>in a heterogeneous world </a:t>
            </a:r>
          </a:p>
          <a:p>
            <a:pPr lvl="0" defTabSz="609585" rtl="0" fontAlgn="ctr">
              <a:spcBef>
                <a:spcPts val="1600"/>
              </a:spcBef>
            </a:pPr>
            <a:r>
              <a:rPr lang="en-US" sz="2800" kern="1200" dirty="0">
                <a:solidFill>
                  <a:prstClr val="white"/>
                </a:solidFill>
                <a:latin typeface="+mj-lt"/>
                <a:ea typeface="+mn-ea"/>
                <a:cs typeface="Intel Clear" panose="020B0604020203020204" pitchFamily="34" charset="0"/>
              </a:rPr>
              <a:t>Use </a:t>
            </a:r>
            <a:r>
              <a:rPr lang="en-US" sz="2800" kern="1200" dirty="0" err="1">
                <a:solidFill>
                  <a:srgbClr val="FFA300"/>
                </a:solidFill>
                <a:latin typeface="+mj-lt"/>
                <a:ea typeface="+mn-ea"/>
                <a:cs typeface="Intel Clear" panose="020B0604020203020204" pitchFamily="34" charset="0"/>
              </a:rPr>
              <a:t>oneAPI</a:t>
            </a:r>
            <a:r>
              <a:rPr lang="en-US" sz="2800" kern="1200" dirty="0">
                <a:solidFill>
                  <a:srgbClr val="FFA300"/>
                </a:solidFill>
                <a:latin typeface="+mj-lt"/>
                <a:ea typeface="+mn-ea"/>
                <a:cs typeface="Intel Clear" panose="020B0604020203020204" pitchFamily="34" charset="0"/>
              </a:rPr>
              <a:t> solutions </a:t>
            </a:r>
            <a:r>
              <a:rPr lang="en-US" sz="2800" kern="1200" dirty="0">
                <a:solidFill>
                  <a:prstClr val="white"/>
                </a:solidFill>
                <a:latin typeface="+mj-lt"/>
                <a:ea typeface="+mn-ea"/>
                <a:cs typeface="Intel Clear" panose="020B0604020203020204" pitchFamily="34" charset="0"/>
              </a:rPr>
              <a:t>to enable your workflows</a:t>
            </a:r>
          </a:p>
          <a:p>
            <a:pPr lvl="0" defTabSz="609585" rtl="0" fontAlgn="ctr">
              <a:spcBef>
                <a:spcPts val="1600"/>
              </a:spcBef>
            </a:pPr>
            <a:r>
              <a:rPr lang="en-US" sz="2800" kern="1200" dirty="0">
                <a:solidFill>
                  <a:prstClr val="white"/>
                </a:solidFill>
                <a:latin typeface="+mj-lt"/>
                <a:ea typeface="+mn-ea"/>
                <a:cs typeface="Intel Clear" panose="020B0604020203020204" pitchFamily="34" charset="0"/>
              </a:rPr>
              <a:t>Experiment with </a:t>
            </a:r>
            <a:r>
              <a:rPr lang="en-US" sz="2800" kern="1200" dirty="0" err="1">
                <a:solidFill>
                  <a:srgbClr val="FFA300"/>
                </a:solidFill>
                <a:latin typeface="+mj-lt"/>
                <a:ea typeface="+mn-ea"/>
                <a:cs typeface="Intel Clear" panose="020B0604020203020204" pitchFamily="34" charset="0"/>
              </a:rPr>
              <a:t>oneAPI</a:t>
            </a:r>
            <a:r>
              <a:rPr lang="en-US" sz="2800" kern="1200" dirty="0">
                <a:solidFill>
                  <a:srgbClr val="FFA300"/>
                </a:solidFill>
                <a:latin typeface="+mj-lt"/>
                <a:ea typeface="+mn-ea"/>
                <a:cs typeface="Intel Clear" panose="020B0604020203020204" pitchFamily="34" charset="0"/>
              </a:rPr>
              <a:t> tools and libraries </a:t>
            </a:r>
            <a:r>
              <a:rPr lang="en-US" sz="2800" kern="1200" dirty="0">
                <a:solidFill>
                  <a:prstClr val="white"/>
                </a:solidFill>
                <a:latin typeface="+mj-lt"/>
                <a:ea typeface="+mn-ea"/>
                <a:cs typeface="Intel Clear" panose="020B0604020203020204" pitchFamily="34" charset="0"/>
              </a:rPr>
              <a:t>on the Intel</a:t>
            </a:r>
            <a:r>
              <a:rPr lang="en-US" sz="2800" kern="1200" dirty="0">
                <a:solidFill>
                  <a:srgbClr val="FFFFFF"/>
                </a:solidFill>
                <a:latin typeface="+mj-lt"/>
                <a:ea typeface="Intel Clear Pro" panose="020B0804020202060201" pitchFamily="34" charset="77"/>
                <a:cs typeface="Intel Clear Pro" panose="020B0804020202060201" pitchFamily="34" charset="77"/>
              </a:rPr>
              <a:t>®</a:t>
            </a:r>
            <a:r>
              <a:rPr lang="en-US" sz="2800" kern="1200" dirty="0">
                <a:solidFill>
                  <a:prstClr val="white"/>
                </a:solidFill>
                <a:latin typeface="+mj-lt"/>
                <a:ea typeface="+mn-ea"/>
                <a:cs typeface="Intel Clear" panose="020B0604020203020204" pitchFamily="34" charset="0"/>
              </a:rPr>
              <a:t> </a:t>
            </a:r>
            <a:r>
              <a:rPr lang="en-US" sz="2800" kern="1200" dirty="0" err="1">
                <a:solidFill>
                  <a:prstClr val="white"/>
                </a:solidFill>
                <a:latin typeface="+mj-lt"/>
                <a:ea typeface="+mn-ea"/>
                <a:cs typeface="Intel Clear" panose="020B0604020203020204" pitchFamily="34" charset="0"/>
              </a:rPr>
              <a:t>DevCloud</a:t>
            </a:r>
            <a:endParaRPr lang="en-US" sz="2800" kern="1200" dirty="0">
              <a:solidFill>
                <a:prstClr val="white"/>
              </a:solidFill>
              <a:latin typeface="+mj-lt"/>
              <a:ea typeface="+mn-ea"/>
              <a:cs typeface="Intel Clear" panose="020B0604020203020204" pitchFamily="34" charset="0"/>
            </a:endParaRPr>
          </a:p>
          <a:p>
            <a:pPr lvl="0" defTabSz="609585" rtl="0" fontAlgn="ctr">
              <a:spcBef>
                <a:spcPts val="1600"/>
              </a:spcBef>
            </a:pPr>
            <a:r>
              <a:rPr lang="en-US" sz="2800" kern="1200" dirty="0">
                <a:solidFill>
                  <a:srgbClr val="FFA300"/>
                </a:solidFill>
                <a:latin typeface="+mj-lt"/>
                <a:ea typeface="+mn-ea"/>
                <a:cs typeface="Intel Clear" panose="020B0604020203020204" pitchFamily="34" charset="0"/>
              </a:rPr>
              <a:t>Understand the Data Parallel C++ (DPC++) </a:t>
            </a:r>
            <a:r>
              <a:rPr lang="en-US" sz="2800" kern="1200" dirty="0">
                <a:solidFill>
                  <a:prstClr val="white"/>
                </a:solidFill>
                <a:latin typeface="+mj-lt"/>
                <a:ea typeface="+mn-ea"/>
                <a:cs typeface="Intel Clear" panose="020B0604020203020204" pitchFamily="34" charset="0"/>
              </a:rPr>
              <a:t>language and programming model</a:t>
            </a:r>
          </a:p>
          <a:p>
            <a:pPr defTabSz="609585" rtl="0" fontAlgn="ctr">
              <a:spcBef>
                <a:spcPts val="1600"/>
              </a:spcBef>
            </a:pPr>
            <a:r>
              <a:rPr lang="en-US" sz="2800" kern="1200" dirty="0">
                <a:solidFill>
                  <a:prstClr val="white"/>
                </a:solidFill>
                <a:cs typeface="Intel Clear" panose="020B0604020203020204" pitchFamily="34" charset="0"/>
              </a:rPr>
              <a:t>Use new DPC++ features like </a:t>
            </a:r>
            <a:r>
              <a:rPr lang="en-US" sz="2800" kern="1200" dirty="0">
                <a:solidFill>
                  <a:schemeClr val="accent3"/>
                </a:solidFill>
                <a:cs typeface="Intel Clear" panose="020B0604020203020204" pitchFamily="34" charset="0"/>
              </a:rPr>
              <a:t>Unified Shared Memory </a:t>
            </a:r>
            <a:r>
              <a:rPr lang="en-US" sz="2800" kern="1200" dirty="0">
                <a:solidFill>
                  <a:prstClr val="white"/>
                </a:solidFill>
                <a:cs typeface="Intel Clear" panose="020B0604020203020204" pitchFamily="34" charset="0"/>
              </a:rPr>
              <a:t>to simplify heterogeneous programming </a:t>
            </a:r>
            <a:endParaRPr lang="en-US" sz="2800" kern="1200" dirty="0">
              <a:solidFill>
                <a:prstClr val="white"/>
              </a:solidFill>
              <a:latin typeface="+mj-lt"/>
              <a:ea typeface="+mn-ea"/>
              <a:cs typeface="Intel Clear" panose="020B0604020203020204" pitchFamily="34" charset="0"/>
            </a:endParaRPr>
          </a:p>
          <a:p>
            <a:r>
              <a:rPr lang="en-US" sz="2800" dirty="0"/>
              <a:t>Build a sample DPC++ application through hands-on lab exercises</a:t>
            </a:r>
          </a:p>
          <a:p>
            <a:pPr lvl="0" defTabSz="609585" rtl="0" fontAlgn="ctr">
              <a:spcBef>
                <a:spcPts val="1600"/>
              </a:spcBef>
            </a:pPr>
            <a:endParaRPr lang="en-US" sz="2800" kern="1200" dirty="0">
              <a:solidFill>
                <a:prstClr val="white"/>
              </a:solidFill>
              <a:latin typeface="+mj-lt"/>
              <a:ea typeface="+mn-ea"/>
              <a:cs typeface="Intel Clear" panose="020B0604020203020204" pitchFamily="34" charset="0"/>
            </a:endParaRPr>
          </a:p>
          <a:p>
            <a:endParaRPr lang="en-US" sz="4000" dirty="0"/>
          </a:p>
        </p:txBody>
      </p:sp>
    </p:spTree>
    <p:extLst>
      <p:ext uri="{BB962C8B-B14F-4D97-AF65-F5344CB8AC3E}">
        <p14:creationId xmlns:p14="http://schemas.microsoft.com/office/powerpoint/2010/main" val="287649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E97CC-B856-4ACC-AA1B-EA8DF79B02F9}"/>
              </a:ext>
            </a:extLst>
          </p:cNvPr>
          <p:cNvSpPr>
            <a:spLocks noGrp="1"/>
          </p:cNvSpPr>
          <p:nvPr>
            <p:ph type="title"/>
          </p:nvPr>
        </p:nvSpPr>
        <p:spPr/>
        <p:txBody>
          <a:bodyPr/>
          <a:lstStyle/>
          <a:p>
            <a:r>
              <a:rPr lang="en-US" sz="5000" dirty="0" err="1">
                <a:solidFill>
                  <a:schemeClr val="accent1"/>
                </a:solidFill>
                <a:latin typeface="+mn-lt"/>
              </a:rPr>
              <a:t>Qsub</a:t>
            </a:r>
            <a:endParaRPr lang="en-US" sz="5000" dirty="0">
              <a:solidFill>
                <a:schemeClr val="accent1"/>
              </a:solidFill>
              <a:latin typeface="+mn-lt"/>
            </a:endParaRPr>
          </a:p>
        </p:txBody>
      </p:sp>
      <p:sp>
        <p:nvSpPr>
          <p:cNvPr id="3" name="Content Placeholder 2">
            <a:extLst>
              <a:ext uri="{FF2B5EF4-FFF2-40B4-BE49-F238E27FC236}">
                <a16:creationId xmlns:a16="http://schemas.microsoft.com/office/drawing/2014/main" id="{DE1A5ED5-1011-4110-BE84-D58BD3505B90}"/>
              </a:ext>
            </a:extLst>
          </p:cNvPr>
          <p:cNvSpPr>
            <a:spLocks noGrp="1"/>
          </p:cNvSpPr>
          <p:nvPr>
            <p:ph sz="quarter" idx="13"/>
          </p:nvPr>
        </p:nvSpPr>
        <p:spPr/>
        <p:txBody>
          <a:bodyPr/>
          <a:lstStyle/>
          <a:p>
            <a:pPr marL="342900" indent="-342900" algn="l">
              <a:buFont typeface="Arial" panose="020B0604020202020204" pitchFamily="34" charset="0"/>
              <a:buChar char="•"/>
            </a:pPr>
            <a:r>
              <a:rPr lang="en-US" dirty="0">
                <a:solidFill>
                  <a:schemeClr val="accent1"/>
                </a:solidFill>
                <a:latin typeface="+mn-lt"/>
                <a:cs typeface="Courier New" panose="02070309020205020404" pitchFamily="49" charset="0"/>
              </a:rPr>
              <a:t>qsub</a:t>
            </a:r>
            <a:r>
              <a:rPr lang="en-US" dirty="0">
                <a:solidFill>
                  <a:schemeClr val="accent1"/>
                </a:solidFill>
                <a:latin typeface="+mn-lt"/>
              </a:rPr>
              <a:t> can be used to submit jobs to the DevCloud job queue</a:t>
            </a:r>
          </a:p>
          <a:p>
            <a:pPr marL="342900" indent="-342900" algn="l">
              <a:buFont typeface="Arial" panose="020B0604020202020204" pitchFamily="34" charset="0"/>
              <a:buChar char="•"/>
            </a:pPr>
            <a:r>
              <a:rPr lang="en-US" dirty="0">
                <a:solidFill>
                  <a:schemeClr val="accent1"/>
                </a:solidFill>
                <a:latin typeface="+mn-lt"/>
              </a:rPr>
              <a:t>Jobs run asynchronously and report status upon completion</a:t>
            </a:r>
          </a:p>
          <a:p>
            <a:pPr marL="342900" indent="-342900" algn="l">
              <a:buFont typeface="Arial" panose="020B0604020202020204" pitchFamily="34" charset="0"/>
              <a:buChar char="•"/>
            </a:pPr>
            <a:r>
              <a:rPr lang="en-US" dirty="0">
                <a:solidFill>
                  <a:schemeClr val="accent1"/>
                </a:solidFill>
                <a:latin typeface="+mn-lt"/>
              </a:rPr>
              <a:t>The traditional way to execute qsub is to pass it a script: </a:t>
            </a:r>
          </a:p>
          <a:p>
            <a:pPr marL="0" indent="0" algn="l">
              <a:buNone/>
            </a:pPr>
            <a:r>
              <a:rPr lang="en-US" dirty="0">
                <a:solidFill>
                  <a:schemeClr val="accent1"/>
                </a:solidFill>
                <a:latin typeface="+mn-lt"/>
              </a:rPr>
              <a:t>	“</a:t>
            </a:r>
            <a:r>
              <a:rPr lang="en-US" dirty="0">
                <a:solidFill>
                  <a:schemeClr val="accent1"/>
                </a:solidFill>
                <a:latin typeface="+mn-lt"/>
                <a:cs typeface="Courier New" panose="02070309020205020404" pitchFamily="49" charset="0"/>
              </a:rPr>
              <a:t>qsub &lt;script.sh&gt;”</a:t>
            </a:r>
            <a:endParaRPr lang="en-US" dirty="0">
              <a:solidFill>
                <a:schemeClr val="accent1"/>
              </a:solidFill>
              <a:latin typeface="+mn-lt"/>
            </a:endParaRPr>
          </a:p>
          <a:p>
            <a:pPr marL="342900" indent="-342900" algn="l">
              <a:buFont typeface="Arial" panose="020B0604020202020204" pitchFamily="34" charset="0"/>
              <a:buChar char="•"/>
            </a:pPr>
            <a:r>
              <a:rPr lang="en-US" dirty="0">
                <a:solidFill>
                  <a:schemeClr val="accent1"/>
                </a:solidFill>
                <a:latin typeface="+mn-lt"/>
                <a:cs typeface="Courier New" panose="02070309020205020404" pitchFamily="49" charset="0"/>
              </a:rPr>
              <a:t>qsub</a:t>
            </a:r>
            <a:r>
              <a:rPr lang="en-US" dirty="0">
                <a:solidFill>
                  <a:schemeClr val="accent1"/>
                </a:solidFill>
                <a:latin typeface="+mn-lt"/>
              </a:rPr>
              <a:t> requires absolute paths, e.g. </a:t>
            </a:r>
            <a:r>
              <a:rPr lang="en-US" dirty="0">
                <a:solidFill>
                  <a:schemeClr val="accent1"/>
                </a:solidFill>
                <a:latin typeface="+mn-lt"/>
                <a:cs typeface="Courier New" panose="02070309020205020404" pitchFamily="49" charset="0"/>
              </a:rPr>
              <a:t>/bin/ls</a:t>
            </a:r>
          </a:p>
          <a:p>
            <a:pPr marL="342900" indent="-342900" algn="l">
              <a:buFont typeface="Arial" panose="020B0604020202020204" pitchFamily="34" charset="0"/>
              <a:buChar char="•"/>
            </a:pPr>
            <a:r>
              <a:rPr lang="en-US" dirty="0">
                <a:solidFill>
                  <a:schemeClr val="accent1"/>
                </a:solidFill>
                <a:latin typeface="+mn-lt"/>
                <a:cs typeface="Courier New" panose="02070309020205020404" pitchFamily="49" charset="0"/>
              </a:rPr>
              <a:t>qsub –w $PWD </a:t>
            </a:r>
            <a:r>
              <a:rPr lang="en-US" dirty="0">
                <a:solidFill>
                  <a:schemeClr val="accent1"/>
                </a:solidFill>
                <a:latin typeface="+mn-lt"/>
              </a:rPr>
              <a:t>– Runs in current folder</a:t>
            </a:r>
          </a:p>
          <a:p>
            <a:pPr marL="342900" indent="-342900" algn="l">
              <a:buFont typeface="Arial" panose="020B0604020202020204" pitchFamily="34" charset="0"/>
              <a:buChar char="•"/>
            </a:pPr>
            <a:r>
              <a:rPr lang="en-US" dirty="0">
                <a:solidFill>
                  <a:schemeClr val="accent1"/>
                </a:solidFill>
                <a:latin typeface="+mn-lt"/>
              </a:rPr>
              <a:t>Output file is </a:t>
            </a:r>
            <a:r>
              <a:rPr lang="en-US" dirty="0">
                <a:solidFill>
                  <a:schemeClr val="accent1"/>
                </a:solidFill>
                <a:latin typeface="+mn-lt"/>
                <a:cs typeface="Courier New" panose="02070309020205020404" pitchFamily="49" charset="0"/>
              </a:rPr>
              <a:t>&lt;</a:t>
            </a:r>
            <a:r>
              <a:rPr lang="en-US" dirty="0" err="1">
                <a:solidFill>
                  <a:schemeClr val="accent1"/>
                </a:solidFill>
                <a:latin typeface="+mn-lt"/>
                <a:cs typeface="Courier New" panose="02070309020205020404" pitchFamily="49" charset="0"/>
              </a:rPr>
              <a:t>scriptname</a:t>
            </a:r>
            <a:r>
              <a:rPr lang="en-US" dirty="0">
                <a:solidFill>
                  <a:schemeClr val="accent1"/>
                </a:solidFill>
                <a:latin typeface="+mn-lt"/>
                <a:cs typeface="Courier New" panose="02070309020205020404" pitchFamily="49" charset="0"/>
              </a:rPr>
              <a:t>&gt;.o&lt;jobid&gt;</a:t>
            </a:r>
          </a:p>
        </p:txBody>
      </p:sp>
    </p:spTree>
    <p:extLst>
      <p:ext uri="{BB962C8B-B14F-4D97-AF65-F5344CB8AC3E}">
        <p14:creationId xmlns:p14="http://schemas.microsoft.com/office/powerpoint/2010/main" val="31109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3C96-A1AE-4BC8-8D71-E730BD9CD54E}"/>
              </a:ext>
            </a:extLst>
          </p:cNvPr>
          <p:cNvSpPr>
            <a:spLocks noGrp="1"/>
          </p:cNvSpPr>
          <p:nvPr>
            <p:ph type="title"/>
          </p:nvPr>
        </p:nvSpPr>
        <p:spPr/>
        <p:txBody>
          <a:bodyPr/>
          <a:lstStyle/>
          <a:p>
            <a:r>
              <a:rPr lang="en-US" sz="5000" dirty="0">
                <a:solidFill>
                  <a:schemeClr val="accent1"/>
                </a:solidFill>
              </a:rPr>
              <a:t>Qstat/qdel</a:t>
            </a:r>
          </a:p>
        </p:txBody>
      </p:sp>
      <p:sp>
        <p:nvSpPr>
          <p:cNvPr id="3" name="Content Placeholder 2">
            <a:extLst>
              <a:ext uri="{FF2B5EF4-FFF2-40B4-BE49-F238E27FC236}">
                <a16:creationId xmlns:a16="http://schemas.microsoft.com/office/drawing/2014/main" id="{675934D4-716C-47C3-891B-D4F8F58AA006}"/>
              </a:ext>
            </a:extLst>
          </p:cNvPr>
          <p:cNvSpPr>
            <a:spLocks noGrp="1"/>
          </p:cNvSpPr>
          <p:nvPr>
            <p:ph sz="quarter" idx="13"/>
          </p:nvPr>
        </p:nvSpPr>
        <p:spPr/>
        <p:txBody>
          <a:bodyPr/>
          <a:lstStyle/>
          <a:p>
            <a:pPr marL="342900" indent="-342900" algn="l">
              <a:buFont typeface="Arial" panose="020B0604020202020204" pitchFamily="34" charset="0"/>
              <a:buChar char="•"/>
            </a:pPr>
            <a:r>
              <a:rPr lang="en-US" dirty="0">
                <a:solidFill>
                  <a:schemeClr val="accent1"/>
                </a:solidFill>
                <a:latin typeface="+mn-lt"/>
                <a:cs typeface="Courier New" panose="02070309020205020404" pitchFamily="49" charset="0"/>
              </a:rPr>
              <a:t>qstat</a:t>
            </a:r>
            <a:r>
              <a:rPr lang="en-US" dirty="0">
                <a:solidFill>
                  <a:schemeClr val="accent1"/>
                </a:solidFill>
                <a:latin typeface="+mn-lt"/>
              </a:rPr>
              <a:t> displays running jobs</a:t>
            </a:r>
          </a:p>
          <a:p>
            <a:pPr marL="342900" indent="-342900" algn="l">
              <a:buFont typeface="Arial" panose="020B0604020202020204" pitchFamily="34" charset="0"/>
              <a:buChar char="•"/>
            </a:pPr>
            <a:r>
              <a:rPr lang="en-US" dirty="0">
                <a:solidFill>
                  <a:schemeClr val="accent1"/>
                </a:solidFill>
                <a:latin typeface="+mn-lt"/>
                <a:cs typeface="Courier New" panose="02070309020205020404" pitchFamily="49" charset="0"/>
              </a:rPr>
              <a:t>qdel &lt;jobid&gt; </a:t>
            </a:r>
            <a:r>
              <a:rPr lang="en-US" dirty="0">
                <a:solidFill>
                  <a:schemeClr val="accent1"/>
                </a:solidFill>
                <a:latin typeface="+mn-lt"/>
              </a:rPr>
              <a:t>deletes pending jobs</a:t>
            </a:r>
          </a:p>
          <a:p>
            <a:pPr marL="342900" indent="-342900" algn="l">
              <a:buFont typeface="Arial" panose="020B0604020202020204" pitchFamily="34" charset="0"/>
              <a:buChar char="•"/>
            </a:pPr>
            <a:endParaRPr lang="en-US" dirty="0">
              <a:solidFill>
                <a:schemeClr val="accent1"/>
              </a:solidFill>
              <a:latin typeface="+mn-lt"/>
            </a:endParaRPr>
          </a:p>
        </p:txBody>
      </p:sp>
      <p:pic>
        <p:nvPicPr>
          <p:cNvPr id="4" name="Picture 3">
            <a:extLst>
              <a:ext uri="{FF2B5EF4-FFF2-40B4-BE49-F238E27FC236}">
                <a16:creationId xmlns:a16="http://schemas.microsoft.com/office/drawing/2014/main" id="{9F3B1B57-31B0-4420-A32F-DD6B01A9D759}"/>
              </a:ext>
            </a:extLst>
          </p:cNvPr>
          <p:cNvPicPr>
            <a:picLocks noChangeAspect="1"/>
          </p:cNvPicPr>
          <p:nvPr/>
        </p:nvPicPr>
        <p:blipFill>
          <a:blip r:embed="rId2"/>
          <a:stretch>
            <a:fillRect/>
          </a:stretch>
        </p:blipFill>
        <p:spPr>
          <a:xfrm>
            <a:off x="1330767" y="3429000"/>
            <a:ext cx="8897390" cy="1819317"/>
          </a:xfrm>
          <a:prstGeom prst="rect">
            <a:avLst/>
          </a:prstGeom>
        </p:spPr>
      </p:pic>
    </p:spTree>
    <p:extLst>
      <p:ext uri="{BB962C8B-B14F-4D97-AF65-F5344CB8AC3E}">
        <p14:creationId xmlns:p14="http://schemas.microsoft.com/office/powerpoint/2010/main" val="16183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49984-B58D-4C2F-97A0-DA89709A7096}"/>
              </a:ext>
            </a:extLst>
          </p:cNvPr>
          <p:cNvSpPr>
            <a:spLocks noGrp="1"/>
          </p:cNvSpPr>
          <p:nvPr>
            <p:ph type="title"/>
          </p:nvPr>
        </p:nvSpPr>
        <p:spPr/>
        <p:txBody>
          <a:bodyPr/>
          <a:lstStyle/>
          <a:p>
            <a:r>
              <a:rPr lang="en-US" sz="5000" dirty="0">
                <a:solidFill>
                  <a:schemeClr val="accent1"/>
                </a:solidFill>
                <a:latin typeface="+mn-lt"/>
              </a:rPr>
              <a:t>Interactive shells</a:t>
            </a:r>
          </a:p>
        </p:txBody>
      </p:sp>
      <p:sp>
        <p:nvSpPr>
          <p:cNvPr id="3" name="Content Placeholder 2">
            <a:extLst>
              <a:ext uri="{FF2B5EF4-FFF2-40B4-BE49-F238E27FC236}">
                <a16:creationId xmlns:a16="http://schemas.microsoft.com/office/drawing/2014/main" id="{2F2DB7FD-D390-463F-AAAD-AB4103D52E91}"/>
              </a:ext>
            </a:extLst>
          </p:cNvPr>
          <p:cNvSpPr>
            <a:spLocks noGrp="1"/>
          </p:cNvSpPr>
          <p:nvPr>
            <p:ph sz="quarter" idx="13"/>
          </p:nvPr>
        </p:nvSpPr>
        <p:spPr/>
        <p:txBody>
          <a:bodyPr/>
          <a:lstStyle/>
          <a:p>
            <a:pPr marL="342900" indent="-342900" algn="l">
              <a:buFont typeface="Arial" panose="020B0604020202020204" pitchFamily="34" charset="0"/>
              <a:buChar char="•"/>
            </a:pPr>
            <a:r>
              <a:rPr lang="en-US" dirty="0">
                <a:solidFill>
                  <a:schemeClr val="accent1"/>
                </a:solidFill>
                <a:latin typeface="+mn-lt"/>
              </a:rPr>
              <a:t>Getting an interactive shell</a:t>
            </a:r>
          </a:p>
          <a:p>
            <a:pPr marL="643459" lvl="1" indent="-342900" algn="l">
              <a:buFont typeface="Arial" panose="020B0604020202020204" pitchFamily="34" charset="0"/>
              <a:buChar char="•"/>
            </a:pPr>
            <a:r>
              <a:rPr lang="en-US" dirty="0" err="1">
                <a:solidFill>
                  <a:schemeClr val="accent1"/>
                </a:solidFill>
                <a:latin typeface="+mn-lt"/>
                <a:cs typeface="Courier New" panose="02070309020205020404" pitchFamily="49" charset="0"/>
              </a:rPr>
              <a:t>qsub</a:t>
            </a:r>
            <a:r>
              <a:rPr lang="en-US" dirty="0">
                <a:solidFill>
                  <a:schemeClr val="accent1"/>
                </a:solidFill>
                <a:latin typeface="+mn-lt"/>
                <a:cs typeface="Courier New" panose="02070309020205020404" pitchFamily="49" charset="0"/>
              </a:rPr>
              <a:t> –I</a:t>
            </a:r>
          </a:p>
          <a:p>
            <a:pPr marL="643459" lvl="1" indent="-342900" algn="l">
              <a:buFont typeface="Arial" panose="020B0604020202020204" pitchFamily="34" charset="0"/>
              <a:buChar char="•"/>
            </a:pPr>
            <a:endParaRPr lang="en-US" dirty="0">
              <a:solidFill>
                <a:schemeClr val="accent1"/>
              </a:solidFill>
              <a:latin typeface="+mn-lt"/>
              <a:cs typeface="Courier New" panose="02070309020205020404" pitchFamily="49" charset="0"/>
            </a:endParaRPr>
          </a:p>
          <a:p>
            <a:pPr marL="342900" indent="-342900" algn="l">
              <a:buFont typeface="Arial" panose="020B0604020202020204" pitchFamily="34" charset="0"/>
              <a:buChar char="•"/>
            </a:pPr>
            <a:r>
              <a:rPr lang="en-US" dirty="0">
                <a:solidFill>
                  <a:schemeClr val="accent1"/>
                </a:solidFill>
                <a:latin typeface="+mn-lt"/>
              </a:rPr>
              <a:t>Requesting an </a:t>
            </a:r>
            <a:r>
              <a:rPr lang="en-US" dirty="0" err="1">
                <a:solidFill>
                  <a:schemeClr val="accent1"/>
                </a:solidFill>
                <a:latin typeface="+mn-lt"/>
              </a:rPr>
              <a:t>iGPU</a:t>
            </a:r>
            <a:r>
              <a:rPr lang="en-US" dirty="0">
                <a:solidFill>
                  <a:schemeClr val="accent1"/>
                </a:solidFill>
                <a:latin typeface="+mn-lt"/>
              </a:rPr>
              <a:t>/FPGA node</a:t>
            </a:r>
          </a:p>
          <a:p>
            <a:pPr marL="643459" lvl="1" indent="-342900" algn="l">
              <a:buFont typeface="Arial" panose="020B0604020202020204" pitchFamily="34" charset="0"/>
              <a:buChar char="•"/>
            </a:pPr>
            <a:r>
              <a:rPr lang="en-US" dirty="0" err="1">
                <a:solidFill>
                  <a:schemeClr val="accent1"/>
                </a:solidFill>
                <a:latin typeface="+mn-lt"/>
                <a:cs typeface="Courier New" panose="02070309020205020404" pitchFamily="49" charset="0"/>
              </a:rPr>
              <a:t>qsub</a:t>
            </a:r>
            <a:r>
              <a:rPr lang="en-US" dirty="0">
                <a:solidFill>
                  <a:schemeClr val="accent1"/>
                </a:solidFill>
                <a:latin typeface="+mn-lt"/>
                <a:cs typeface="Courier New" panose="02070309020205020404" pitchFamily="49" charset="0"/>
              </a:rPr>
              <a:t> -I -l nodes=1:gpu:ppn=2</a:t>
            </a:r>
          </a:p>
          <a:p>
            <a:pPr marL="643459" lvl="1" indent="-342900" algn="l">
              <a:buFont typeface="Arial" panose="020B0604020202020204" pitchFamily="34" charset="0"/>
              <a:buChar char="•"/>
            </a:pPr>
            <a:r>
              <a:rPr lang="en-US" dirty="0" err="1">
                <a:solidFill>
                  <a:schemeClr val="accent1"/>
                </a:solidFill>
                <a:latin typeface="+mn-lt"/>
                <a:cs typeface="Courier New" panose="02070309020205020404" pitchFamily="49" charset="0"/>
              </a:rPr>
              <a:t>clinfo</a:t>
            </a:r>
            <a:r>
              <a:rPr lang="en-US" dirty="0">
                <a:solidFill>
                  <a:schemeClr val="accent1"/>
                </a:solidFill>
                <a:latin typeface="+mn-lt"/>
                <a:cs typeface="Courier New" panose="02070309020205020404" pitchFamily="49" charset="0"/>
              </a:rPr>
              <a:t> – </a:t>
            </a:r>
            <a:r>
              <a:rPr lang="en-US" dirty="0">
                <a:solidFill>
                  <a:schemeClr val="accent1"/>
                </a:solidFill>
                <a:latin typeface="+mn-lt"/>
              </a:rPr>
              <a:t>lists </a:t>
            </a:r>
            <a:r>
              <a:rPr lang="en-US" dirty="0" err="1">
                <a:solidFill>
                  <a:schemeClr val="accent1"/>
                </a:solidFill>
                <a:latin typeface="+mn-lt"/>
              </a:rPr>
              <a:t>iGPU</a:t>
            </a:r>
            <a:r>
              <a:rPr lang="en-US" dirty="0">
                <a:solidFill>
                  <a:schemeClr val="accent1"/>
                </a:solidFill>
                <a:latin typeface="+mn-lt"/>
              </a:rPr>
              <a:t> info</a:t>
            </a:r>
          </a:p>
        </p:txBody>
      </p:sp>
    </p:spTree>
    <p:extLst>
      <p:ext uri="{BB962C8B-B14F-4D97-AF65-F5344CB8AC3E}">
        <p14:creationId xmlns:p14="http://schemas.microsoft.com/office/powerpoint/2010/main" val="400236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CC22-DC2C-4C24-BE25-246FD2AA9618}"/>
              </a:ext>
            </a:extLst>
          </p:cNvPr>
          <p:cNvSpPr>
            <a:spLocks noGrp="1"/>
          </p:cNvSpPr>
          <p:nvPr>
            <p:ph type="title"/>
          </p:nvPr>
        </p:nvSpPr>
        <p:spPr/>
        <p:txBody>
          <a:bodyPr/>
          <a:lstStyle/>
          <a:p>
            <a:r>
              <a:rPr lang="en-US" sz="4400" dirty="0"/>
              <a:t>Hands-on Coding on Intel </a:t>
            </a:r>
            <a:r>
              <a:rPr lang="en-US" sz="4400" dirty="0" err="1"/>
              <a:t>DevCloud</a:t>
            </a:r>
            <a:br>
              <a:rPr lang="en-US" dirty="0"/>
            </a:br>
            <a:br>
              <a:rPr lang="en-US" dirty="0"/>
            </a:br>
            <a:r>
              <a:rPr lang="en-US" sz="2800" dirty="0"/>
              <a:t>Run Simple DPC++ Program</a:t>
            </a:r>
            <a:endParaRPr lang="en-US" dirty="0"/>
          </a:p>
        </p:txBody>
      </p:sp>
    </p:spTree>
    <p:extLst>
      <p:ext uri="{BB962C8B-B14F-4D97-AF65-F5344CB8AC3E}">
        <p14:creationId xmlns:p14="http://schemas.microsoft.com/office/powerpoint/2010/main" val="426505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6E2993A-209D-421D-A2FD-A519C12FA934}"/>
              </a:ext>
            </a:extLst>
          </p:cNvPr>
          <p:cNvSpPr>
            <a:spLocks noGrp="1"/>
          </p:cNvSpPr>
          <p:nvPr>
            <p:ph sz="quarter" idx="27"/>
          </p:nvPr>
        </p:nvSpPr>
        <p:spPr>
          <a:xfrm>
            <a:off x="606141" y="1555423"/>
            <a:ext cx="5948876" cy="4181869"/>
          </a:xfrm>
        </p:spPr>
        <p:txBody>
          <a:bodyPr anchor="ctr">
            <a:normAutofit/>
          </a:bodyPr>
          <a:lstStyle/>
          <a:p>
            <a:pPr marL="0" indent="0">
              <a:spcBef>
                <a:spcPts val="400"/>
              </a:spcBef>
              <a:buNone/>
            </a:pPr>
            <a:r>
              <a:rPr lang="en-US" sz="1800">
                <a:solidFill>
                  <a:srgbClr val="1E2EB8"/>
                </a:solidFill>
                <a:latin typeface="IntelOne Display Light" panose="020B0403020203020204" pitchFamily="34" charset="0"/>
              </a:rPr>
              <a:t>Parallelism, productivity and performance for CPUs and Accelerators</a:t>
            </a:r>
            <a:endParaRPr lang="en-US" sz="1800">
              <a:solidFill>
                <a:srgbClr val="C00000"/>
              </a:solidFill>
              <a:latin typeface="IntelOne Display Light" panose="020B0403020203020204" pitchFamily="34" charset="0"/>
            </a:endParaRPr>
          </a:p>
          <a:p>
            <a:pPr>
              <a:spcBef>
                <a:spcPts val="500"/>
              </a:spcBef>
            </a:pPr>
            <a:r>
              <a:rPr lang="en-US" sz="1200"/>
              <a:t>Delivers accelerated computing by exposing hardware features</a:t>
            </a:r>
          </a:p>
          <a:p>
            <a:pPr>
              <a:spcBef>
                <a:spcPts val="500"/>
              </a:spcBef>
            </a:pPr>
            <a:r>
              <a:rPr lang="en-US" sz="1200"/>
              <a:t>Allows code reuse across hardware targets, while permitting custom tuning for specific accelerators</a:t>
            </a:r>
          </a:p>
          <a:p>
            <a:pPr>
              <a:spcBef>
                <a:spcPts val="500"/>
              </a:spcBef>
            </a:pPr>
            <a:r>
              <a:rPr lang="en-US" sz="1200"/>
              <a:t>Provides an open, cross-industry solution to single architecture proprietary lock-in</a:t>
            </a:r>
          </a:p>
          <a:p>
            <a:pPr marL="0" indent="0">
              <a:buNone/>
            </a:pPr>
            <a:r>
              <a:rPr lang="en-US" sz="1800">
                <a:solidFill>
                  <a:srgbClr val="1E2EB8"/>
                </a:solidFill>
                <a:latin typeface="IntelOne Display Light" panose="020B0403020203020204" pitchFamily="34" charset="0"/>
              </a:rPr>
              <a:t>Based on C++ and SYCL </a:t>
            </a:r>
          </a:p>
          <a:p>
            <a:pPr>
              <a:spcBef>
                <a:spcPts val="500"/>
              </a:spcBef>
            </a:pPr>
            <a:r>
              <a:rPr lang="en-US" sz="1200"/>
              <a:t>Delivers C++ productivity benefits, using common, familiar C and C++ constructs</a:t>
            </a:r>
          </a:p>
          <a:p>
            <a:pPr>
              <a:spcBef>
                <a:spcPts val="500"/>
              </a:spcBef>
            </a:pPr>
            <a:r>
              <a:rPr lang="en-US" sz="1200"/>
              <a:t>Incorporates SYCL from the Khronos Group to support data parallelism and heterogeneous programming</a:t>
            </a:r>
          </a:p>
          <a:p>
            <a:pPr marL="0" indent="0">
              <a:buNone/>
            </a:pPr>
            <a:r>
              <a:rPr lang="en-US" sz="1800">
                <a:solidFill>
                  <a:srgbClr val="1E2EB8"/>
                </a:solidFill>
                <a:latin typeface="IntelOne Display Light" panose="020B0403020203020204" pitchFamily="34" charset="0"/>
              </a:rPr>
              <a:t>Community Project to drive language enhancements</a:t>
            </a:r>
          </a:p>
          <a:p>
            <a:pPr>
              <a:spcBef>
                <a:spcPts val="500"/>
              </a:spcBef>
            </a:pPr>
            <a:r>
              <a:rPr lang="en-US" sz="1200"/>
              <a:t>Provides extensions to simplify data parallel programming</a:t>
            </a:r>
          </a:p>
          <a:p>
            <a:pPr>
              <a:spcBef>
                <a:spcPts val="500"/>
              </a:spcBef>
            </a:pPr>
            <a:r>
              <a:rPr lang="en-US" sz="1200"/>
              <a:t>Continues evolution through open and cooperative development</a:t>
            </a:r>
          </a:p>
        </p:txBody>
      </p:sp>
      <p:sp>
        <p:nvSpPr>
          <p:cNvPr id="10" name="Title 9">
            <a:extLst>
              <a:ext uri="{FF2B5EF4-FFF2-40B4-BE49-F238E27FC236}">
                <a16:creationId xmlns:a16="http://schemas.microsoft.com/office/drawing/2014/main" id="{AA2779BA-757E-4435-BD78-C20999AE4EA6}"/>
              </a:ext>
            </a:extLst>
          </p:cNvPr>
          <p:cNvSpPr>
            <a:spLocks noGrp="1"/>
          </p:cNvSpPr>
          <p:nvPr>
            <p:ph type="title"/>
          </p:nvPr>
        </p:nvSpPr>
        <p:spPr>
          <a:xfrm>
            <a:off x="571500" y="496084"/>
            <a:ext cx="6376055" cy="1126697"/>
          </a:xfrm>
        </p:spPr>
        <p:txBody>
          <a:bodyPr/>
          <a:lstStyle/>
          <a:p>
            <a:r>
              <a:rPr lang="en-US"/>
              <a:t>Data Parallel C++</a:t>
            </a:r>
            <a:br>
              <a:rPr lang="en-US"/>
            </a:br>
            <a:r>
              <a:rPr lang="en-US" sz="2000">
                <a:latin typeface="IntelOne Display Medium" panose="020B0703020203020204" pitchFamily="34" charset="0"/>
              </a:rPr>
              <a:t>Standards-based, Cross-architecture Language</a:t>
            </a:r>
            <a:br>
              <a:rPr lang="en-US" sz="2000">
                <a:latin typeface="IntelOne Display Medium" panose="020B0703020203020204" pitchFamily="34" charset="0"/>
              </a:rPr>
            </a:br>
            <a:r>
              <a:rPr lang="en-US" sz="2000">
                <a:latin typeface="IntelOne Display Medium" panose="020B0703020203020204" pitchFamily="34" charset="0"/>
              </a:rPr>
              <a:t>DPC++  = ISO C++ and Khronos SYCL </a:t>
            </a:r>
          </a:p>
        </p:txBody>
      </p:sp>
      <p:sp>
        <p:nvSpPr>
          <p:cNvPr id="16" name="Rectangle 15">
            <a:extLst>
              <a:ext uri="{FF2B5EF4-FFF2-40B4-BE49-F238E27FC236}">
                <a16:creationId xmlns:a16="http://schemas.microsoft.com/office/drawing/2014/main" id="{C340123A-349D-4D88-BA07-AAE779D05B7E}"/>
              </a:ext>
            </a:extLst>
          </p:cNvPr>
          <p:cNvSpPr/>
          <p:nvPr/>
        </p:nvSpPr>
        <p:spPr>
          <a:xfrm>
            <a:off x="7023791" y="0"/>
            <a:ext cx="4719157" cy="5953561"/>
          </a:xfrm>
          <a:prstGeom prst="rect">
            <a:avLst/>
          </a:prstGeom>
          <a:solidFill>
            <a:srgbClr val="00285A"/>
          </a:solidFill>
          <a:ln w="19050" cmpd="sng">
            <a:noFill/>
          </a:ln>
          <a:effectLst/>
        </p:spPr>
        <p:style>
          <a:lnRef idx="1">
            <a:schemeClr val="accent1"/>
          </a:lnRef>
          <a:fillRef idx="3">
            <a:schemeClr val="accent1"/>
          </a:fillRef>
          <a:effectRef idx="2">
            <a:schemeClr val="accent1"/>
          </a:effectRef>
          <a:fontRef idx="minor">
            <a:schemeClr val="lt1"/>
          </a:fontRef>
        </p:style>
        <p:txBody>
          <a:bodyPr lIns="60960" tIns="45720" rIns="60960" bIns="0" rtlCol="0" anchor="t" anchorCtr="0"/>
          <a:lstStyle/>
          <a:p>
            <a:pPr algn="ctr" defTabSz="1219170" hangingPunct="1">
              <a:lnSpc>
                <a:spcPct val="100000"/>
              </a:lnSpc>
              <a:spcBef>
                <a:spcPts val="0"/>
              </a:spcBef>
            </a:pPr>
            <a:endParaRPr lang="en-US" sz="1400" kern="1200">
              <a:solidFill>
                <a:prstClr val="white"/>
              </a:solidFill>
              <a:latin typeface="Intel Clear"/>
              <a:ea typeface="Intel Clear" panose="020B0604020203020204" pitchFamily="34" charset="0"/>
              <a:cs typeface="Intel Clear" panose="020B0604020203020204" pitchFamily="34" charset="0"/>
              <a:sym typeface="Helvetica Neue Medium"/>
            </a:endParaRPr>
          </a:p>
        </p:txBody>
      </p:sp>
      <p:sp>
        <p:nvSpPr>
          <p:cNvPr id="19" name="Rectangle 18">
            <a:extLst>
              <a:ext uri="{FF2B5EF4-FFF2-40B4-BE49-F238E27FC236}">
                <a16:creationId xmlns:a16="http://schemas.microsoft.com/office/drawing/2014/main" id="{8AC991EA-AEC1-470E-AA6D-83E8143DC974}"/>
              </a:ext>
            </a:extLst>
          </p:cNvPr>
          <p:cNvSpPr/>
          <p:nvPr/>
        </p:nvSpPr>
        <p:spPr>
          <a:xfrm flipH="1">
            <a:off x="7301384" y="1923316"/>
            <a:ext cx="4160520" cy="3170246"/>
          </a:xfrm>
          <a:prstGeom prst="rect">
            <a:avLst/>
          </a:prstGeom>
          <a:solidFill>
            <a:schemeClr val="bg1">
              <a:lumMod val="95000"/>
            </a:schemeClr>
          </a:solidFill>
          <a:ln w="317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hangingPunct="1">
              <a:lnSpc>
                <a:spcPct val="100000"/>
              </a:lnSpc>
              <a:spcBef>
                <a:spcPts val="0"/>
              </a:spcBef>
            </a:pPr>
            <a:endParaRPr lang="en-US" kern="1200">
              <a:solidFill>
                <a:prstClr val="white"/>
              </a:solidFill>
              <a:latin typeface="Intel Clear"/>
              <a:ea typeface="Intel Clear" panose="020B0604020203020204" pitchFamily="34" charset="0"/>
              <a:cs typeface="Intel Clear" panose="020B0604020203020204" pitchFamily="34" charset="0"/>
              <a:sym typeface="Helvetica Neue Medium"/>
            </a:endParaRPr>
          </a:p>
        </p:txBody>
      </p:sp>
      <p:sp>
        <p:nvSpPr>
          <p:cNvPr id="42" name="TextBox 41">
            <a:extLst>
              <a:ext uri="{FF2B5EF4-FFF2-40B4-BE49-F238E27FC236}">
                <a16:creationId xmlns:a16="http://schemas.microsoft.com/office/drawing/2014/main" id="{14EF4BEC-B612-44C3-A62E-3176A5EF64DB}"/>
              </a:ext>
            </a:extLst>
          </p:cNvPr>
          <p:cNvSpPr txBox="1"/>
          <p:nvPr/>
        </p:nvSpPr>
        <p:spPr>
          <a:xfrm>
            <a:off x="7312958" y="2039258"/>
            <a:ext cx="4137372" cy="584775"/>
          </a:xfrm>
          <a:prstGeom prst="rect">
            <a:avLst/>
          </a:prstGeom>
          <a:noFill/>
        </p:spPr>
        <p:txBody>
          <a:bodyPr vert="horz" wrap="square" lIns="121920" tIns="60960" rIns="121920" bIns="60960" rtlCol="0" anchor="ctr">
            <a:spAutoFit/>
          </a:bodyPr>
          <a:lstStyle/>
          <a:p>
            <a:pPr algn="ctr" defTabSz="609585" hangingPunct="1">
              <a:lnSpc>
                <a:spcPct val="100000"/>
              </a:lnSpc>
              <a:spcBef>
                <a:spcPts val="0"/>
              </a:spcBef>
              <a:defRPr/>
            </a:pPr>
            <a:r>
              <a:rPr lang="en-US" sz="1400" b="1" kern="1200">
                <a:solidFill>
                  <a:schemeClr val="bg2"/>
                </a:solidFill>
                <a:latin typeface="IntelOne Display Regular" panose="020B0503020203020204" pitchFamily="34" charset="0"/>
                <a:ea typeface="Intel Clear" panose="020B0604020203020204" pitchFamily="34" charset="0"/>
                <a:cs typeface="Intel Clear" panose="020B0604020203020204" pitchFamily="34" charset="0"/>
              </a:rPr>
              <a:t>Direct Programming:</a:t>
            </a:r>
          </a:p>
          <a:p>
            <a:pPr algn="ctr" defTabSz="609585" hangingPunct="1">
              <a:lnSpc>
                <a:spcPct val="100000"/>
              </a:lnSpc>
              <a:spcBef>
                <a:spcPts val="0"/>
              </a:spcBef>
              <a:defRPr/>
            </a:pPr>
            <a:r>
              <a:rPr lang="en-US" sz="1600" kern="1200">
                <a:solidFill>
                  <a:schemeClr val="bg2"/>
                </a:solidFill>
                <a:latin typeface="IntelOne Display Regular" panose="020B0503020203020204" pitchFamily="34" charset="0"/>
                <a:ea typeface="Intel Clear" panose="020B0604020203020204" pitchFamily="34" charset="0"/>
                <a:cs typeface="Intel Clear" panose="020B0604020203020204" pitchFamily="34" charset="0"/>
              </a:rPr>
              <a:t>Data Parallel C++</a:t>
            </a:r>
            <a:endParaRPr lang="en-US" sz="1400" kern="1200">
              <a:solidFill>
                <a:schemeClr val="bg2"/>
              </a:solidFill>
              <a:latin typeface="IntelOne Display Regular" panose="020B0503020203020204" pitchFamily="34" charset="0"/>
              <a:ea typeface="Intel Clear" panose="020B0604020203020204" pitchFamily="34" charset="0"/>
              <a:cs typeface="Intel Clear" panose="020B0604020203020204" pitchFamily="34" charset="0"/>
            </a:endParaRPr>
          </a:p>
        </p:txBody>
      </p:sp>
      <p:sp>
        <p:nvSpPr>
          <p:cNvPr id="60" name="Rectangle 59">
            <a:extLst>
              <a:ext uri="{FF2B5EF4-FFF2-40B4-BE49-F238E27FC236}">
                <a16:creationId xmlns:a16="http://schemas.microsoft.com/office/drawing/2014/main" id="{8B28613D-7F30-4A02-8564-B77254AFF815}"/>
              </a:ext>
            </a:extLst>
          </p:cNvPr>
          <p:cNvSpPr/>
          <p:nvPr/>
        </p:nvSpPr>
        <p:spPr bwMode="auto">
          <a:xfrm flipH="1">
            <a:off x="7516807" y="2830517"/>
            <a:ext cx="3745367" cy="381907"/>
          </a:xfrm>
          <a:prstGeom prst="rect">
            <a:avLst/>
          </a:prstGeom>
          <a:solidFill>
            <a:srgbClr val="0068B5"/>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hangingPunct="1">
              <a:lnSpc>
                <a:spcPct val="100000"/>
              </a:lnSpc>
              <a:spcBef>
                <a:spcPts val="0"/>
              </a:spcBef>
            </a:pPr>
            <a:endParaRPr lang="en-US" sz="1400" kern="1200">
              <a:solidFill>
                <a:prstClr val="white"/>
              </a:solidFill>
              <a:latin typeface="Intel Clear"/>
              <a:ea typeface="Intel Clear" panose="020B0604020203020204" pitchFamily="34" charset="0"/>
              <a:cs typeface="Intel Clear" panose="020B0604020203020204" pitchFamily="34" charset="0"/>
            </a:endParaRPr>
          </a:p>
        </p:txBody>
      </p:sp>
      <p:sp>
        <p:nvSpPr>
          <p:cNvPr id="167" name="TextBox 166">
            <a:extLst>
              <a:ext uri="{FF2B5EF4-FFF2-40B4-BE49-F238E27FC236}">
                <a16:creationId xmlns:a16="http://schemas.microsoft.com/office/drawing/2014/main" id="{6877F46D-6529-4421-A71A-A93410292822}"/>
              </a:ext>
            </a:extLst>
          </p:cNvPr>
          <p:cNvSpPr txBox="1"/>
          <p:nvPr/>
        </p:nvSpPr>
        <p:spPr>
          <a:xfrm>
            <a:off x="7540622" y="2940713"/>
            <a:ext cx="3699552" cy="194669"/>
          </a:xfrm>
          <a:prstGeom prst="rect">
            <a:avLst/>
          </a:prstGeom>
          <a:noFill/>
        </p:spPr>
        <p:txBody>
          <a:bodyPr vert="horz" wrap="square" lIns="0" tIns="0" rIns="0" bIns="0" rtlCol="0" anchor="ctr" anchorCtr="1">
            <a:spAutoFit/>
          </a:bodyPr>
          <a:lstStyle/>
          <a:p>
            <a:pPr algn="ctr"/>
            <a:r>
              <a:rPr lang="en-US" sz="1400">
                <a:solidFill>
                  <a:schemeClr val="bg1"/>
                </a:solidFill>
                <a:latin typeface="IntelOne Display Regular" panose="020B0503020203020204" pitchFamily="34" charset="0"/>
              </a:rPr>
              <a:t>Community Extensions</a:t>
            </a:r>
          </a:p>
        </p:txBody>
      </p:sp>
      <p:sp>
        <p:nvSpPr>
          <p:cNvPr id="63" name="Rectangle 62">
            <a:extLst>
              <a:ext uri="{FF2B5EF4-FFF2-40B4-BE49-F238E27FC236}">
                <a16:creationId xmlns:a16="http://schemas.microsoft.com/office/drawing/2014/main" id="{DB61E4A5-6F6A-44F8-AA1F-C0FAC5E1B71F}"/>
              </a:ext>
            </a:extLst>
          </p:cNvPr>
          <p:cNvSpPr/>
          <p:nvPr/>
        </p:nvSpPr>
        <p:spPr bwMode="auto">
          <a:xfrm flipH="1">
            <a:off x="7516807" y="3281500"/>
            <a:ext cx="3745367" cy="614665"/>
          </a:xfrm>
          <a:prstGeom prst="rect">
            <a:avLst/>
          </a:prstGeom>
          <a:solidFill>
            <a:srgbClr val="0068B5"/>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hangingPunct="1">
              <a:lnSpc>
                <a:spcPct val="100000"/>
              </a:lnSpc>
              <a:spcBef>
                <a:spcPts val="0"/>
              </a:spcBef>
            </a:pPr>
            <a:endParaRPr lang="en-US" sz="1400" kern="1200">
              <a:solidFill>
                <a:prstClr val="white"/>
              </a:solidFill>
              <a:latin typeface="Intel Clear"/>
              <a:ea typeface="Intel Clear" panose="020B0604020203020204" pitchFamily="34" charset="0"/>
              <a:cs typeface="Intel Clear" panose="020B0604020203020204" pitchFamily="34" charset="0"/>
            </a:endParaRPr>
          </a:p>
        </p:txBody>
      </p:sp>
      <p:sp>
        <p:nvSpPr>
          <p:cNvPr id="168" name="TextBox 167">
            <a:extLst>
              <a:ext uri="{FF2B5EF4-FFF2-40B4-BE49-F238E27FC236}">
                <a16:creationId xmlns:a16="http://schemas.microsoft.com/office/drawing/2014/main" id="{EB19B678-B6E1-4841-B631-6291F8073F19}"/>
              </a:ext>
            </a:extLst>
          </p:cNvPr>
          <p:cNvSpPr txBox="1"/>
          <p:nvPr/>
        </p:nvSpPr>
        <p:spPr>
          <a:xfrm>
            <a:off x="7540622" y="3498439"/>
            <a:ext cx="3699552" cy="194542"/>
          </a:xfrm>
          <a:prstGeom prst="rect">
            <a:avLst/>
          </a:prstGeom>
          <a:noFill/>
        </p:spPr>
        <p:txBody>
          <a:bodyPr vert="horz" wrap="square" lIns="0" tIns="0" rIns="0" bIns="0" rtlCol="0" anchor="ctr" anchorCtr="1">
            <a:spAutoFit/>
          </a:bodyPr>
          <a:lstStyle/>
          <a:p>
            <a:pPr algn="ctr"/>
            <a:r>
              <a:rPr lang="en-US" sz="1400" err="1">
                <a:solidFill>
                  <a:schemeClr val="bg1"/>
                </a:solidFill>
                <a:latin typeface="IntelOne Display Regular" panose="020B0503020203020204" pitchFamily="34" charset="0"/>
              </a:rPr>
              <a:t>Khronos</a:t>
            </a:r>
            <a:r>
              <a:rPr lang="en-US" sz="1400">
                <a:solidFill>
                  <a:schemeClr val="bg1"/>
                </a:solidFill>
                <a:latin typeface="IntelOne Display Regular" panose="020B0503020203020204" pitchFamily="34" charset="0"/>
              </a:rPr>
              <a:t> SYCL</a:t>
            </a:r>
          </a:p>
        </p:txBody>
      </p:sp>
      <p:sp>
        <p:nvSpPr>
          <p:cNvPr id="65" name="Rectangle 64">
            <a:extLst>
              <a:ext uri="{FF2B5EF4-FFF2-40B4-BE49-F238E27FC236}">
                <a16:creationId xmlns:a16="http://schemas.microsoft.com/office/drawing/2014/main" id="{92A95F6B-22F9-475E-AB16-7B156E894C34}"/>
              </a:ext>
            </a:extLst>
          </p:cNvPr>
          <p:cNvSpPr/>
          <p:nvPr/>
        </p:nvSpPr>
        <p:spPr bwMode="auto">
          <a:xfrm flipH="1">
            <a:off x="7516807" y="3965241"/>
            <a:ext cx="3745367" cy="848488"/>
          </a:xfrm>
          <a:prstGeom prst="rect">
            <a:avLst/>
          </a:prstGeom>
          <a:solidFill>
            <a:srgbClr val="0068B5"/>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hangingPunct="1">
              <a:lnSpc>
                <a:spcPct val="100000"/>
              </a:lnSpc>
              <a:spcBef>
                <a:spcPts val="0"/>
              </a:spcBef>
            </a:pPr>
            <a:endParaRPr lang="en-US" sz="1400" kern="1200">
              <a:solidFill>
                <a:prstClr val="white"/>
              </a:solidFill>
              <a:latin typeface="Intel Clear"/>
              <a:ea typeface="Intel Clear" panose="020B0604020203020204" pitchFamily="34" charset="0"/>
              <a:cs typeface="Intel Clear" panose="020B0604020203020204" pitchFamily="34" charset="0"/>
            </a:endParaRPr>
          </a:p>
        </p:txBody>
      </p:sp>
      <p:sp>
        <p:nvSpPr>
          <p:cNvPr id="169" name="TextBox 168">
            <a:extLst>
              <a:ext uri="{FF2B5EF4-FFF2-40B4-BE49-F238E27FC236}">
                <a16:creationId xmlns:a16="http://schemas.microsoft.com/office/drawing/2014/main" id="{7E89740E-F9EF-4F74-8799-A928B6C191E8}"/>
              </a:ext>
            </a:extLst>
          </p:cNvPr>
          <p:cNvSpPr txBox="1"/>
          <p:nvPr/>
        </p:nvSpPr>
        <p:spPr>
          <a:xfrm>
            <a:off x="7540622" y="4302332"/>
            <a:ext cx="3699552" cy="193899"/>
          </a:xfrm>
          <a:prstGeom prst="rect">
            <a:avLst/>
          </a:prstGeom>
          <a:noFill/>
        </p:spPr>
        <p:txBody>
          <a:bodyPr vert="horz" wrap="square" lIns="0" tIns="0" rIns="0" bIns="0" rtlCol="0" anchor="ctr" anchorCtr="1">
            <a:spAutoFit/>
          </a:bodyPr>
          <a:lstStyle/>
          <a:p>
            <a:pPr algn="ctr"/>
            <a:r>
              <a:rPr lang="en-US" sz="1400">
                <a:solidFill>
                  <a:schemeClr val="bg1"/>
                </a:solidFill>
                <a:latin typeface="IntelOne Display Regular" panose="020B0503020203020204" pitchFamily="34" charset="0"/>
              </a:rPr>
              <a:t>ISO C++</a:t>
            </a:r>
          </a:p>
        </p:txBody>
      </p:sp>
      <p:sp>
        <p:nvSpPr>
          <p:cNvPr id="5" name="Rectangle 4">
            <a:extLst>
              <a:ext uri="{FF2B5EF4-FFF2-40B4-BE49-F238E27FC236}">
                <a16:creationId xmlns:a16="http://schemas.microsoft.com/office/drawing/2014/main" id="{7D340796-9CA1-4434-BE71-9B648819BD7F}"/>
              </a:ext>
            </a:extLst>
          </p:cNvPr>
          <p:cNvSpPr/>
          <p:nvPr/>
        </p:nvSpPr>
        <p:spPr>
          <a:xfrm>
            <a:off x="6566591" y="5950079"/>
            <a:ext cx="457200" cy="457200"/>
          </a:xfrm>
          <a:prstGeom prst="rect">
            <a:avLst/>
          </a:prstGeom>
          <a:solidFill>
            <a:srgbClr val="0028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9FDE3970-40E5-4A07-A414-B3F9BD224C21}"/>
              </a:ext>
            </a:extLst>
          </p:cNvPr>
          <p:cNvSpPr/>
          <p:nvPr/>
        </p:nvSpPr>
        <p:spPr>
          <a:xfrm>
            <a:off x="6337991" y="5724961"/>
            <a:ext cx="228600" cy="2286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D1230A79-5510-4017-8970-A507A7DAD873}"/>
              </a:ext>
            </a:extLst>
          </p:cNvPr>
          <p:cNvSpPr/>
          <p:nvPr/>
        </p:nvSpPr>
        <p:spPr>
          <a:xfrm>
            <a:off x="6566591" y="5615233"/>
            <a:ext cx="109728" cy="109728"/>
          </a:xfrm>
          <a:prstGeom prst="rect">
            <a:avLst/>
          </a:prstGeom>
          <a:solidFill>
            <a:srgbClr val="0028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Rectangle 10">
            <a:extLst>
              <a:ext uri="{FF2B5EF4-FFF2-40B4-BE49-F238E27FC236}">
                <a16:creationId xmlns:a16="http://schemas.microsoft.com/office/drawing/2014/main" id="{6CB35BDE-8F03-4CB3-AB11-BFB83EBD42C9}"/>
              </a:ext>
            </a:extLst>
          </p:cNvPr>
          <p:cNvSpPr/>
          <p:nvPr/>
        </p:nvSpPr>
        <p:spPr>
          <a:xfrm>
            <a:off x="3848955" y="6464930"/>
            <a:ext cx="7315200" cy="332848"/>
          </a:xfrm>
          <a:prstGeom prst="rect">
            <a:avLst/>
          </a:prstGeom>
        </p:spPr>
        <p:txBody>
          <a:bodyPr wrap="square" lIns="0" tIns="0" rIns="0" bIns="0" anchor="ctr">
            <a:spAutoFit/>
          </a:bodyPr>
          <a:lstStyle/>
          <a:p>
            <a:pPr>
              <a:spcBef>
                <a:spcPts val="0"/>
              </a:spcBef>
              <a:defRPr/>
            </a:pPr>
            <a:r>
              <a:rPr lang="en-US" sz="800" b="0" kern="1200">
                <a:solidFill>
                  <a:schemeClr val="bg2">
                    <a:lumMod val="60000"/>
                    <a:lumOff val="40000"/>
                  </a:schemeClr>
                </a:solidFill>
                <a:effectLst/>
                <a:latin typeface="+mn-lt"/>
                <a:ea typeface="+mn-ea"/>
                <a:cs typeface="+mn-cs"/>
              </a:rPr>
              <a:t>The open source and Intel DPC++/C++ compiler supports Intel CPUs, GPUs, and FPGAs. </a:t>
            </a:r>
          </a:p>
          <a:p>
            <a:pPr>
              <a:spcBef>
                <a:spcPts val="0"/>
              </a:spcBef>
              <a:defRPr/>
            </a:pPr>
            <a:r>
              <a:rPr lang="en-US" sz="800" b="0" kern="1200" err="1">
                <a:solidFill>
                  <a:schemeClr val="bg2">
                    <a:lumMod val="60000"/>
                    <a:lumOff val="40000"/>
                  </a:schemeClr>
                </a:solidFill>
                <a:effectLst/>
                <a:latin typeface="+mn-lt"/>
                <a:ea typeface="+mn-ea"/>
                <a:cs typeface="+mn-cs"/>
              </a:rPr>
              <a:t>Codeplay</a:t>
            </a:r>
            <a:r>
              <a:rPr lang="en-US" sz="800" b="0" kern="1200">
                <a:solidFill>
                  <a:schemeClr val="bg2">
                    <a:lumMod val="60000"/>
                    <a:lumOff val="40000"/>
                  </a:schemeClr>
                </a:solidFill>
                <a:effectLst/>
                <a:latin typeface="+mn-lt"/>
                <a:ea typeface="+mn-ea"/>
                <a:cs typeface="+mn-cs"/>
              </a:rPr>
              <a:t> announced a </a:t>
            </a:r>
            <a:r>
              <a:rPr lang="en-US" sz="800" b="0" kern="1200">
                <a:solidFill>
                  <a:schemeClr val="bg2">
                    <a:lumMod val="60000"/>
                    <a:lumOff val="40000"/>
                  </a:schemeClr>
                </a:solidFill>
                <a:effectLst/>
                <a:latin typeface="+mn-lt"/>
                <a:ea typeface="+mn-ea"/>
                <a:cs typeface="+mn-cs"/>
                <a:hlinkClick r:id="rId3"/>
              </a:rPr>
              <a:t>DPC++ compiler that targets Nvidia GPUs</a:t>
            </a:r>
            <a:r>
              <a:rPr lang="en-US" sz="800" b="0" kern="1200">
                <a:solidFill>
                  <a:schemeClr val="bg2">
                    <a:lumMod val="60000"/>
                    <a:lumOff val="40000"/>
                  </a:schemeClr>
                </a:solidFill>
                <a:effectLst/>
                <a:latin typeface="+mn-lt"/>
                <a:ea typeface="+mn-ea"/>
                <a:cs typeface="+mn-cs"/>
              </a:rPr>
              <a:t>.</a:t>
            </a:r>
          </a:p>
        </p:txBody>
      </p:sp>
      <p:sp>
        <p:nvSpPr>
          <p:cNvPr id="20" name="Rectangle 19">
            <a:extLst>
              <a:ext uri="{FF2B5EF4-FFF2-40B4-BE49-F238E27FC236}">
                <a16:creationId xmlns:a16="http://schemas.microsoft.com/office/drawing/2014/main" id="{E2E07A2E-4082-4AE2-A346-6D7094F53D3A}"/>
              </a:ext>
            </a:extLst>
          </p:cNvPr>
          <p:cNvSpPr/>
          <p:nvPr/>
        </p:nvSpPr>
        <p:spPr>
          <a:xfrm>
            <a:off x="0" y="5632910"/>
            <a:ext cx="4402318" cy="595035"/>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ysClr val="windowText" lastClr="000000"/>
              </a:solidFill>
              <a:effectLst/>
              <a:uFillTx/>
              <a:latin typeface="Helvetica Neue Medium"/>
              <a:ea typeface="Helvetica Neue Medium"/>
              <a:cs typeface="Helvetica Neue Medium"/>
              <a:sym typeface="Helvetica Neue Medium"/>
            </a:endParaRPr>
          </a:p>
        </p:txBody>
      </p:sp>
      <p:sp>
        <p:nvSpPr>
          <p:cNvPr id="21" name="TextBox 20">
            <a:extLst>
              <a:ext uri="{FF2B5EF4-FFF2-40B4-BE49-F238E27FC236}">
                <a16:creationId xmlns:a16="http://schemas.microsoft.com/office/drawing/2014/main" id="{B723279E-74F0-4826-A7EB-F9E20AEFC076}"/>
              </a:ext>
            </a:extLst>
          </p:cNvPr>
          <p:cNvSpPr txBox="1"/>
          <p:nvPr/>
        </p:nvSpPr>
        <p:spPr>
          <a:xfrm>
            <a:off x="221101" y="5694347"/>
            <a:ext cx="4035586" cy="4770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defTabSz="2438338" hangingPunct="0">
              <a:lnSpc>
                <a:spcPct val="100000"/>
              </a:lnSpc>
              <a:spcBef>
                <a:spcPts val="600"/>
              </a:spcBef>
            </a:pPr>
            <a:r>
              <a:rPr lang="en-US" sz="1300">
                <a:solidFill>
                  <a:schemeClr val="bg1"/>
                </a:solidFill>
                <a:latin typeface="Intel Clear" panose="020B0604020203020204" pitchFamily="34" charset="0"/>
                <a:ea typeface="Intel Clear" panose="020B0604020203020204" pitchFamily="34" charset="0"/>
                <a:cs typeface="Intel Clear" panose="020B0604020203020204" pitchFamily="34" charset="0"/>
              </a:rPr>
              <a:t>Apply your skills to the next innovation, not rewriting software for the next hardware platform</a:t>
            </a:r>
          </a:p>
        </p:txBody>
      </p:sp>
    </p:spTree>
    <p:extLst>
      <p:ext uri="{BB962C8B-B14F-4D97-AF65-F5344CB8AC3E}">
        <p14:creationId xmlns:p14="http://schemas.microsoft.com/office/powerpoint/2010/main" val="355465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06DC-FC54-4629-94B1-5BCC629C9619}"/>
              </a:ext>
            </a:extLst>
          </p:cNvPr>
          <p:cNvSpPr>
            <a:spLocks noGrp="1"/>
          </p:cNvSpPr>
          <p:nvPr>
            <p:ph type="title"/>
          </p:nvPr>
        </p:nvSpPr>
        <p:spPr/>
        <p:txBody>
          <a:bodyPr>
            <a:normAutofit/>
          </a:bodyPr>
          <a:lstStyle/>
          <a:p>
            <a:pPr algn="ctr"/>
            <a:r>
              <a:rPr lang="en-US" dirty="0">
                <a:latin typeface="+mn-lt"/>
              </a:rPr>
              <a:t>What is Data Parallel C++?</a:t>
            </a:r>
          </a:p>
        </p:txBody>
      </p:sp>
      <p:sp>
        <p:nvSpPr>
          <p:cNvPr id="6" name="Text Placeholder 5">
            <a:extLst>
              <a:ext uri="{FF2B5EF4-FFF2-40B4-BE49-F238E27FC236}">
                <a16:creationId xmlns:a16="http://schemas.microsoft.com/office/drawing/2014/main" id="{C1F2B7AE-D7E6-4FB1-9D00-76CAC4F86577}"/>
              </a:ext>
            </a:extLst>
          </p:cNvPr>
          <p:cNvSpPr>
            <a:spLocks noGrp="1"/>
          </p:cNvSpPr>
          <p:nvPr>
            <p:ph type="body" sz="quarter" idx="10"/>
          </p:nvPr>
        </p:nvSpPr>
        <p:spPr>
          <a:xfrm>
            <a:off x="571500" y="1599815"/>
            <a:ext cx="11010900" cy="4809373"/>
          </a:xfrm>
        </p:spPr>
        <p:txBody>
          <a:bodyPr>
            <a:normAutofit/>
          </a:bodyPr>
          <a:lstStyle/>
          <a:p>
            <a:pPr lvl="0" defTabSz="609585" rtl="0">
              <a:spcBef>
                <a:spcPts val="1600"/>
              </a:spcBef>
            </a:pPr>
            <a:r>
              <a:rPr lang="en-US" sz="2667" kern="1200" dirty="0">
                <a:solidFill>
                  <a:prstClr val="white"/>
                </a:solidFill>
                <a:latin typeface="+mj-lt"/>
                <a:ea typeface="+mn-ea"/>
                <a:cs typeface="Intel Clear" panose="020B0604020203020204" pitchFamily="34" charset="0"/>
              </a:rPr>
              <a:t>Data Parallel C++ </a:t>
            </a:r>
          </a:p>
          <a:p>
            <a:pPr lvl="0" defTabSz="609585" rtl="0">
              <a:spcBef>
                <a:spcPts val="1600"/>
              </a:spcBef>
            </a:pPr>
            <a:r>
              <a:rPr lang="en-US" sz="2667" kern="1200" dirty="0">
                <a:solidFill>
                  <a:prstClr val="white"/>
                </a:solidFill>
                <a:latin typeface="+mj-lt"/>
                <a:ea typeface="+mn-ea"/>
                <a:cs typeface="Intel Clear" panose="020B0604020203020204" pitchFamily="34" charset="0"/>
              </a:rPr>
              <a:t>    =  C++ </a:t>
            </a:r>
            <a:r>
              <a:rPr lang="en-US" sz="2667" kern="1200" dirty="0">
                <a:solidFill>
                  <a:srgbClr val="FFC000"/>
                </a:solidFill>
                <a:latin typeface="+mj-lt"/>
                <a:ea typeface="+mn-ea"/>
                <a:cs typeface="Intel Clear" panose="020B0604020203020204" pitchFamily="34" charset="0"/>
              </a:rPr>
              <a:t>and</a:t>
            </a:r>
            <a:r>
              <a:rPr lang="en-US" sz="2667" kern="1200" dirty="0">
                <a:solidFill>
                  <a:prstClr val="white"/>
                </a:solidFill>
                <a:latin typeface="+mj-lt"/>
                <a:ea typeface="+mn-ea"/>
                <a:cs typeface="Intel Clear" panose="020B0604020203020204" pitchFamily="34" charset="0"/>
              </a:rPr>
              <a:t> SYCL* standard </a:t>
            </a:r>
            <a:r>
              <a:rPr lang="en-US" sz="2667" kern="1200" dirty="0">
                <a:solidFill>
                  <a:srgbClr val="FFC000"/>
                </a:solidFill>
                <a:latin typeface="+mj-lt"/>
                <a:ea typeface="+mn-ea"/>
                <a:cs typeface="Intel Clear" panose="020B0604020203020204" pitchFamily="34" charset="0"/>
              </a:rPr>
              <a:t>and</a:t>
            </a:r>
            <a:r>
              <a:rPr lang="en-US" sz="2667" kern="1200" dirty="0">
                <a:solidFill>
                  <a:prstClr val="white"/>
                </a:solidFill>
                <a:latin typeface="+mj-lt"/>
                <a:ea typeface="+mn-ea"/>
                <a:cs typeface="Intel Clear" panose="020B0604020203020204" pitchFamily="34" charset="0"/>
              </a:rPr>
              <a:t> extensions</a:t>
            </a:r>
            <a:endParaRPr lang="en-US" sz="2400" kern="1200" dirty="0">
              <a:solidFill>
                <a:prstClr val="white"/>
              </a:solidFill>
              <a:latin typeface="+mj-lt"/>
              <a:ea typeface="+mn-ea"/>
              <a:cs typeface="Intel Clear" panose="020B0604020203020204" pitchFamily="34" charset="0"/>
            </a:endParaRPr>
          </a:p>
          <a:p>
            <a:pPr lvl="0" defTabSz="609585" rtl="0">
              <a:spcBef>
                <a:spcPts val="1600"/>
              </a:spcBef>
            </a:pPr>
            <a:r>
              <a:rPr lang="en-US" sz="2667" kern="1200" dirty="0">
                <a:solidFill>
                  <a:prstClr val="white"/>
                </a:solidFill>
                <a:latin typeface="+mj-lt"/>
                <a:ea typeface="+mn-ea"/>
                <a:cs typeface="Intel Clear" panose="020B0604020203020204" pitchFamily="34" charset="0"/>
              </a:rPr>
              <a:t>Based on modern C++</a:t>
            </a:r>
          </a:p>
          <a:p>
            <a:pPr marL="300559" lvl="1" indent="-300559" defTabSz="609585" rtl="0">
              <a:spcBef>
                <a:spcPts val="1600"/>
              </a:spcBef>
              <a:buFont typeface="Wingdings" charset="2"/>
              <a:buChar char="§"/>
            </a:pPr>
            <a:r>
              <a:rPr lang="en-US" sz="2333" kern="1200" dirty="0">
                <a:solidFill>
                  <a:prstClr val="white"/>
                </a:solidFill>
                <a:latin typeface="+mj-lt"/>
                <a:ea typeface="+mn-ea"/>
                <a:cs typeface="Intel Clear" panose="020B0604020203020204" pitchFamily="34" charset="0"/>
              </a:rPr>
              <a:t>C++ productivity benefits and familiar constructs</a:t>
            </a:r>
          </a:p>
          <a:p>
            <a:pPr marL="300559" lvl="1" indent="-300559" defTabSz="609585" rtl="0">
              <a:spcBef>
                <a:spcPts val="1600"/>
              </a:spcBef>
              <a:buFont typeface="Wingdings" charset="2"/>
              <a:buChar char="§"/>
            </a:pPr>
            <a:endParaRPr lang="en-US" sz="1333" kern="1200" dirty="0">
              <a:solidFill>
                <a:prstClr val="white"/>
              </a:solidFill>
              <a:latin typeface="+mj-lt"/>
              <a:ea typeface="+mn-ea"/>
              <a:cs typeface="Intel Clear" panose="020B0604020203020204" pitchFamily="34" charset="0"/>
            </a:endParaRPr>
          </a:p>
          <a:p>
            <a:pPr lvl="0" defTabSz="609585" rtl="0">
              <a:spcBef>
                <a:spcPts val="1600"/>
              </a:spcBef>
            </a:pPr>
            <a:r>
              <a:rPr lang="en-US" sz="2667" kern="1200" dirty="0">
                <a:solidFill>
                  <a:prstClr val="white"/>
                </a:solidFill>
                <a:latin typeface="+mj-lt"/>
                <a:ea typeface="+mn-ea"/>
                <a:cs typeface="Intel Clear" panose="020B0604020203020204" pitchFamily="34" charset="0"/>
              </a:rPr>
              <a:t>Standards-based, cross-architecture</a:t>
            </a:r>
            <a:endParaRPr lang="en-US" sz="2333" kern="1200" dirty="0">
              <a:solidFill>
                <a:prstClr val="white"/>
              </a:solidFill>
              <a:latin typeface="+mj-lt"/>
              <a:ea typeface="+mn-ea"/>
              <a:cs typeface="Intel Clear" panose="020B0604020203020204" pitchFamily="34" charset="0"/>
            </a:endParaRPr>
          </a:p>
          <a:p>
            <a:pPr marL="300559" lvl="1" indent="-300559" defTabSz="609585" rtl="0">
              <a:spcBef>
                <a:spcPts val="1600"/>
              </a:spcBef>
              <a:buFont typeface="Wingdings" charset="2"/>
              <a:buChar char="§"/>
            </a:pPr>
            <a:r>
              <a:rPr lang="en-US" sz="2333" kern="1200" dirty="0">
                <a:solidFill>
                  <a:prstClr val="white"/>
                </a:solidFill>
                <a:latin typeface="+mj-lt"/>
                <a:ea typeface="+mn-ea"/>
                <a:cs typeface="Intel Clear" panose="020B0604020203020204" pitchFamily="34" charset="0"/>
              </a:rPr>
              <a:t>Incorporates the SYCL standard for data parallelism and heterogeneous programming</a:t>
            </a:r>
            <a:endParaRPr lang="en-US" sz="1333" kern="1200" dirty="0">
              <a:solidFill>
                <a:prstClr val="white"/>
              </a:solidFill>
              <a:latin typeface="+mj-lt"/>
              <a:ea typeface="+mn-ea"/>
              <a:cs typeface="Intel Clear" panose="020B0604020203020204" pitchFamily="34" charset="0"/>
            </a:endParaRPr>
          </a:p>
          <a:p>
            <a:endParaRPr lang="en-US" sz="4000" dirty="0">
              <a:latin typeface="+mj-lt"/>
            </a:endParaRPr>
          </a:p>
        </p:txBody>
      </p:sp>
    </p:spTree>
    <p:extLst>
      <p:ext uri="{BB962C8B-B14F-4D97-AF65-F5344CB8AC3E}">
        <p14:creationId xmlns:p14="http://schemas.microsoft.com/office/powerpoint/2010/main" val="104398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06DC-FC54-4629-94B1-5BCC629C9619}"/>
              </a:ext>
            </a:extLst>
          </p:cNvPr>
          <p:cNvSpPr>
            <a:spLocks noGrp="1"/>
          </p:cNvSpPr>
          <p:nvPr>
            <p:ph type="title"/>
          </p:nvPr>
        </p:nvSpPr>
        <p:spPr/>
        <p:txBody>
          <a:bodyPr/>
          <a:lstStyle/>
          <a:p>
            <a:pPr algn="ctr"/>
            <a:r>
              <a:rPr lang="en-US" dirty="0">
                <a:latin typeface="+mn-lt"/>
              </a:rPr>
              <a:t>DPC++ Extends SYCL* standard</a:t>
            </a:r>
          </a:p>
        </p:txBody>
      </p:sp>
      <p:sp>
        <p:nvSpPr>
          <p:cNvPr id="6" name="Text Placeholder 5">
            <a:extLst>
              <a:ext uri="{FF2B5EF4-FFF2-40B4-BE49-F238E27FC236}">
                <a16:creationId xmlns:a16="http://schemas.microsoft.com/office/drawing/2014/main" id="{C1F2B7AE-D7E6-4FB1-9D00-76CAC4F86577}"/>
              </a:ext>
            </a:extLst>
          </p:cNvPr>
          <p:cNvSpPr>
            <a:spLocks noGrp="1"/>
          </p:cNvSpPr>
          <p:nvPr>
            <p:ph type="body" sz="quarter" idx="10"/>
          </p:nvPr>
        </p:nvSpPr>
        <p:spPr>
          <a:xfrm>
            <a:off x="571500" y="1599815"/>
            <a:ext cx="11010900" cy="4809373"/>
          </a:xfrm>
        </p:spPr>
        <p:txBody>
          <a:bodyPr>
            <a:normAutofit lnSpcReduction="10000"/>
          </a:bodyPr>
          <a:lstStyle/>
          <a:p>
            <a:pPr lvl="0" defTabSz="609585" rtl="0">
              <a:spcBef>
                <a:spcPts val="1600"/>
              </a:spcBef>
            </a:pPr>
            <a:r>
              <a:rPr lang="en-US" sz="2400" kern="1200" dirty="0">
                <a:solidFill>
                  <a:prstClr val="white"/>
                </a:solidFill>
                <a:latin typeface="+mj-lt"/>
                <a:ea typeface="+mn-ea"/>
                <a:cs typeface="Intel Clear" panose="020B0604020203020204" pitchFamily="34" charset="0"/>
              </a:rPr>
              <a:t>Enhance </a:t>
            </a:r>
            <a:r>
              <a:rPr lang="en-US" sz="2400" kern="1200" dirty="0">
                <a:solidFill>
                  <a:schemeClr val="accent3"/>
                </a:solidFill>
                <a:latin typeface="+mj-lt"/>
                <a:ea typeface="+mn-ea"/>
                <a:cs typeface="Intel Clear" panose="020B0604020203020204" pitchFamily="34" charset="0"/>
              </a:rPr>
              <a:t>Productivity</a:t>
            </a:r>
          </a:p>
          <a:p>
            <a:pPr marL="342900" lvl="0" indent="-342900" defTabSz="609585" rtl="0">
              <a:spcBef>
                <a:spcPts val="1600"/>
              </a:spcBef>
              <a:buFont typeface="Arial" panose="020B0604020202020204" pitchFamily="34" charset="0"/>
              <a:buChar char="•"/>
            </a:pPr>
            <a:r>
              <a:rPr lang="en-US" sz="1800" kern="1200" dirty="0">
                <a:solidFill>
                  <a:prstClr val="white"/>
                </a:solidFill>
                <a:latin typeface="+mj-lt"/>
                <a:ea typeface="+mn-ea"/>
                <a:cs typeface="Intel Clear" panose="020B0604020203020204" pitchFamily="34" charset="0"/>
              </a:rPr>
              <a:t>Simple things should be simple to express</a:t>
            </a:r>
          </a:p>
          <a:p>
            <a:pPr marL="342900" lvl="0" indent="-342900" defTabSz="609585" rtl="0">
              <a:spcBef>
                <a:spcPts val="1600"/>
              </a:spcBef>
              <a:buFont typeface="Arial" panose="020B0604020202020204" pitchFamily="34" charset="0"/>
              <a:buChar char="•"/>
            </a:pPr>
            <a:r>
              <a:rPr lang="en-US" sz="1800" kern="1200" dirty="0">
                <a:solidFill>
                  <a:prstClr val="white"/>
                </a:solidFill>
                <a:latin typeface="+mj-lt"/>
                <a:ea typeface="+mn-ea"/>
                <a:cs typeface="Intel Clear" panose="020B0604020203020204" pitchFamily="34" charset="0"/>
              </a:rPr>
              <a:t>Reduce verbosity and programmer burden</a:t>
            </a:r>
            <a:endParaRPr lang="en-US" sz="2400" kern="1200" dirty="0">
              <a:solidFill>
                <a:prstClr val="white"/>
              </a:solidFill>
              <a:latin typeface="+mj-lt"/>
              <a:ea typeface="+mn-ea"/>
              <a:cs typeface="Intel Clear" panose="020B0604020203020204" pitchFamily="34" charset="0"/>
            </a:endParaRPr>
          </a:p>
          <a:p>
            <a:pPr lvl="0" defTabSz="609585" rtl="0">
              <a:spcBef>
                <a:spcPts val="1600"/>
              </a:spcBef>
            </a:pPr>
            <a:r>
              <a:rPr lang="en-US" sz="2400" kern="1200" dirty="0">
                <a:solidFill>
                  <a:prstClr val="white"/>
                </a:solidFill>
                <a:latin typeface="+mj-lt"/>
                <a:ea typeface="+mn-ea"/>
                <a:cs typeface="Intel Clear" panose="020B0604020203020204" pitchFamily="34" charset="0"/>
              </a:rPr>
              <a:t>Enhance </a:t>
            </a:r>
            <a:r>
              <a:rPr lang="en-US" sz="2400" kern="1200" dirty="0">
                <a:solidFill>
                  <a:schemeClr val="accent3"/>
                </a:solidFill>
                <a:latin typeface="+mj-lt"/>
                <a:ea typeface="+mn-ea"/>
                <a:cs typeface="Intel Clear" panose="020B0604020203020204" pitchFamily="34" charset="0"/>
              </a:rPr>
              <a:t>Performance</a:t>
            </a:r>
          </a:p>
          <a:p>
            <a:pPr marL="342900" lvl="0" indent="-342900" defTabSz="609585" rtl="0">
              <a:spcBef>
                <a:spcPts val="1600"/>
              </a:spcBef>
              <a:buFont typeface="Arial" panose="020B0604020202020204" pitchFamily="34" charset="0"/>
              <a:buChar char="•"/>
            </a:pPr>
            <a:r>
              <a:rPr lang="en-US" sz="1800" kern="1200" dirty="0">
                <a:solidFill>
                  <a:prstClr val="white"/>
                </a:solidFill>
                <a:latin typeface="+mj-lt"/>
                <a:ea typeface="+mn-ea"/>
                <a:cs typeface="Intel Clear" panose="020B0604020203020204" pitchFamily="34" charset="0"/>
              </a:rPr>
              <a:t>Give programmers control over program execution</a:t>
            </a:r>
          </a:p>
          <a:p>
            <a:pPr marL="342900" lvl="0" indent="-342900" defTabSz="609585" rtl="0">
              <a:spcBef>
                <a:spcPts val="1600"/>
              </a:spcBef>
              <a:buFont typeface="Arial" panose="020B0604020202020204" pitchFamily="34" charset="0"/>
              <a:buChar char="•"/>
            </a:pPr>
            <a:r>
              <a:rPr lang="en-US" sz="1800" kern="1200" dirty="0">
                <a:solidFill>
                  <a:prstClr val="white"/>
                </a:solidFill>
                <a:latin typeface="+mj-lt"/>
                <a:ea typeface="+mn-ea"/>
                <a:cs typeface="Intel Clear" panose="020B0604020203020204" pitchFamily="34" charset="0"/>
              </a:rPr>
              <a:t>Enable hardware-specific features</a:t>
            </a:r>
          </a:p>
          <a:p>
            <a:pPr lvl="0" defTabSz="609585" rtl="0">
              <a:spcBef>
                <a:spcPts val="600"/>
              </a:spcBef>
            </a:pPr>
            <a:endParaRPr lang="en-US" sz="2400" kern="1200" dirty="0">
              <a:solidFill>
                <a:prstClr val="white"/>
              </a:solidFill>
              <a:latin typeface="+mj-lt"/>
              <a:ea typeface="+mn-ea"/>
              <a:cs typeface="Intel Clear" panose="020B0604020203020204" pitchFamily="34" charset="0"/>
            </a:endParaRPr>
          </a:p>
          <a:p>
            <a:pPr lvl="0" defTabSz="609585" rtl="0">
              <a:spcBef>
                <a:spcPts val="1600"/>
              </a:spcBef>
            </a:pPr>
            <a:r>
              <a:rPr lang="en-US" sz="2400" kern="1200" dirty="0">
                <a:solidFill>
                  <a:prstClr val="white"/>
                </a:solidFill>
                <a:latin typeface="+mj-lt"/>
                <a:ea typeface="+mn-ea"/>
                <a:cs typeface="Intel Clear" panose="020B0604020203020204" pitchFamily="34" charset="0"/>
              </a:rPr>
              <a:t>DPC++: Fast-moving open collaboration feeding into the SYCL* standard</a:t>
            </a:r>
          </a:p>
          <a:p>
            <a:pPr marL="342900" lvl="0" indent="-342900" defTabSz="609585" rtl="0">
              <a:spcBef>
                <a:spcPts val="1600"/>
              </a:spcBef>
              <a:buFont typeface="Arial" panose="020B0604020202020204" pitchFamily="34" charset="0"/>
              <a:buChar char="•"/>
            </a:pPr>
            <a:r>
              <a:rPr lang="en-US" sz="1800" kern="1200" dirty="0">
                <a:solidFill>
                  <a:prstClr val="white"/>
                </a:solidFill>
                <a:latin typeface="+mj-lt"/>
                <a:ea typeface="+mn-ea"/>
                <a:cs typeface="Intel Clear" panose="020B0604020203020204" pitchFamily="34" charset="0"/>
              </a:rPr>
              <a:t>Open source implementation with goal of upstream LLVM</a:t>
            </a:r>
          </a:p>
          <a:p>
            <a:pPr marL="342900" lvl="0" indent="-342900" defTabSz="609585" rtl="0">
              <a:spcBef>
                <a:spcPts val="1600"/>
              </a:spcBef>
              <a:buFont typeface="Arial" panose="020B0604020202020204" pitchFamily="34" charset="0"/>
              <a:buChar char="•"/>
            </a:pPr>
            <a:r>
              <a:rPr lang="en-US" sz="1800" kern="1200" dirty="0">
                <a:solidFill>
                  <a:prstClr val="white"/>
                </a:solidFill>
                <a:latin typeface="+mj-lt"/>
                <a:ea typeface="+mn-ea"/>
                <a:cs typeface="Intel Clear" panose="020B0604020203020204" pitchFamily="34" charset="0"/>
              </a:rPr>
              <a:t>DPC++ extensions aim to become core SYCL*, or </a:t>
            </a:r>
            <a:r>
              <a:rPr lang="en-US" sz="1800" kern="1200" dirty="0" err="1">
                <a:solidFill>
                  <a:prstClr val="white"/>
                </a:solidFill>
                <a:latin typeface="+mj-lt"/>
                <a:ea typeface="+mn-ea"/>
                <a:cs typeface="Intel Clear" panose="020B0604020203020204" pitchFamily="34" charset="0"/>
              </a:rPr>
              <a:t>Khronos</a:t>
            </a:r>
            <a:r>
              <a:rPr lang="en-US" sz="1800" kern="1200" dirty="0">
                <a:solidFill>
                  <a:prstClr val="white"/>
                </a:solidFill>
                <a:latin typeface="+mj-lt"/>
                <a:ea typeface="+mn-ea"/>
                <a:cs typeface="Intel Clear" panose="020B0604020203020204" pitchFamily="34" charset="0"/>
              </a:rPr>
              <a:t>* extensions</a:t>
            </a:r>
          </a:p>
        </p:txBody>
      </p:sp>
    </p:spTree>
    <p:extLst>
      <p:ext uri="{BB962C8B-B14F-4D97-AF65-F5344CB8AC3E}">
        <p14:creationId xmlns:p14="http://schemas.microsoft.com/office/powerpoint/2010/main" val="371667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06DC-FC54-4629-94B1-5BCC629C9619}"/>
              </a:ext>
            </a:extLst>
          </p:cNvPr>
          <p:cNvSpPr>
            <a:spLocks noGrp="1"/>
          </p:cNvSpPr>
          <p:nvPr>
            <p:ph type="title"/>
          </p:nvPr>
        </p:nvSpPr>
        <p:spPr/>
        <p:txBody>
          <a:bodyPr/>
          <a:lstStyle/>
          <a:p>
            <a:pPr algn="ctr"/>
            <a:r>
              <a:rPr lang="en-US" dirty="0">
                <a:latin typeface="+mn-lt"/>
              </a:rPr>
              <a:t>A Complete DPC++ Program</a:t>
            </a:r>
          </a:p>
        </p:txBody>
      </p:sp>
      <p:sp>
        <p:nvSpPr>
          <p:cNvPr id="6" name="Text Placeholder 5">
            <a:extLst>
              <a:ext uri="{FF2B5EF4-FFF2-40B4-BE49-F238E27FC236}">
                <a16:creationId xmlns:a16="http://schemas.microsoft.com/office/drawing/2014/main" id="{C1F2B7AE-D7E6-4FB1-9D00-76CAC4F86577}"/>
              </a:ext>
            </a:extLst>
          </p:cNvPr>
          <p:cNvSpPr>
            <a:spLocks noGrp="1"/>
          </p:cNvSpPr>
          <p:nvPr>
            <p:ph type="body" sz="quarter" idx="10"/>
          </p:nvPr>
        </p:nvSpPr>
        <p:spPr>
          <a:xfrm>
            <a:off x="571500" y="1599815"/>
            <a:ext cx="3406140" cy="4809373"/>
          </a:xfrm>
        </p:spPr>
        <p:txBody>
          <a:bodyPr>
            <a:normAutofit/>
          </a:bodyPr>
          <a:lstStyle/>
          <a:p>
            <a:pPr>
              <a:spcBef>
                <a:spcPts val="2100"/>
              </a:spcBef>
              <a:buClr>
                <a:schemeClr val="accent2"/>
              </a:buClr>
            </a:pPr>
            <a:r>
              <a:rPr lang="en-US" sz="2000" dirty="0">
                <a:cs typeface="Intel Clear Light"/>
              </a:rPr>
              <a:t>Single source</a:t>
            </a:r>
          </a:p>
          <a:p>
            <a:pPr marL="285739" indent="-285739">
              <a:buClr>
                <a:schemeClr val="accent2"/>
              </a:buClr>
              <a:buFont typeface="Arial" panose="020B0604020202020204" pitchFamily="34" charset="0"/>
              <a:buChar char="•"/>
            </a:pPr>
            <a:r>
              <a:rPr lang="en-US" sz="1800" dirty="0">
                <a:cs typeface="Intel Clear Light"/>
              </a:rPr>
              <a:t>Host code and heterogeneous  accelerator kernels can be mixed in same source files</a:t>
            </a:r>
          </a:p>
          <a:p>
            <a:pPr>
              <a:spcBef>
                <a:spcPts val="2100"/>
              </a:spcBef>
              <a:buClr>
                <a:schemeClr val="accent2"/>
              </a:buClr>
            </a:pPr>
            <a:r>
              <a:rPr lang="en-US" sz="2000" dirty="0">
                <a:cs typeface="Intel Clear Light"/>
              </a:rPr>
              <a:t>Familiar C++</a:t>
            </a:r>
          </a:p>
          <a:p>
            <a:pPr marL="285739" indent="-285739">
              <a:buClr>
                <a:schemeClr val="accent2"/>
              </a:buClr>
              <a:buFont typeface="Arial" panose="020B0604020202020204" pitchFamily="34" charset="0"/>
              <a:buChar char="•"/>
            </a:pPr>
            <a:r>
              <a:rPr lang="en-US" sz="1800" dirty="0">
                <a:cs typeface="Intel Clear Light"/>
              </a:rPr>
              <a:t>Library constructs add functionality, such as:</a:t>
            </a:r>
          </a:p>
        </p:txBody>
      </p:sp>
      <p:grpSp>
        <p:nvGrpSpPr>
          <p:cNvPr id="4" name="Group 3">
            <a:extLst>
              <a:ext uri="{FF2B5EF4-FFF2-40B4-BE49-F238E27FC236}">
                <a16:creationId xmlns:a16="http://schemas.microsoft.com/office/drawing/2014/main" id="{14048CDB-4E2D-4553-B708-A38581563FEB}"/>
              </a:ext>
            </a:extLst>
          </p:cNvPr>
          <p:cNvGrpSpPr/>
          <p:nvPr/>
        </p:nvGrpSpPr>
        <p:grpSpPr>
          <a:xfrm>
            <a:off x="5337456" y="1564746"/>
            <a:ext cx="6328801" cy="4843432"/>
            <a:chOff x="5242989" y="505096"/>
            <a:chExt cx="5621214" cy="6305398"/>
          </a:xfrm>
        </p:grpSpPr>
        <p:sp>
          <p:nvSpPr>
            <p:cNvPr id="5" name="Rectangle: Single Corner Snipped 4">
              <a:extLst>
                <a:ext uri="{FF2B5EF4-FFF2-40B4-BE49-F238E27FC236}">
                  <a16:creationId xmlns:a16="http://schemas.microsoft.com/office/drawing/2014/main" id="{75C877D6-4DF6-4B5E-9363-4A7A1C4F85F2}"/>
                </a:ext>
              </a:extLst>
            </p:cNvPr>
            <p:cNvSpPr/>
            <p:nvPr/>
          </p:nvSpPr>
          <p:spPr>
            <a:xfrm>
              <a:off x="5242989" y="505096"/>
              <a:ext cx="5621213" cy="6257626"/>
            </a:xfrm>
            <a:prstGeom prst="snip1Rect">
              <a:avLst>
                <a:gd name="adj" fmla="val 2758"/>
              </a:avLst>
            </a:prstGeom>
            <a:solidFill>
              <a:schemeClr val="bg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dirty="0"/>
            </a:p>
          </p:txBody>
        </p:sp>
        <p:sp>
          <p:nvSpPr>
            <p:cNvPr id="7" name="TextBox 6">
              <a:extLst>
                <a:ext uri="{FF2B5EF4-FFF2-40B4-BE49-F238E27FC236}">
                  <a16:creationId xmlns:a16="http://schemas.microsoft.com/office/drawing/2014/main" id="{ED3326F1-5925-48C1-9F3E-A2BAFF6BE3A4}"/>
                </a:ext>
              </a:extLst>
            </p:cNvPr>
            <p:cNvSpPr txBox="1"/>
            <p:nvPr/>
          </p:nvSpPr>
          <p:spPr>
            <a:xfrm>
              <a:off x="5390906" y="611429"/>
              <a:ext cx="5473297" cy="6199065"/>
            </a:xfrm>
            <a:prstGeom prst="rect">
              <a:avLst/>
            </a:prstGeom>
            <a:noFill/>
          </p:spPr>
          <p:txBody>
            <a:bodyPr vert="horz" wrap="square" lIns="0" tIns="0" rIns="0" bIns="0" rtlCol="0">
              <a:spAutoFit/>
            </a:bodyPr>
            <a:lstStyle/>
            <a:p>
              <a:pPr>
                <a:lnSpc>
                  <a:spcPct val="150000"/>
                </a:lnSpc>
                <a:spcBef>
                  <a:spcPts val="0"/>
                </a:spcBef>
              </a:pPr>
              <a:r>
                <a:rPr lang="en-US" sz="1600" dirty="0">
                  <a:solidFill>
                    <a:srgbClr val="AF00DB"/>
                  </a:solidFill>
                  <a:latin typeface="Consolas" panose="020B0609020204030204" pitchFamily="49" charset="0"/>
                </a:rPr>
                <a:t>#include</a:t>
              </a:r>
              <a:r>
                <a:rPr lang="en-US" sz="1600" dirty="0">
                  <a:solidFill>
                    <a:srgbClr val="0000FF"/>
                  </a:solidFill>
                  <a:latin typeface="Consolas" panose="020B0609020204030204" pitchFamily="49" charset="0"/>
                </a:rPr>
                <a:t> </a:t>
              </a:r>
              <a:r>
                <a:rPr lang="en-US" sz="1600" dirty="0">
                  <a:solidFill>
                    <a:srgbClr val="A31515"/>
                  </a:solidFill>
                  <a:latin typeface="Consolas" panose="020B0609020204030204" pitchFamily="49" charset="0"/>
                </a:rPr>
                <a:t>&lt;CL/sycl.hpp&gt;</a:t>
              </a:r>
              <a:endParaRPr lang="en-US" sz="1600" dirty="0">
                <a:solidFill>
                  <a:srgbClr val="000000"/>
                </a:solidFill>
                <a:latin typeface="Consolas" panose="020B0609020204030204" pitchFamily="49" charset="0"/>
              </a:endParaRPr>
            </a:p>
            <a:p>
              <a:pPr>
                <a:lnSpc>
                  <a:spcPct val="150000"/>
                </a:lnSpc>
                <a:spcBef>
                  <a:spcPts val="0"/>
                </a:spcBef>
              </a:pPr>
              <a:r>
                <a:rPr lang="en-US" sz="1600" dirty="0">
                  <a:solidFill>
                    <a:srgbClr val="0000FF"/>
                  </a:solidFill>
                  <a:latin typeface="Consolas" panose="020B0609020204030204" pitchFamily="49" charset="0"/>
                </a:rPr>
                <a:t>constexpr</a:t>
              </a:r>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int</a:t>
              </a:r>
              <a:r>
                <a:rPr lang="en-US" sz="1600" dirty="0">
                  <a:solidFill>
                    <a:srgbClr val="000000"/>
                  </a:solidFill>
                  <a:latin typeface="Consolas" panose="020B0609020204030204" pitchFamily="49" charset="0"/>
                </a:rPr>
                <a:t> N=</a:t>
              </a:r>
              <a:r>
                <a:rPr lang="en-US" sz="1600" dirty="0">
                  <a:solidFill>
                    <a:srgbClr val="098658"/>
                  </a:solidFill>
                  <a:latin typeface="Consolas" panose="020B0609020204030204" pitchFamily="49" charset="0"/>
                </a:rPr>
                <a:t>16</a:t>
              </a:r>
              <a:r>
                <a:rPr lang="en-US" sz="1600" dirty="0">
                  <a:solidFill>
                    <a:srgbClr val="000000"/>
                  </a:solidFill>
                  <a:latin typeface="Consolas" panose="020B0609020204030204" pitchFamily="49" charset="0"/>
                </a:rPr>
                <a:t>;</a:t>
              </a:r>
            </a:p>
            <a:p>
              <a:pPr>
                <a:lnSpc>
                  <a:spcPct val="150000"/>
                </a:lnSpc>
                <a:spcBef>
                  <a:spcPts val="0"/>
                </a:spcBef>
              </a:pPr>
              <a:r>
                <a:rPr lang="en-US" sz="1600" dirty="0">
                  <a:solidFill>
                    <a:srgbClr val="AF00DB"/>
                  </a:solidFill>
                  <a:latin typeface="Consolas" panose="020B0609020204030204" pitchFamily="49" charset="0"/>
                </a:rPr>
                <a:t>using</a:t>
              </a:r>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namespace</a:t>
              </a:r>
              <a:r>
                <a:rPr lang="en-US" sz="1600" dirty="0">
                  <a:solidFill>
                    <a:srgbClr val="000000"/>
                  </a:solidFill>
                  <a:latin typeface="Consolas" panose="020B0609020204030204" pitchFamily="49" charset="0"/>
                </a:rPr>
                <a:t> </a:t>
              </a:r>
              <a:r>
                <a:rPr lang="en-US" sz="1600" dirty="0">
                  <a:solidFill>
                    <a:srgbClr val="267F99"/>
                  </a:solidFill>
                  <a:latin typeface="Consolas" panose="020B0609020204030204" pitchFamily="49" charset="0"/>
                </a:rPr>
                <a:t>sycl</a:t>
              </a:r>
              <a:r>
                <a:rPr lang="en-US" sz="1600" dirty="0">
                  <a:solidFill>
                    <a:srgbClr val="000000"/>
                  </a:solidFill>
                  <a:latin typeface="Consolas" panose="020B0609020204030204" pitchFamily="49" charset="0"/>
                </a:rPr>
                <a:t>;</a:t>
              </a:r>
            </a:p>
            <a:p>
              <a:pPr>
                <a:lnSpc>
                  <a:spcPct val="150000"/>
                </a:lnSpc>
                <a:spcBef>
                  <a:spcPts val="0"/>
                </a:spcBef>
              </a:pPr>
              <a:r>
                <a:rPr lang="en-US" sz="1600" dirty="0">
                  <a:solidFill>
                    <a:srgbClr val="0000FF"/>
                  </a:solidFill>
                  <a:latin typeface="Consolas" panose="020B0609020204030204" pitchFamily="49" charset="0"/>
                </a:rPr>
                <a:t>int</a:t>
              </a:r>
              <a:r>
                <a:rPr lang="en-US" sz="1600" dirty="0">
                  <a:solidFill>
                    <a:srgbClr val="000000"/>
                  </a:solidFill>
                  <a:latin typeface="Consolas" panose="020B0609020204030204" pitchFamily="49" charset="0"/>
                </a:rPr>
                <a:t> </a:t>
              </a:r>
              <a:r>
                <a:rPr lang="en-US" sz="1600" dirty="0">
                  <a:solidFill>
                    <a:srgbClr val="795E26"/>
                  </a:solidFill>
                  <a:latin typeface="Consolas" panose="020B0609020204030204" pitchFamily="49" charset="0"/>
                </a:rPr>
                <a:t>main</a:t>
              </a:r>
              <a:r>
                <a:rPr lang="en-US" sz="1600" dirty="0">
                  <a:solidFill>
                    <a:srgbClr val="000000"/>
                  </a:solidFill>
                  <a:latin typeface="Consolas" panose="020B0609020204030204" pitchFamily="49" charset="0"/>
                </a:rPr>
                <a:t>() {</a:t>
              </a:r>
            </a:p>
            <a:p>
              <a:pPr>
                <a:lnSpc>
                  <a:spcPct val="150000"/>
                </a:lnSpc>
                <a:spcBef>
                  <a:spcPts val="0"/>
                </a:spcBef>
              </a:pPr>
              <a:r>
                <a:rPr lang="en-US" sz="1600" dirty="0">
                  <a:solidFill>
                    <a:srgbClr val="000000"/>
                  </a:solidFill>
                  <a:latin typeface="Consolas" panose="020B0609020204030204" pitchFamily="49" charset="0"/>
                </a:rPr>
                <a:t>  queue q;</a:t>
              </a:r>
            </a:p>
            <a:p>
              <a:pPr>
                <a:lnSpc>
                  <a:spcPct val="150000"/>
                </a:lnSpc>
                <a:spcBef>
                  <a:spcPts val="0"/>
                </a:spcBef>
              </a:pPr>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int</a:t>
              </a:r>
              <a:r>
                <a:rPr lang="en-US" sz="1600" dirty="0">
                  <a:solidFill>
                    <a:srgbClr val="000000"/>
                  </a:solidFill>
                  <a:latin typeface="Consolas" panose="020B0609020204030204" pitchFamily="49" charset="0"/>
                </a:rPr>
                <a:t> *data = </a:t>
              </a:r>
              <a:r>
                <a:rPr lang="en-US" sz="1600" dirty="0" err="1">
                  <a:solidFill>
                    <a:srgbClr val="795E26"/>
                  </a:solidFill>
                  <a:latin typeface="Consolas" panose="020B0609020204030204" pitchFamily="49" charset="0"/>
                </a:rPr>
                <a:t>malloc_shared</a:t>
              </a:r>
              <a:r>
                <a:rPr lang="en-US" sz="1600" dirty="0">
                  <a:solidFill>
                    <a:srgbClr val="000000"/>
                  </a:solidFill>
                  <a:latin typeface="Consolas" panose="020B0609020204030204" pitchFamily="49" charset="0"/>
                </a:rPr>
                <a:t>&lt;</a:t>
              </a:r>
              <a:r>
                <a:rPr lang="en-US" sz="1600" dirty="0">
                  <a:solidFill>
                    <a:srgbClr val="0000FF"/>
                  </a:solidFill>
                  <a:latin typeface="Consolas" panose="020B0609020204030204" pitchFamily="49" charset="0"/>
                </a:rPr>
                <a:t>int</a:t>
              </a:r>
              <a:r>
                <a:rPr lang="en-US" sz="1600" dirty="0">
                  <a:solidFill>
                    <a:srgbClr val="000000"/>
                  </a:solidFill>
                  <a:latin typeface="Consolas" panose="020B0609020204030204" pitchFamily="49" charset="0"/>
                </a:rPr>
                <a:t>&gt;(N, q); </a:t>
              </a:r>
            </a:p>
            <a:p>
              <a:pPr>
                <a:lnSpc>
                  <a:spcPct val="150000"/>
                </a:lnSpc>
                <a:spcBef>
                  <a:spcPts val="0"/>
                </a:spcBef>
              </a:pPr>
              <a:r>
                <a:rPr lang="en-US" sz="1600" dirty="0">
                  <a:solidFill>
                    <a:srgbClr val="000000"/>
                  </a:solidFill>
                  <a:latin typeface="Consolas" panose="020B0609020204030204" pitchFamily="49" charset="0"/>
                </a:rPr>
                <a:t>  </a:t>
              </a:r>
              <a:r>
                <a:rPr lang="en-US" sz="1600" dirty="0" err="1">
                  <a:solidFill>
                    <a:srgbClr val="001080"/>
                  </a:solidFill>
                  <a:latin typeface="Consolas" panose="020B0609020204030204" pitchFamily="49" charset="0"/>
                </a:rPr>
                <a:t>q</a:t>
              </a:r>
              <a:r>
                <a:rPr lang="en-US" sz="1600" dirty="0" err="1">
                  <a:solidFill>
                    <a:srgbClr val="000000"/>
                  </a:solidFill>
                  <a:latin typeface="Consolas" panose="020B0609020204030204" pitchFamily="49" charset="0"/>
                </a:rPr>
                <a:t>.</a:t>
              </a:r>
              <a:r>
                <a:rPr lang="en-US" sz="1600" dirty="0" err="1">
                  <a:solidFill>
                    <a:srgbClr val="795E26"/>
                  </a:solidFill>
                  <a:latin typeface="Consolas" panose="020B0609020204030204" pitchFamily="49" charset="0"/>
                </a:rPr>
                <a:t>parallel_for</a:t>
              </a:r>
              <a:r>
                <a:rPr lang="en-US" sz="1600" dirty="0">
                  <a:solidFill>
                    <a:srgbClr val="000000"/>
                  </a:solidFill>
                  <a:latin typeface="Consolas" panose="020B0609020204030204" pitchFamily="49" charset="0"/>
                </a:rPr>
                <a:t>(N, [=](</a:t>
              </a:r>
              <a:r>
                <a:rPr lang="en-US" sz="1600" dirty="0">
                  <a:solidFill>
                    <a:srgbClr val="267F99"/>
                  </a:solidFill>
                  <a:latin typeface="Consolas" panose="020B0609020204030204" pitchFamily="49" charset="0"/>
                </a:rPr>
                <a:t>auto</a:t>
              </a:r>
              <a:r>
                <a:rPr lang="en-US" sz="1600" dirty="0">
                  <a:solidFill>
                    <a:srgbClr val="000000"/>
                  </a:solidFill>
                  <a:latin typeface="Consolas" panose="020B0609020204030204" pitchFamily="49" charset="0"/>
                </a:rPr>
                <a:t> </a:t>
              </a:r>
              <a:r>
                <a:rPr lang="en-US" sz="1600" dirty="0" err="1">
                  <a:solidFill>
                    <a:srgbClr val="001080"/>
                  </a:solidFill>
                  <a:latin typeface="Consolas" panose="020B0609020204030204" pitchFamily="49" charset="0"/>
                </a:rPr>
                <a:t>i</a:t>
              </a:r>
              <a:r>
                <a:rPr lang="en-US" sz="1600" dirty="0">
                  <a:solidFill>
                    <a:srgbClr val="000000"/>
                  </a:solidFill>
                  <a:latin typeface="Consolas" panose="020B0609020204030204" pitchFamily="49" charset="0"/>
                </a:rPr>
                <a:t>) {</a:t>
              </a:r>
            </a:p>
            <a:p>
              <a:pPr>
                <a:lnSpc>
                  <a:spcPct val="150000"/>
                </a:lnSpc>
                <a:spcBef>
                  <a:spcPts val="0"/>
                </a:spcBef>
              </a:pPr>
              <a:r>
                <a:rPr lang="en-US" sz="1600" dirty="0">
                  <a:solidFill>
                    <a:srgbClr val="000000"/>
                  </a:solidFill>
                  <a:latin typeface="Consolas" panose="020B0609020204030204" pitchFamily="49" charset="0"/>
                </a:rPr>
                <a:t>      </a:t>
              </a:r>
              <a:r>
                <a:rPr lang="en-US" sz="1600" dirty="0">
                  <a:solidFill>
                    <a:srgbClr val="001080"/>
                  </a:solidFill>
                  <a:latin typeface="Consolas" panose="020B0609020204030204" pitchFamily="49" charset="0"/>
                </a:rPr>
                <a:t>data</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 = </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 </a:t>
              </a:r>
            </a:p>
            <a:p>
              <a:pPr>
                <a:lnSpc>
                  <a:spcPct val="150000"/>
                </a:lnSpc>
                <a:spcBef>
                  <a:spcPts val="0"/>
                </a:spcBef>
              </a:pPr>
              <a:r>
                <a:rPr lang="en-US" sz="1600" dirty="0">
                  <a:solidFill>
                    <a:srgbClr val="000000"/>
                  </a:solidFill>
                  <a:latin typeface="Consolas" panose="020B0609020204030204" pitchFamily="49" charset="0"/>
                </a:rPr>
                <a:t>  }).</a:t>
              </a:r>
              <a:r>
                <a:rPr lang="en-US" sz="1600" dirty="0">
                  <a:solidFill>
                    <a:srgbClr val="795E26"/>
                  </a:solidFill>
                  <a:latin typeface="Consolas" panose="020B0609020204030204" pitchFamily="49" charset="0"/>
                </a:rPr>
                <a:t>wait</a:t>
              </a:r>
              <a:r>
                <a:rPr lang="en-US" sz="1600" dirty="0">
                  <a:solidFill>
                    <a:srgbClr val="000000"/>
                  </a:solidFill>
                  <a:latin typeface="Consolas" panose="020B0609020204030204" pitchFamily="49" charset="0"/>
                </a:rPr>
                <a:t>();</a:t>
              </a:r>
              <a:br>
                <a:rPr lang="en-US" sz="1600" dirty="0">
                  <a:solidFill>
                    <a:srgbClr val="000000"/>
                  </a:solidFill>
                  <a:latin typeface="Consolas" panose="020B0609020204030204" pitchFamily="49" charset="0"/>
                </a:rPr>
              </a:br>
              <a:r>
                <a:rPr lang="en-US" sz="1600" dirty="0">
                  <a:solidFill>
                    <a:srgbClr val="000000"/>
                  </a:solidFill>
                  <a:latin typeface="Consolas" panose="020B0609020204030204" pitchFamily="49" charset="0"/>
                </a:rPr>
                <a:t>  </a:t>
              </a:r>
              <a:r>
                <a:rPr lang="en-US" sz="1600" dirty="0">
                  <a:solidFill>
                    <a:srgbClr val="AF00DB"/>
                  </a:solidFill>
                  <a:latin typeface="Consolas" panose="020B0609020204030204" pitchFamily="49" charset="0"/>
                </a:rPr>
                <a:t>for</a:t>
              </a:r>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int</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a:t>
              </a:r>
              <a:r>
                <a:rPr lang="en-US" sz="1600" dirty="0">
                  <a:solidFill>
                    <a:srgbClr val="098658"/>
                  </a:solidFill>
                  <a:latin typeface="Consolas" panose="020B0609020204030204" pitchFamily="49" charset="0"/>
                </a:rPr>
                <a:t>0</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&lt;N; </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 </a:t>
              </a:r>
              <a:r>
                <a:rPr lang="en-US" sz="1600" dirty="0">
                  <a:solidFill>
                    <a:srgbClr val="267F99"/>
                  </a:solidFill>
                  <a:latin typeface="Consolas" panose="020B0609020204030204" pitchFamily="49" charset="0"/>
                </a:rPr>
                <a:t>std</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cout</a:t>
              </a:r>
              <a:r>
                <a:rPr lang="en-US" sz="1600" dirty="0">
                  <a:solidFill>
                    <a:srgbClr val="000000"/>
                  </a:solidFill>
                  <a:latin typeface="Consolas" panose="020B0609020204030204" pitchFamily="49" charset="0"/>
                </a:rPr>
                <a:t> &lt;&lt; </a:t>
              </a:r>
              <a:r>
                <a:rPr lang="en-US" sz="1600" dirty="0">
                  <a:solidFill>
                    <a:srgbClr val="001080"/>
                  </a:solidFill>
                  <a:latin typeface="Consolas" panose="020B0609020204030204" pitchFamily="49" charset="0"/>
                </a:rPr>
                <a:t>data</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 &lt;&lt; </a:t>
              </a:r>
              <a:r>
                <a:rPr lang="en-US" sz="1600" dirty="0">
                  <a:solidFill>
                    <a:srgbClr val="A31515"/>
                  </a:solidFill>
                  <a:latin typeface="Consolas" panose="020B0609020204030204" pitchFamily="49" charset="0"/>
                </a:rPr>
                <a:t>"</a:t>
              </a:r>
              <a:r>
                <a:rPr lang="en-US" sz="1600" dirty="0">
                  <a:solidFill>
                    <a:srgbClr val="FF0000"/>
                  </a:solidFill>
                  <a:latin typeface="Consolas" panose="020B0609020204030204" pitchFamily="49" charset="0"/>
                </a:rPr>
                <a:t>\n</a:t>
              </a:r>
              <a:r>
                <a:rPr lang="en-US" sz="1600" dirty="0">
                  <a:solidFill>
                    <a:srgbClr val="A31515"/>
                  </a:solidFill>
                  <a:latin typeface="Consolas" panose="020B0609020204030204" pitchFamily="49" charset="0"/>
                </a:rPr>
                <a:t>"</a:t>
              </a:r>
              <a:r>
                <a:rPr lang="en-US" sz="1600" dirty="0">
                  <a:solidFill>
                    <a:srgbClr val="000000"/>
                  </a:solidFill>
                  <a:latin typeface="Consolas" panose="020B0609020204030204" pitchFamily="49" charset="0"/>
                </a:rPr>
                <a:t>;</a:t>
              </a:r>
            </a:p>
            <a:p>
              <a:pPr>
                <a:lnSpc>
                  <a:spcPct val="150000"/>
                </a:lnSpc>
                <a:spcBef>
                  <a:spcPts val="0"/>
                </a:spcBef>
              </a:pPr>
              <a:r>
                <a:rPr lang="en-US" sz="1600" dirty="0">
                  <a:solidFill>
                    <a:srgbClr val="000000"/>
                  </a:solidFill>
                  <a:latin typeface="Consolas" panose="020B0609020204030204" pitchFamily="49" charset="0"/>
                </a:rPr>
                <a:t>  </a:t>
              </a:r>
              <a:r>
                <a:rPr lang="en-US" sz="1600" dirty="0">
                  <a:solidFill>
                    <a:srgbClr val="795E26"/>
                  </a:solidFill>
                  <a:latin typeface="Consolas" panose="020B0609020204030204" pitchFamily="49" charset="0"/>
                </a:rPr>
                <a:t>free</a:t>
              </a:r>
              <a:r>
                <a:rPr lang="en-US" sz="1600" dirty="0">
                  <a:solidFill>
                    <a:srgbClr val="000000"/>
                  </a:solidFill>
                  <a:latin typeface="Consolas" panose="020B0609020204030204" pitchFamily="49" charset="0"/>
                </a:rPr>
                <a:t>(data, q);</a:t>
              </a:r>
            </a:p>
            <a:p>
              <a:pPr>
                <a:lnSpc>
                  <a:spcPct val="150000"/>
                </a:lnSpc>
                <a:spcBef>
                  <a:spcPts val="0"/>
                </a:spcBef>
              </a:pPr>
              <a:r>
                <a:rPr lang="en-US" sz="1600" dirty="0">
                  <a:solidFill>
                    <a:srgbClr val="000000"/>
                  </a:solidFill>
                  <a:latin typeface="Consolas" panose="020B0609020204030204" pitchFamily="49" charset="0"/>
                </a:rPr>
                <a:t>  </a:t>
              </a:r>
              <a:r>
                <a:rPr lang="en-US" sz="1600" dirty="0">
                  <a:solidFill>
                    <a:srgbClr val="AF00DB"/>
                  </a:solidFill>
                  <a:latin typeface="Consolas" panose="020B0609020204030204" pitchFamily="49" charset="0"/>
                </a:rPr>
                <a:t>return</a:t>
              </a:r>
              <a:r>
                <a:rPr lang="en-US" sz="1600" dirty="0">
                  <a:solidFill>
                    <a:srgbClr val="000000"/>
                  </a:solidFill>
                  <a:latin typeface="Consolas" panose="020B0609020204030204" pitchFamily="49" charset="0"/>
                </a:rPr>
                <a:t> </a:t>
              </a:r>
              <a:r>
                <a:rPr lang="en-US" sz="1600" dirty="0">
                  <a:solidFill>
                    <a:srgbClr val="098658"/>
                  </a:solidFill>
                  <a:latin typeface="Consolas" panose="020B0609020204030204" pitchFamily="49" charset="0"/>
                </a:rPr>
                <a:t>0</a:t>
              </a:r>
              <a:r>
                <a:rPr lang="en-US" sz="1600" dirty="0">
                  <a:solidFill>
                    <a:srgbClr val="000000"/>
                  </a:solidFill>
                  <a:latin typeface="Consolas" panose="020B0609020204030204" pitchFamily="49" charset="0"/>
                </a:rPr>
                <a:t>;</a:t>
              </a:r>
            </a:p>
            <a:p>
              <a:pPr>
                <a:lnSpc>
                  <a:spcPct val="150000"/>
                </a:lnSpc>
                <a:spcBef>
                  <a:spcPts val="0"/>
                </a:spcBef>
              </a:pPr>
              <a:r>
                <a:rPr lang="en-US" sz="1600" dirty="0">
                  <a:solidFill>
                    <a:srgbClr val="000000"/>
                  </a:solidFill>
                  <a:latin typeface="Consolas" panose="020B0609020204030204" pitchFamily="49" charset="0"/>
                </a:rPr>
                <a:t>}</a:t>
              </a:r>
            </a:p>
          </p:txBody>
        </p:sp>
      </p:grpSp>
      <p:sp>
        <p:nvSpPr>
          <p:cNvPr id="8" name="Left Brace 7">
            <a:extLst>
              <a:ext uri="{FF2B5EF4-FFF2-40B4-BE49-F238E27FC236}">
                <a16:creationId xmlns:a16="http://schemas.microsoft.com/office/drawing/2014/main" id="{D1D699C4-2248-46FC-BD59-8A4B0E45CB3C}"/>
              </a:ext>
            </a:extLst>
          </p:cNvPr>
          <p:cNvSpPr/>
          <p:nvPr/>
        </p:nvSpPr>
        <p:spPr>
          <a:xfrm>
            <a:off x="5145154" y="3240565"/>
            <a:ext cx="213818" cy="872989"/>
          </a:xfrm>
          <a:prstGeom prst="leftBrace">
            <a:avLst>
              <a:gd name="adj1" fmla="val 42844"/>
              <a:gd name="adj2" fmla="val 50000"/>
            </a:avLst>
          </a:prstGeom>
          <a:ln w="28575">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500"/>
          </a:p>
        </p:txBody>
      </p:sp>
      <p:sp>
        <p:nvSpPr>
          <p:cNvPr id="9" name="Left Brace 8">
            <a:extLst>
              <a:ext uri="{FF2B5EF4-FFF2-40B4-BE49-F238E27FC236}">
                <a16:creationId xmlns:a16="http://schemas.microsoft.com/office/drawing/2014/main" id="{B8603672-9E71-440C-B289-C7DE677706C0}"/>
              </a:ext>
            </a:extLst>
          </p:cNvPr>
          <p:cNvSpPr/>
          <p:nvPr/>
        </p:nvSpPr>
        <p:spPr>
          <a:xfrm>
            <a:off x="5155374" y="4550905"/>
            <a:ext cx="213819" cy="1259680"/>
          </a:xfrm>
          <a:prstGeom prst="leftBrace">
            <a:avLst>
              <a:gd name="adj1" fmla="val 42844"/>
              <a:gd name="adj2" fmla="val 50000"/>
            </a:avLst>
          </a:prstGeom>
          <a:ln w="28575">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500"/>
          </a:p>
        </p:txBody>
      </p:sp>
      <p:sp>
        <p:nvSpPr>
          <p:cNvPr id="10" name="Left Brace 9">
            <a:extLst>
              <a:ext uri="{FF2B5EF4-FFF2-40B4-BE49-F238E27FC236}">
                <a16:creationId xmlns:a16="http://schemas.microsoft.com/office/drawing/2014/main" id="{1D5F0815-0B37-4163-A208-FE7D82ECD269}"/>
              </a:ext>
            </a:extLst>
          </p:cNvPr>
          <p:cNvSpPr/>
          <p:nvPr/>
        </p:nvSpPr>
        <p:spPr>
          <a:xfrm>
            <a:off x="5156606" y="4194273"/>
            <a:ext cx="203598" cy="290286"/>
          </a:xfrm>
          <a:prstGeom prst="leftBrace">
            <a:avLst>
              <a:gd name="adj1" fmla="val 42844"/>
              <a:gd name="adj2" fmla="val 50000"/>
            </a:avLst>
          </a:prstGeom>
          <a:ln w="28575">
            <a:solidFill>
              <a:srgbClr val="FFC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500"/>
          </a:p>
        </p:txBody>
      </p:sp>
      <p:sp>
        <p:nvSpPr>
          <p:cNvPr id="11" name="TextBox 10">
            <a:extLst>
              <a:ext uri="{FF2B5EF4-FFF2-40B4-BE49-F238E27FC236}">
                <a16:creationId xmlns:a16="http://schemas.microsoft.com/office/drawing/2014/main" id="{5B33FB78-9282-486D-8252-E8BB276D8D65}"/>
              </a:ext>
            </a:extLst>
          </p:cNvPr>
          <p:cNvSpPr txBox="1"/>
          <p:nvPr/>
        </p:nvSpPr>
        <p:spPr>
          <a:xfrm>
            <a:off x="4535287" y="3376493"/>
            <a:ext cx="909944" cy="513089"/>
          </a:xfrm>
          <a:prstGeom prst="rect">
            <a:avLst/>
          </a:prstGeom>
          <a:noFill/>
        </p:spPr>
        <p:txBody>
          <a:bodyPr vert="horz" wrap="square" lIns="0" tIns="0" rIns="0" bIns="0" rtlCol="0">
            <a:spAutoFit/>
          </a:bodyPr>
          <a:lstStyle/>
          <a:p>
            <a:r>
              <a:rPr lang="en-US" sz="1667" dirty="0">
                <a:solidFill>
                  <a:srgbClr val="00B050"/>
                </a:solidFill>
              </a:rPr>
              <a:t>Host code</a:t>
            </a:r>
          </a:p>
        </p:txBody>
      </p:sp>
      <p:sp>
        <p:nvSpPr>
          <p:cNvPr id="12" name="TextBox 11">
            <a:extLst>
              <a:ext uri="{FF2B5EF4-FFF2-40B4-BE49-F238E27FC236}">
                <a16:creationId xmlns:a16="http://schemas.microsoft.com/office/drawing/2014/main" id="{A4C8C547-4EC3-4C51-B306-C5338D4454F6}"/>
              </a:ext>
            </a:extLst>
          </p:cNvPr>
          <p:cNvSpPr txBox="1"/>
          <p:nvPr/>
        </p:nvSpPr>
        <p:spPr>
          <a:xfrm>
            <a:off x="3931899" y="4079766"/>
            <a:ext cx="1403678" cy="513089"/>
          </a:xfrm>
          <a:prstGeom prst="rect">
            <a:avLst/>
          </a:prstGeom>
          <a:noFill/>
        </p:spPr>
        <p:txBody>
          <a:bodyPr vert="horz" wrap="square" lIns="0" tIns="0" rIns="0" bIns="0" rtlCol="0">
            <a:spAutoFit/>
          </a:bodyPr>
          <a:lstStyle/>
          <a:p>
            <a:r>
              <a:rPr lang="en-US" sz="1667" dirty="0">
                <a:solidFill>
                  <a:srgbClr val="FFC000"/>
                </a:solidFill>
              </a:rPr>
              <a:t>Accelerator device code</a:t>
            </a:r>
          </a:p>
        </p:txBody>
      </p:sp>
      <p:sp>
        <p:nvSpPr>
          <p:cNvPr id="13" name="TextBox 12">
            <a:extLst>
              <a:ext uri="{FF2B5EF4-FFF2-40B4-BE49-F238E27FC236}">
                <a16:creationId xmlns:a16="http://schemas.microsoft.com/office/drawing/2014/main" id="{9ED57B87-4387-4F3A-BB99-01A6E769A494}"/>
              </a:ext>
            </a:extLst>
          </p:cNvPr>
          <p:cNvSpPr txBox="1"/>
          <p:nvPr/>
        </p:nvSpPr>
        <p:spPr>
          <a:xfrm>
            <a:off x="4544292" y="4926789"/>
            <a:ext cx="909944" cy="513089"/>
          </a:xfrm>
          <a:prstGeom prst="rect">
            <a:avLst/>
          </a:prstGeom>
          <a:noFill/>
        </p:spPr>
        <p:txBody>
          <a:bodyPr vert="horz" wrap="square" lIns="0" tIns="0" rIns="0" bIns="0" rtlCol="0">
            <a:spAutoFit/>
          </a:bodyPr>
          <a:lstStyle/>
          <a:p>
            <a:r>
              <a:rPr lang="en-US" sz="1667" dirty="0">
                <a:solidFill>
                  <a:srgbClr val="00B050"/>
                </a:solidFill>
              </a:rPr>
              <a:t>Host code</a:t>
            </a:r>
          </a:p>
        </p:txBody>
      </p:sp>
      <p:graphicFrame>
        <p:nvGraphicFramePr>
          <p:cNvPr id="14" name="Table 13">
            <a:extLst>
              <a:ext uri="{FF2B5EF4-FFF2-40B4-BE49-F238E27FC236}">
                <a16:creationId xmlns:a16="http://schemas.microsoft.com/office/drawing/2014/main" id="{81177A42-BD5B-4988-9D2B-89279D53F4C4}"/>
              </a:ext>
            </a:extLst>
          </p:cNvPr>
          <p:cNvGraphicFramePr>
            <a:graphicFrameLocks noGrp="1"/>
          </p:cNvGraphicFramePr>
          <p:nvPr/>
        </p:nvGraphicFramePr>
        <p:xfrm>
          <a:off x="533363" y="4624413"/>
          <a:ext cx="3183142" cy="1259680"/>
        </p:xfrm>
        <a:graphic>
          <a:graphicData uri="http://schemas.openxmlformats.org/drawingml/2006/table">
            <a:tbl>
              <a:tblPr firstRow="1" bandRow="1">
                <a:tableStyleId>{5C22544A-7EE6-4342-B048-85BDC9FD1C3A}</a:tableStyleId>
              </a:tblPr>
              <a:tblGrid>
                <a:gridCol w="1456329">
                  <a:extLst>
                    <a:ext uri="{9D8B030D-6E8A-4147-A177-3AD203B41FA5}">
                      <a16:colId xmlns:a16="http://schemas.microsoft.com/office/drawing/2014/main" val="3671006787"/>
                    </a:ext>
                  </a:extLst>
                </a:gridCol>
                <a:gridCol w="1726813">
                  <a:extLst>
                    <a:ext uri="{9D8B030D-6E8A-4147-A177-3AD203B41FA5}">
                      <a16:colId xmlns:a16="http://schemas.microsoft.com/office/drawing/2014/main" val="1961345731"/>
                    </a:ext>
                  </a:extLst>
                </a:gridCol>
              </a:tblGrid>
              <a:tr h="314920">
                <a:tc>
                  <a:txBody>
                    <a:bodyPr/>
                    <a:lstStyle/>
                    <a:p>
                      <a:pPr algn="ctr"/>
                      <a:r>
                        <a:rPr lang="en-US" sz="1400" dirty="0"/>
                        <a:t>Construct</a:t>
                      </a:r>
                    </a:p>
                  </a:txBody>
                  <a:tcPr marL="76200" marR="76200" marT="38100" marB="38100"/>
                </a:tc>
                <a:tc>
                  <a:txBody>
                    <a:bodyPr/>
                    <a:lstStyle/>
                    <a:p>
                      <a:pPr algn="ctr"/>
                      <a:r>
                        <a:rPr lang="en-US" sz="1400" dirty="0"/>
                        <a:t>Purpose</a:t>
                      </a:r>
                    </a:p>
                  </a:txBody>
                  <a:tcPr marL="76200" marR="76200" marT="38100" marB="38100"/>
                </a:tc>
                <a:extLst>
                  <a:ext uri="{0D108BD9-81ED-4DB2-BD59-A6C34878D82A}">
                    <a16:rowId xmlns:a16="http://schemas.microsoft.com/office/drawing/2014/main" val="1115190012"/>
                  </a:ext>
                </a:extLst>
              </a:tr>
              <a:tr h="314920">
                <a:tc>
                  <a:txBody>
                    <a:bodyPr/>
                    <a:lstStyle/>
                    <a:p>
                      <a:pPr algn="l"/>
                      <a:r>
                        <a:rPr lang="en-US" sz="1400" dirty="0"/>
                        <a:t>queue</a:t>
                      </a:r>
                    </a:p>
                  </a:txBody>
                  <a:tcPr marL="76200" marR="76200" marT="38100" marB="38100"/>
                </a:tc>
                <a:tc>
                  <a:txBody>
                    <a:bodyPr/>
                    <a:lstStyle/>
                    <a:p>
                      <a:pPr algn="l"/>
                      <a:r>
                        <a:rPr lang="en-US" sz="1400" dirty="0"/>
                        <a:t>Work targeting</a:t>
                      </a:r>
                    </a:p>
                  </a:txBody>
                  <a:tcPr marL="76200" marR="76200" marT="38100" marB="38100"/>
                </a:tc>
                <a:extLst>
                  <a:ext uri="{0D108BD9-81ED-4DB2-BD59-A6C34878D82A}">
                    <a16:rowId xmlns:a16="http://schemas.microsoft.com/office/drawing/2014/main" val="3920575390"/>
                  </a:ext>
                </a:extLst>
              </a:tr>
              <a:tr h="314920">
                <a:tc>
                  <a:txBody>
                    <a:bodyPr/>
                    <a:lstStyle/>
                    <a:p>
                      <a:pPr algn="l"/>
                      <a:r>
                        <a:rPr lang="en-US" sz="1400" dirty="0" err="1"/>
                        <a:t>malloc_shared</a:t>
                      </a:r>
                      <a:endParaRPr lang="en-US" sz="1400" dirty="0"/>
                    </a:p>
                  </a:txBody>
                  <a:tcPr marL="76200" marR="76200" marT="38100" marB="38100"/>
                </a:tc>
                <a:tc>
                  <a:txBody>
                    <a:bodyPr/>
                    <a:lstStyle/>
                    <a:p>
                      <a:pPr algn="l"/>
                      <a:r>
                        <a:rPr lang="en-US" sz="1400" dirty="0"/>
                        <a:t>Data management</a:t>
                      </a:r>
                    </a:p>
                  </a:txBody>
                  <a:tcPr marL="76200" marR="76200" marT="38100" marB="38100"/>
                </a:tc>
                <a:extLst>
                  <a:ext uri="{0D108BD9-81ED-4DB2-BD59-A6C34878D82A}">
                    <a16:rowId xmlns:a16="http://schemas.microsoft.com/office/drawing/2014/main" val="2130737489"/>
                  </a:ext>
                </a:extLst>
              </a:tr>
              <a:tr h="314920">
                <a:tc>
                  <a:txBody>
                    <a:bodyPr/>
                    <a:lstStyle/>
                    <a:p>
                      <a:pPr algn="l"/>
                      <a:r>
                        <a:rPr lang="en-US" sz="1400" dirty="0" err="1"/>
                        <a:t>parallel_for</a:t>
                      </a:r>
                      <a:endParaRPr lang="en-US" sz="1400" dirty="0"/>
                    </a:p>
                  </a:txBody>
                  <a:tcPr marL="76200" marR="76200" marT="38100" marB="38100"/>
                </a:tc>
                <a:tc>
                  <a:txBody>
                    <a:bodyPr/>
                    <a:lstStyle/>
                    <a:p>
                      <a:pPr algn="l"/>
                      <a:r>
                        <a:rPr lang="en-US" sz="1400" dirty="0"/>
                        <a:t>Parallelism</a:t>
                      </a:r>
                    </a:p>
                  </a:txBody>
                  <a:tcPr marL="76200" marR="76200" marT="38100" marB="38100"/>
                </a:tc>
                <a:extLst>
                  <a:ext uri="{0D108BD9-81ED-4DB2-BD59-A6C34878D82A}">
                    <a16:rowId xmlns:a16="http://schemas.microsoft.com/office/drawing/2014/main" val="183387806"/>
                  </a:ext>
                </a:extLst>
              </a:tr>
            </a:tbl>
          </a:graphicData>
        </a:graphic>
      </p:graphicFrame>
    </p:spTree>
    <p:extLst>
      <p:ext uri="{BB962C8B-B14F-4D97-AF65-F5344CB8AC3E}">
        <p14:creationId xmlns:p14="http://schemas.microsoft.com/office/powerpoint/2010/main" val="114282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06DC-FC54-4629-94B1-5BCC629C9619}"/>
              </a:ext>
            </a:extLst>
          </p:cNvPr>
          <p:cNvSpPr>
            <a:spLocks noGrp="1"/>
          </p:cNvSpPr>
          <p:nvPr>
            <p:ph type="title"/>
          </p:nvPr>
        </p:nvSpPr>
        <p:spPr>
          <a:xfrm>
            <a:off x="571501" y="409403"/>
            <a:ext cx="11022060" cy="873744"/>
          </a:xfrm>
        </p:spPr>
        <p:txBody>
          <a:bodyPr/>
          <a:lstStyle/>
          <a:p>
            <a:pPr algn="ctr"/>
            <a:r>
              <a:rPr lang="en-US" dirty="0"/>
              <a:t>Buffer Memory Model</a:t>
            </a:r>
            <a:endParaRPr lang="en-US" dirty="0">
              <a:latin typeface="+mn-lt"/>
            </a:endParaRPr>
          </a:p>
        </p:txBody>
      </p:sp>
      <p:sp>
        <p:nvSpPr>
          <p:cNvPr id="27" name="Content Placeholder 2">
            <a:extLst>
              <a:ext uri="{FF2B5EF4-FFF2-40B4-BE49-F238E27FC236}">
                <a16:creationId xmlns:a16="http://schemas.microsoft.com/office/drawing/2014/main" id="{4C63971A-DEF8-45F9-9F93-D3BAFA483A80}"/>
              </a:ext>
            </a:extLst>
          </p:cNvPr>
          <p:cNvSpPr txBox="1">
            <a:spLocks/>
          </p:cNvSpPr>
          <p:nvPr/>
        </p:nvSpPr>
        <p:spPr>
          <a:xfrm>
            <a:off x="607484" y="1367469"/>
            <a:ext cx="4658629" cy="4800511"/>
          </a:xfrm>
          <a:prstGeom prst="rect">
            <a:avLst/>
          </a:prstGeom>
        </p:spPr>
        <p:txBody>
          <a:bodyPr/>
          <a:lstStyle>
            <a:lvl1pPr marL="0" indent="0" algn="ctr" defTabSz="609585" rtl="0" eaLnBrk="1" latinLnBrk="0" hangingPunct="1">
              <a:spcBef>
                <a:spcPts val="1600"/>
              </a:spcBef>
              <a:spcAft>
                <a:spcPts val="0"/>
              </a:spcAft>
              <a:buFont typeface="Wingdings" panose="05000000000000000000" pitchFamily="2" charset="2"/>
              <a:buNone/>
              <a:defRPr sz="2400" b="0" kern="1200">
                <a:solidFill>
                  <a:schemeClr val="bg1"/>
                </a:solidFill>
                <a:latin typeface="+mn-lt"/>
                <a:ea typeface="+mn-ea"/>
                <a:cs typeface="Intel Clear" panose="020B0604020203020204" pitchFamily="34" charset="0"/>
              </a:defRPr>
            </a:lvl1pPr>
            <a:lvl2pPr marL="300559" indent="-300559" algn="ctr" defTabSz="609585" rtl="0" eaLnBrk="1" latinLnBrk="0" hangingPunct="1">
              <a:spcBef>
                <a:spcPts val="1600"/>
              </a:spcBef>
              <a:buFont typeface="Wingdings" charset="2"/>
              <a:buChar char="§"/>
              <a:defRPr sz="2400" kern="1200" baseline="0">
                <a:solidFill>
                  <a:schemeClr val="bg1"/>
                </a:solidFill>
                <a:latin typeface="+mn-lt"/>
                <a:ea typeface="+mn-ea"/>
                <a:cs typeface="Intel Clear" panose="020B0604020203020204" pitchFamily="34" charset="0"/>
              </a:defRPr>
            </a:lvl2pPr>
            <a:lvl3pPr marL="761981" indent="-304792" algn="ctr" defTabSz="609585" rtl="0" eaLnBrk="1" latinLnBrk="0" hangingPunct="1">
              <a:spcBef>
                <a:spcPts val="1067"/>
              </a:spcBef>
              <a:buFont typeface="Intel Clear" panose="020B0604020203020204" pitchFamily="34" charset="0"/>
              <a:buChar char="–"/>
              <a:defRPr sz="2400" kern="1200">
                <a:solidFill>
                  <a:schemeClr val="bg1"/>
                </a:solidFill>
                <a:latin typeface="+mn-lt"/>
                <a:ea typeface="+mn-ea"/>
                <a:cs typeface="Intel Clear" panose="020B0604020203020204" pitchFamily="34" charset="0"/>
              </a:defRPr>
            </a:lvl3pPr>
            <a:lvl4pPr marL="1293252" indent="-304792" algn="ctr" defTabSz="609585" rtl="0" eaLnBrk="1" latinLnBrk="0" hangingPunct="1">
              <a:spcBef>
                <a:spcPct val="20000"/>
              </a:spcBef>
              <a:buFont typeface="Arial"/>
              <a:buChar char="–"/>
              <a:defRPr sz="2133" kern="1200">
                <a:solidFill>
                  <a:schemeClr val="bg1"/>
                </a:solidFill>
                <a:latin typeface="+mn-lt"/>
                <a:ea typeface="+mn-ea"/>
                <a:cs typeface="Intel Clear" panose="020B0604020203020204" pitchFamily="34" charset="0"/>
              </a:defRPr>
            </a:lvl4pPr>
            <a:lvl5pPr marL="1758907" indent="-304792" algn="ctr" defTabSz="609585" rtl="0" eaLnBrk="1" latinLnBrk="0" hangingPunct="1">
              <a:spcBef>
                <a:spcPct val="20000"/>
              </a:spcBef>
              <a:buFont typeface="Intel Clear" panose="020B0604020203020204" pitchFamily="34" charset="0"/>
              <a:buChar char="–"/>
              <a:defRPr sz="1867" kern="1200">
                <a:solidFill>
                  <a:schemeClr val="bg1"/>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lvl="0" algn="l">
              <a:lnSpc>
                <a:spcPct val="100000"/>
              </a:lnSpc>
            </a:pPr>
            <a:r>
              <a:rPr lang="en-US" dirty="0">
                <a:solidFill>
                  <a:srgbClr val="FFC000"/>
                </a:solidFill>
                <a:latin typeface="+mj-lt"/>
              </a:rPr>
              <a:t>Buffers:</a:t>
            </a:r>
            <a:r>
              <a:rPr lang="en-US" dirty="0">
                <a:solidFill>
                  <a:prstClr val="white"/>
                </a:solidFill>
                <a:latin typeface="+mj-lt"/>
              </a:rPr>
              <a:t> Encapsulate data in a SYCL application</a:t>
            </a:r>
          </a:p>
          <a:p>
            <a:pPr marL="380985" lvl="0" indent="-380985" algn="l">
              <a:lnSpc>
                <a:spcPct val="100000"/>
              </a:lnSpc>
              <a:buFont typeface="Arial" panose="020B0604020202020204" pitchFamily="34" charset="0"/>
              <a:buChar char="•"/>
            </a:pPr>
            <a:r>
              <a:rPr lang="en-US" sz="2000" dirty="0">
                <a:solidFill>
                  <a:prstClr val="white"/>
                </a:solidFill>
                <a:latin typeface="+mj-lt"/>
              </a:rPr>
              <a:t>Across both devices and host!</a:t>
            </a:r>
          </a:p>
          <a:p>
            <a:pPr lvl="0" algn="l">
              <a:lnSpc>
                <a:spcPct val="100000"/>
              </a:lnSpc>
            </a:pPr>
            <a:endParaRPr lang="en-US" sz="2000" dirty="0">
              <a:solidFill>
                <a:prstClr val="white"/>
              </a:solidFill>
              <a:latin typeface="+mj-lt"/>
            </a:endParaRPr>
          </a:p>
          <a:p>
            <a:pPr lvl="0" algn="l">
              <a:lnSpc>
                <a:spcPct val="100000"/>
              </a:lnSpc>
            </a:pPr>
            <a:r>
              <a:rPr lang="en-US" dirty="0">
                <a:solidFill>
                  <a:srgbClr val="FFC000"/>
                </a:solidFill>
                <a:latin typeface="+mj-lt"/>
              </a:rPr>
              <a:t>Accessors:</a:t>
            </a:r>
            <a:r>
              <a:rPr lang="en-US" dirty="0">
                <a:solidFill>
                  <a:prstClr val="white"/>
                </a:solidFill>
                <a:latin typeface="+mj-lt"/>
              </a:rPr>
              <a:t> Mechanism to access buffer data</a:t>
            </a:r>
          </a:p>
          <a:p>
            <a:pPr marL="380985" lvl="0" indent="-380985" algn="l">
              <a:lnSpc>
                <a:spcPct val="100000"/>
              </a:lnSpc>
              <a:buFont typeface="Arial" panose="020B0604020202020204" pitchFamily="34" charset="0"/>
              <a:buChar char="•"/>
            </a:pPr>
            <a:r>
              <a:rPr lang="en-US" sz="2000" dirty="0">
                <a:solidFill>
                  <a:prstClr val="white"/>
                </a:solidFill>
                <a:latin typeface="+mj-lt"/>
              </a:rPr>
              <a:t>Create data dependencies in the SYCL graph that order kernel executions</a:t>
            </a:r>
            <a:endParaRPr lang="en-US" dirty="0">
              <a:solidFill>
                <a:prstClr val="white"/>
              </a:solidFill>
              <a:latin typeface="+mj-lt"/>
            </a:endParaRPr>
          </a:p>
        </p:txBody>
      </p:sp>
      <p:grpSp>
        <p:nvGrpSpPr>
          <p:cNvPr id="59" name="Group 58">
            <a:extLst>
              <a:ext uri="{FF2B5EF4-FFF2-40B4-BE49-F238E27FC236}">
                <a16:creationId xmlns:a16="http://schemas.microsoft.com/office/drawing/2014/main" id="{B66C3710-E4A7-48A7-B6F2-0908F8646EE4}"/>
              </a:ext>
            </a:extLst>
          </p:cNvPr>
          <p:cNvGrpSpPr/>
          <p:nvPr/>
        </p:nvGrpSpPr>
        <p:grpSpPr>
          <a:xfrm>
            <a:off x="5473334" y="1534171"/>
            <a:ext cx="6152017" cy="4292209"/>
            <a:chOff x="5242989" y="505096"/>
            <a:chExt cx="5621214" cy="6257626"/>
          </a:xfrm>
        </p:grpSpPr>
        <p:sp>
          <p:nvSpPr>
            <p:cNvPr id="60" name="Rectangle: Single Corner Snipped 59">
              <a:extLst>
                <a:ext uri="{FF2B5EF4-FFF2-40B4-BE49-F238E27FC236}">
                  <a16:creationId xmlns:a16="http://schemas.microsoft.com/office/drawing/2014/main" id="{62E7AAE9-60EA-4ED6-9E59-CC3FA8958854}"/>
                </a:ext>
              </a:extLst>
            </p:cNvPr>
            <p:cNvSpPr/>
            <p:nvPr/>
          </p:nvSpPr>
          <p:spPr>
            <a:xfrm>
              <a:off x="5242989" y="505096"/>
              <a:ext cx="5621213" cy="6257626"/>
            </a:xfrm>
            <a:prstGeom prst="snip1Rect">
              <a:avLst>
                <a:gd name="adj" fmla="val 2758"/>
              </a:avLst>
            </a:prstGeom>
            <a:solidFill>
              <a:schemeClr val="bg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dirty="0"/>
            </a:p>
          </p:txBody>
        </p:sp>
        <p:sp>
          <p:nvSpPr>
            <p:cNvPr id="61" name="TextBox 60">
              <a:extLst>
                <a:ext uri="{FF2B5EF4-FFF2-40B4-BE49-F238E27FC236}">
                  <a16:creationId xmlns:a16="http://schemas.microsoft.com/office/drawing/2014/main" id="{BF25264B-991C-438E-A08C-C46307D9C608}"/>
                </a:ext>
              </a:extLst>
            </p:cNvPr>
            <p:cNvSpPr txBox="1"/>
            <p:nvPr/>
          </p:nvSpPr>
          <p:spPr>
            <a:xfrm>
              <a:off x="5390906" y="611430"/>
              <a:ext cx="5473297" cy="5865275"/>
            </a:xfrm>
            <a:prstGeom prst="rect">
              <a:avLst/>
            </a:prstGeom>
            <a:noFill/>
          </p:spPr>
          <p:txBody>
            <a:bodyPr vert="horz" wrap="square" lIns="0" tIns="0" rIns="0" bIns="0" rtlCol="0">
              <a:spAutoFit/>
            </a:bodyPr>
            <a:lstStyle/>
            <a:p>
              <a:pPr>
                <a:lnSpc>
                  <a:spcPct val="150000"/>
                </a:lnSpc>
                <a:spcBef>
                  <a:spcPts val="0"/>
                </a:spcBef>
              </a:pPr>
              <a:r>
                <a:rPr lang="en-US" sz="1600" dirty="0">
                  <a:latin typeface="Consolas" panose="020B0609020204030204" pitchFamily="49" charset="0"/>
                </a:rPr>
                <a:t>queue </a:t>
              </a:r>
              <a:r>
                <a:rPr lang="en-US" sz="1600" dirty="0">
                  <a:solidFill>
                    <a:srgbClr val="001080"/>
                  </a:solidFill>
                  <a:latin typeface="Consolas" panose="020B0609020204030204" pitchFamily="49" charset="0"/>
                </a:rPr>
                <a:t>q</a:t>
              </a:r>
              <a:r>
                <a:rPr lang="en-US" sz="1600" dirty="0">
                  <a:latin typeface="Consolas" panose="020B0609020204030204" pitchFamily="49" charset="0"/>
                </a:rPr>
                <a:t>;</a:t>
              </a:r>
            </a:p>
            <a:p>
              <a:pPr>
                <a:lnSpc>
                  <a:spcPct val="150000"/>
                </a:lnSpc>
                <a:spcBef>
                  <a:spcPts val="0"/>
                </a:spcBef>
              </a:pPr>
              <a:r>
                <a:rPr lang="en-US" sz="1600" dirty="0">
                  <a:solidFill>
                    <a:srgbClr val="267F99"/>
                  </a:solidFill>
                  <a:latin typeface="Consolas" panose="020B0609020204030204" pitchFamily="49" charset="0"/>
                </a:rPr>
                <a:t>std</a:t>
              </a:r>
              <a:r>
                <a:rPr lang="en-US" sz="1600" dirty="0">
                  <a:solidFill>
                    <a:srgbClr val="001080"/>
                  </a:solidFill>
                  <a:latin typeface="Consolas" panose="020B0609020204030204" pitchFamily="49" charset="0"/>
                </a:rPr>
                <a:t>::v</a:t>
              </a:r>
              <a:r>
                <a:rPr lang="en-US" sz="1600" dirty="0">
                  <a:solidFill>
                    <a:srgbClr val="267F99"/>
                  </a:solidFill>
                  <a:latin typeface="Consolas" panose="020B0609020204030204" pitchFamily="49" charset="0"/>
                </a:rPr>
                <a:t>ector</a:t>
              </a:r>
              <a:r>
                <a:rPr lang="en-US" sz="1600" dirty="0">
                  <a:latin typeface="Consolas" panose="020B0609020204030204" pitchFamily="49" charset="0"/>
                </a:rPr>
                <a:t>&lt;</a:t>
              </a:r>
              <a:r>
                <a:rPr lang="en-US" sz="1600" dirty="0">
                  <a:solidFill>
                    <a:srgbClr val="0000FF"/>
                  </a:solidFill>
                  <a:latin typeface="Consolas" panose="020B0609020204030204" pitchFamily="49" charset="0"/>
                </a:rPr>
                <a:t>int</a:t>
              </a:r>
              <a:r>
                <a:rPr lang="en-US" sz="1600" dirty="0">
                  <a:latin typeface="Consolas" panose="020B0609020204030204" pitchFamily="49" charset="0"/>
                </a:rPr>
                <a:t>&gt; </a:t>
              </a:r>
              <a:r>
                <a:rPr lang="en-US" sz="1600" dirty="0">
                  <a:solidFill>
                    <a:srgbClr val="795E26"/>
                  </a:solidFill>
                  <a:latin typeface="Consolas" panose="020B0609020204030204" pitchFamily="49" charset="0"/>
                </a:rPr>
                <a:t>v</a:t>
              </a:r>
              <a:r>
                <a:rPr lang="en-US" sz="1600" dirty="0">
                  <a:latin typeface="Consolas" panose="020B0609020204030204" pitchFamily="49" charset="0"/>
                </a:rPr>
                <a:t>(</a:t>
              </a:r>
              <a:r>
                <a:rPr lang="en-US" sz="1600" dirty="0">
                  <a:solidFill>
                    <a:srgbClr val="267F99"/>
                  </a:solidFill>
                  <a:latin typeface="Consolas" panose="020B0609020204030204" pitchFamily="49" charset="0"/>
                </a:rPr>
                <a:t>N</a:t>
              </a:r>
              <a:r>
                <a:rPr lang="en-US" sz="1600" dirty="0">
                  <a:latin typeface="Consolas" panose="020B0609020204030204" pitchFamily="49" charset="0"/>
                </a:rPr>
                <a:t>, </a:t>
              </a:r>
              <a:r>
                <a:rPr lang="en-US" sz="1600" dirty="0">
                  <a:solidFill>
                    <a:srgbClr val="098658"/>
                  </a:solidFill>
                  <a:latin typeface="Consolas" panose="020B0609020204030204" pitchFamily="49" charset="0"/>
                </a:rPr>
                <a:t>10</a:t>
              </a:r>
              <a:r>
                <a:rPr lang="en-US" sz="1600" dirty="0">
                  <a:latin typeface="Consolas" panose="020B0609020204030204" pitchFamily="49" charset="0"/>
                </a:rPr>
                <a:t>);</a:t>
              </a:r>
            </a:p>
            <a:p>
              <a:pPr>
                <a:lnSpc>
                  <a:spcPct val="150000"/>
                </a:lnSpc>
                <a:spcBef>
                  <a:spcPts val="0"/>
                </a:spcBef>
              </a:pP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buffer </a:t>
              </a:r>
              <a:r>
                <a:rPr lang="en-US" sz="1600" dirty="0" err="1">
                  <a:solidFill>
                    <a:srgbClr val="795E26"/>
                  </a:solidFill>
                  <a:latin typeface="Consolas" panose="020B0609020204030204" pitchFamily="49" charset="0"/>
                </a:rPr>
                <a:t>buf</a:t>
              </a:r>
              <a:r>
                <a:rPr lang="en-US" sz="1600" dirty="0">
                  <a:latin typeface="Consolas" panose="020B0609020204030204" pitchFamily="49" charset="0"/>
                </a:rPr>
                <a:t>(v);</a:t>
              </a:r>
            </a:p>
            <a:p>
              <a:pPr>
                <a:lnSpc>
                  <a:spcPct val="150000"/>
                </a:lnSpc>
                <a:spcBef>
                  <a:spcPts val="0"/>
                </a:spcBef>
              </a:pPr>
              <a:r>
                <a:rPr lang="en-US" sz="1600" dirty="0">
                  <a:latin typeface="Consolas" panose="020B0609020204030204" pitchFamily="49" charset="0"/>
                </a:rPr>
                <a:t>  </a:t>
              </a:r>
              <a:r>
                <a:rPr lang="en-US" sz="1600" dirty="0" err="1">
                  <a:solidFill>
                    <a:srgbClr val="001080"/>
                  </a:solidFill>
                  <a:latin typeface="Consolas" panose="020B0609020204030204" pitchFamily="49" charset="0"/>
                </a:rPr>
                <a:t>q</a:t>
              </a:r>
              <a:r>
                <a:rPr lang="en-US" sz="1600" dirty="0" err="1">
                  <a:latin typeface="Consolas" panose="020B0609020204030204" pitchFamily="49" charset="0"/>
                </a:rPr>
                <a:t>.</a:t>
              </a:r>
              <a:r>
                <a:rPr lang="en-US" sz="1600" dirty="0" err="1">
                  <a:solidFill>
                    <a:srgbClr val="795E26"/>
                  </a:solidFill>
                  <a:latin typeface="Consolas" panose="020B0609020204030204" pitchFamily="49" charset="0"/>
                </a:rPr>
                <a:t>submit</a:t>
              </a:r>
              <a:r>
                <a:rPr lang="en-US" sz="1600" dirty="0">
                  <a:latin typeface="Consolas" panose="020B0609020204030204" pitchFamily="49" charset="0"/>
                </a:rPr>
                <a:t>([&amp;](</a:t>
              </a:r>
              <a:r>
                <a:rPr lang="en-US" sz="1600" dirty="0">
                  <a:solidFill>
                    <a:srgbClr val="267F99"/>
                  </a:solidFill>
                  <a:latin typeface="Consolas" panose="020B0609020204030204" pitchFamily="49" charset="0"/>
                </a:rPr>
                <a:t>handler</a:t>
              </a:r>
              <a:r>
                <a:rPr lang="en-US" sz="1600" dirty="0">
                  <a:solidFill>
                    <a:srgbClr val="0000FF"/>
                  </a:solidFill>
                  <a:latin typeface="Consolas" panose="020B0609020204030204" pitchFamily="49" charset="0"/>
                </a:rPr>
                <a:t>&amp;</a:t>
              </a:r>
              <a:r>
                <a:rPr lang="en-US" sz="1600" dirty="0">
                  <a:latin typeface="Consolas" panose="020B0609020204030204" pitchFamily="49" charset="0"/>
                </a:rPr>
                <a:t> </a:t>
              </a:r>
              <a:r>
                <a:rPr lang="en-US" sz="1600" dirty="0">
                  <a:solidFill>
                    <a:srgbClr val="001080"/>
                  </a:solidFill>
                  <a:latin typeface="Consolas" panose="020B0609020204030204" pitchFamily="49" charset="0"/>
                </a:rPr>
                <a:t>h</a:t>
              </a:r>
              <a:r>
                <a:rPr lang="en-US" sz="1600" dirty="0">
                  <a:latin typeface="Consolas" panose="020B0609020204030204" pitchFamily="49" charset="0"/>
                </a:rPr>
                <a:t>) {</a:t>
              </a:r>
            </a:p>
            <a:p>
              <a:pPr>
                <a:lnSpc>
                  <a:spcPct val="150000"/>
                </a:lnSpc>
                <a:spcBef>
                  <a:spcPts val="0"/>
                </a:spcBef>
              </a:pPr>
              <a:r>
                <a:rPr lang="en-US" sz="1600" dirty="0">
                  <a:latin typeface="Consolas" panose="020B0609020204030204" pitchFamily="49" charset="0"/>
                </a:rPr>
                <a:t>    </a:t>
              </a:r>
              <a:r>
                <a:rPr lang="en-US" sz="1600" dirty="0">
                  <a:solidFill>
                    <a:srgbClr val="267F99"/>
                  </a:solidFill>
                  <a:latin typeface="Consolas" panose="020B0609020204030204" pitchFamily="49" charset="0"/>
                </a:rPr>
                <a:t>accessor</a:t>
              </a:r>
              <a:r>
                <a:rPr lang="en-US" sz="1600" dirty="0">
                  <a:latin typeface="Consolas" panose="020B0609020204030204" pitchFamily="49" charset="0"/>
                </a:rPr>
                <a:t> </a:t>
              </a:r>
              <a:r>
                <a:rPr lang="en-US" sz="1600" dirty="0">
                  <a:solidFill>
                    <a:srgbClr val="795E26"/>
                  </a:solidFill>
                  <a:latin typeface="Consolas" panose="020B0609020204030204" pitchFamily="49" charset="0"/>
                </a:rPr>
                <a:t>a</a:t>
              </a:r>
              <a:r>
                <a:rPr lang="en-US" sz="1600" dirty="0">
                  <a:latin typeface="Consolas" panose="020B0609020204030204" pitchFamily="49" charset="0"/>
                </a:rPr>
                <a:t>(</a:t>
              </a:r>
              <a:r>
                <a:rPr lang="en-US" sz="1600" dirty="0" err="1">
                  <a:solidFill>
                    <a:srgbClr val="267F99"/>
                  </a:solidFill>
                  <a:latin typeface="Consolas" panose="020B0609020204030204" pitchFamily="49" charset="0"/>
                </a:rPr>
                <a:t>buf</a:t>
              </a:r>
              <a:r>
                <a:rPr lang="en-US" sz="1600" dirty="0">
                  <a:latin typeface="Consolas" panose="020B0609020204030204" pitchFamily="49" charset="0"/>
                </a:rPr>
                <a:t>, </a:t>
              </a:r>
              <a:r>
                <a:rPr lang="en-US" sz="1600" dirty="0">
                  <a:solidFill>
                    <a:srgbClr val="267F99"/>
                  </a:solidFill>
                  <a:latin typeface="Consolas" panose="020B0609020204030204" pitchFamily="49" charset="0"/>
                </a:rPr>
                <a:t>h</a:t>
              </a:r>
              <a:r>
                <a:rPr lang="en-US" sz="1600" dirty="0">
                  <a:latin typeface="Consolas" panose="020B0609020204030204" pitchFamily="49" charset="0"/>
                </a:rPr>
                <a:t> , </a:t>
              </a:r>
              <a:r>
                <a:rPr lang="en-US" sz="1600" dirty="0" err="1">
                  <a:solidFill>
                    <a:srgbClr val="267F99"/>
                  </a:solidFill>
                  <a:latin typeface="Consolas" panose="020B0609020204030204" pitchFamily="49" charset="0"/>
                </a:rPr>
                <a:t>write_only</a:t>
              </a:r>
              <a:r>
                <a:rPr lang="en-US" sz="1600" dirty="0">
                  <a:latin typeface="Consolas" panose="020B0609020204030204" pitchFamily="49" charset="0"/>
                </a:rPr>
                <a:t>);</a:t>
              </a:r>
            </a:p>
            <a:p>
              <a:pPr>
                <a:lnSpc>
                  <a:spcPct val="150000"/>
                </a:lnSpc>
                <a:spcBef>
                  <a:spcPts val="0"/>
                </a:spcBef>
              </a:pPr>
              <a:r>
                <a:rPr lang="en-US" sz="1600" dirty="0">
                  <a:latin typeface="Consolas" panose="020B0609020204030204" pitchFamily="49" charset="0"/>
                </a:rPr>
                <a:t>    </a:t>
              </a:r>
              <a:r>
                <a:rPr lang="en-US" sz="1600" dirty="0" err="1">
                  <a:solidFill>
                    <a:srgbClr val="001080"/>
                  </a:solidFill>
                  <a:latin typeface="Consolas" panose="020B0609020204030204" pitchFamily="49" charset="0"/>
                </a:rPr>
                <a:t>h</a:t>
              </a:r>
              <a:r>
                <a:rPr lang="en-US" sz="1600" dirty="0" err="1">
                  <a:latin typeface="Consolas" panose="020B0609020204030204" pitchFamily="49" charset="0"/>
                </a:rPr>
                <a:t>.</a:t>
              </a:r>
              <a:r>
                <a:rPr lang="en-US" sz="1600" dirty="0" err="1">
                  <a:solidFill>
                    <a:srgbClr val="795E26"/>
                  </a:solidFill>
                  <a:latin typeface="Consolas" panose="020B0609020204030204" pitchFamily="49" charset="0"/>
                </a:rPr>
                <a:t>parallel_for</a:t>
              </a:r>
              <a:r>
                <a:rPr lang="en-US" sz="1600" dirty="0">
                  <a:latin typeface="Consolas" panose="020B0609020204030204" pitchFamily="49" charset="0"/>
                </a:rPr>
                <a:t>(N, [=](</a:t>
              </a:r>
              <a:r>
                <a:rPr lang="en-US" sz="1600" dirty="0">
                  <a:solidFill>
                    <a:srgbClr val="0000FF"/>
                  </a:solidFill>
                  <a:latin typeface="Consolas" panose="020B0609020204030204" pitchFamily="49" charset="0"/>
                </a:rPr>
                <a:t>auto</a:t>
              </a:r>
              <a:r>
                <a:rPr lang="en-US" sz="1600" dirty="0">
                  <a:latin typeface="Consolas" panose="020B0609020204030204" pitchFamily="49" charset="0"/>
                </a:rPr>
                <a:t> </a:t>
              </a:r>
              <a:r>
                <a:rPr lang="en-US" sz="1600" dirty="0" err="1">
                  <a:solidFill>
                    <a:srgbClr val="001080"/>
                  </a:solidFill>
                  <a:latin typeface="Consolas" panose="020B0609020204030204" pitchFamily="49" charset="0"/>
                </a:rPr>
                <a:t>i</a:t>
              </a:r>
              <a:r>
                <a:rPr lang="en-US" sz="1600" dirty="0">
                  <a:latin typeface="Consolas" panose="020B0609020204030204" pitchFamily="49" charset="0"/>
                </a:rPr>
                <a:t>) { </a:t>
              </a:r>
              <a:r>
                <a:rPr lang="en-US" sz="1600" dirty="0">
                  <a:solidFill>
                    <a:srgbClr val="001080"/>
                  </a:solidFill>
                  <a:latin typeface="Consolas" panose="020B0609020204030204" pitchFamily="49" charset="0"/>
                </a:rPr>
                <a:t>a</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 = </a:t>
              </a:r>
              <a:r>
                <a:rPr lang="en-US" sz="1600" dirty="0">
                  <a:solidFill>
                    <a:srgbClr val="098658"/>
                  </a:solidFill>
                  <a:latin typeface="Consolas" panose="020B0609020204030204" pitchFamily="49" charset="0"/>
                </a:rPr>
                <a:t>i</a:t>
              </a:r>
              <a:r>
                <a:rPr lang="en-US" sz="1600" dirty="0">
                  <a:latin typeface="Consolas" panose="020B0609020204030204" pitchFamily="49" charset="0"/>
                </a:rPr>
                <a:t>; });</a:t>
              </a:r>
            </a:p>
            <a:p>
              <a:pPr>
                <a:lnSpc>
                  <a:spcPct val="150000"/>
                </a:lnSpc>
                <a:spcBef>
                  <a:spcPts val="0"/>
                </a:spcBef>
              </a:pPr>
              <a:r>
                <a:rPr lang="en-US" sz="1600" dirty="0">
                  <a:latin typeface="Consolas" panose="020B0609020204030204" pitchFamily="49" charset="0"/>
                </a:rPr>
                <a:t>  });</a:t>
              </a:r>
            </a:p>
            <a:p>
              <a:pPr>
                <a:lnSpc>
                  <a:spcPct val="150000"/>
                </a:lnSpc>
                <a:spcBef>
                  <a:spcPts val="0"/>
                </a:spcBef>
              </a:pPr>
              <a:r>
                <a:rPr lang="en-US" sz="1600" dirty="0">
                  <a:latin typeface="Consolas" panose="020B0609020204030204" pitchFamily="49" charset="0"/>
                </a:rPr>
                <a:t>}</a:t>
              </a:r>
            </a:p>
            <a:p>
              <a:pPr>
                <a:lnSpc>
                  <a:spcPct val="150000"/>
                </a:lnSpc>
                <a:spcBef>
                  <a:spcPts val="0"/>
                </a:spcBef>
              </a:pPr>
              <a:r>
                <a:rPr lang="en-US" sz="1600" dirty="0">
                  <a:solidFill>
                    <a:srgbClr val="AF00DB"/>
                  </a:solidFill>
                  <a:latin typeface="Consolas" panose="020B0609020204030204" pitchFamily="49" charset="0"/>
                </a:rPr>
                <a:t>for</a:t>
              </a:r>
              <a:r>
                <a:rPr lang="en-US" sz="1600" dirty="0">
                  <a:latin typeface="Consolas" panose="020B0609020204030204" pitchFamily="49" charset="0"/>
                </a:rPr>
                <a:t> (</a:t>
              </a:r>
              <a:r>
                <a:rPr lang="en-US" sz="1600" dirty="0">
                  <a:solidFill>
                    <a:srgbClr val="0000FF"/>
                  </a:solidFill>
                  <a:latin typeface="Consolas" panose="020B0609020204030204" pitchFamily="49" charset="0"/>
                </a:rPr>
                <a:t>int</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 = </a:t>
              </a:r>
              <a:r>
                <a:rPr lang="en-US" sz="1600" dirty="0">
                  <a:solidFill>
                    <a:srgbClr val="098658"/>
                  </a:solidFill>
                  <a:latin typeface="Consolas" panose="020B0609020204030204" pitchFamily="49" charset="0"/>
                </a:rPr>
                <a:t>0</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 &lt; N; </a:t>
              </a:r>
              <a:r>
                <a:rPr lang="en-US" sz="1600" dirty="0" err="1">
                  <a:latin typeface="Consolas" panose="020B0609020204030204" pitchFamily="49" charset="0"/>
                </a:rPr>
                <a:t>i</a:t>
              </a:r>
              <a:r>
                <a:rPr lang="en-US" sz="1600" dirty="0">
                  <a:latin typeface="Consolas" panose="020B0609020204030204" pitchFamily="49" charset="0"/>
                </a:rPr>
                <a:t>++) </a:t>
              </a:r>
              <a:r>
                <a:rPr lang="en-US" sz="1600" dirty="0">
                  <a:solidFill>
                    <a:srgbClr val="267F99"/>
                  </a:solidFill>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a:t>
              </a:r>
              <a:r>
                <a:rPr lang="en-US" sz="1600" dirty="0">
                  <a:solidFill>
                    <a:srgbClr val="001080"/>
                  </a:solidFill>
                  <a:latin typeface="Consolas" panose="020B0609020204030204" pitchFamily="49" charset="0"/>
                </a:rPr>
                <a:t>v</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 &lt;&lt; </a:t>
              </a:r>
              <a:r>
                <a:rPr lang="en-US" sz="1600" dirty="0">
                  <a:solidFill>
                    <a:srgbClr val="A31515"/>
                  </a:solidFill>
                  <a:latin typeface="Consolas" panose="020B0609020204030204" pitchFamily="49" charset="0"/>
                </a:rPr>
                <a:t>" "</a:t>
              </a:r>
              <a:r>
                <a:rPr lang="en-US" sz="1600" dirty="0">
                  <a:latin typeface="Consolas" panose="020B0609020204030204" pitchFamily="49" charset="0"/>
                </a:rPr>
                <a:t>;</a:t>
              </a:r>
            </a:p>
            <a:p>
              <a:pPr>
                <a:lnSpc>
                  <a:spcPct val="150000"/>
                </a:lnSpc>
                <a:spcBef>
                  <a:spcPts val="0"/>
                </a:spcBef>
              </a:pPr>
              <a:endParaRPr lang="en-US" sz="1600" dirty="0">
                <a:solidFill>
                  <a:srgbClr val="000000"/>
                </a:solidFill>
                <a:latin typeface="Consolas" panose="020B0609020204030204" pitchFamily="49" charset="0"/>
              </a:endParaRPr>
            </a:p>
          </p:txBody>
        </p:sp>
      </p:grpSp>
      <p:sp>
        <p:nvSpPr>
          <p:cNvPr id="68" name="Rectangle: Rounded Corners 67">
            <a:extLst>
              <a:ext uri="{FF2B5EF4-FFF2-40B4-BE49-F238E27FC236}">
                <a16:creationId xmlns:a16="http://schemas.microsoft.com/office/drawing/2014/main" id="{8CAA25E1-ABEF-466D-AEE7-71A0CD1E2529}"/>
              </a:ext>
            </a:extLst>
          </p:cNvPr>
          <p:cNvSpPr/>
          <p:nvPr/>
        </p:nvSpPr>
        <p:spPr>
          <a:xfrm>
            <a:off x="6045891" y="3524760"/>
            <a:ext cx="3609342" cy="269804"/>
          </a:xfrm>
          <a:prstGeom prst="round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cxnSp>
        <p:nvCxnSpPr>
          <p:cNvPr id="69" name="Straight Arrow Connector 68">
            <a:extLst>
              <a:ext uri="{FF2B5EF4-FFF2-40B4-BE49-F238E27FC236}">
                <a16:creationId xmlns:a16="http://schemas.microsoft.com/office/drawing/2014/main" id="{470C92D4-EBF0-42E4-AB78-F51BF27CEE65}"/>
              </a:ext>
            </a:extLst>
          </p:cNvPr>
          <p:cNvCxnSpPr>
            <a:cxnSpLocks/>
          </p:cNvCxnSpPr>
          <p:nvPr/>
        </p:nvCxnSpPr>
        <p:spPr>
          <a:xfrm>
            <a:off x="5220393" y="3659663"/>
            <a:ext cx="825497" cy="0"/>
          </a:xfrm>
          <a:prstGeom prst="straightConnector1">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71" name="Rectangle: Rounded Corners 70">
            <a:extLst>
              <a:ext uri="{FF2B5EF4-FFF2-40B4-BE49-F238E27FC236}">
                <a16:creationId xmlns:a16="http://schemas.microsoft.com/office/drawing/2014/main" id="{2B2EFECE-94FF-4AD6-A550-AD5BA22AA606}"/>
              </a:ext>
            </a:extLst>
          </p:cNvPr>
          <p:cNvSpPr/>
          <p:nvPr/>
        </p:nvSpPr>
        <p:spPr>
          <a:xfrm>
            <a:off x="5808156" y="2749253"/>
            <a:ext cx="1652520" cy="284996"/>
          </a:xfrm>
          <a:prstGeom prst="round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cxnSp>
        <p:nvCxnSpPr>
          <p:cNvPr id="72" name="Straight Arrow Connector 71">
            <a:extLst>
              <a:ext uri="{FF2B5EF4-FFF2-40B4-BE49-F238E27FC236}">
                <a16:creationId xmlns:a16="http://schemas.microsoft.com/office/drawing/2014/main" id="{F96EA4D4-D5B6-4A9E-9FB7-40A848D950CB}"/>
              </a:ext>
            </a:extLst>
          </p:cNvPr>
          <p:cNvCxnSpPr>
            <a:cxnSpLocks/>
          </p:cNvCxnSpPr>
          <p:nvPr/>
        </p:nvCxnSpPr>
        <p:spPr>
          <a:xfrm>
            <a:off x="5187142" y="2448098"/>
            <a:ext cx="621013" cy="462518"/>
          </a:xfrm>
          <a:prstGeom prst="straightConnector1">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550B252D-C63D-458A-9F1B-9823BBF56EDC}"/>
              </a:ext>
            </a:extLst>
          </p:cNvPr>
          <p:cNvCxnSpPr>
            <a:cxnSpLocks/>
          </p:cNvCxnSpPr>
          <p:nvPr/>
        </p:nvCxnSpPr>
        <p:spPr>
          <a:xfrm flipH="1">
            <a:off x="7119043" y="2290544"/>
            <a:ext cx="428913" cy="566407"/>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86545B23-FFDA-4437-9674-B46E6FAEE272}"/>
              </a:ext>
            </a:extLst>
          </p:cNvPr>
          <p:cNvCxnSpPr>
            <a:cxnSpLocks/>
          </p:cNvCxnSpPr>
          <p:nvPr/>
        </p:nvCxnSpPr>
        <p:spPr>
          <a:xfrm flipV="1">
            <a:off x="9700953" y="4117959"/>
            <a:ext cx="0" cy="300256"/>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162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06DC-FC54-4629-94B1-5BCC629C9619}"/>
              </a:ext>
            </a:extLst>
          </p:cNvPr>
          <p:cNvSpPr>
            <a:spLocks noGrp="1"/>
          </p:cNvSpPr>
          <p:nvPr>
            <p:ph type="title"/>
          </p:nvPr>
        </p:nvSpPr>
        <p:spPr>
          <a:xfrm>
            <a:off x="571501" y="230682"/>
            <a:ext cx="11022060" cy="873744"/>
          </a:xfrm>
        </p:spPr>
        <p:txBody>
          <a:bodyPr/>
          <a:lstStyle/>
          <a:p>
            <a:pPr algn="ctr"/>
            <a:r>
              <a:rPr lang="en-US" dirty="0">
                <a:latin typeface="+mn-lt"/>
              </a:rPr>
              <a:t>DPC++ Code Anatomy</a:t>
            </a:r>
          </a:p>
        </p:txBody>
      </p:sp>
      <p:sp>
        <p:nvSpPr>
          <p:cNvPr id="14" name="TextBox 13">
            <a:extLst>
              <a:ext uri="{FF2B5EF4-FFF2-40B4-BE49-F238E27FC236}">
                <a16:creationId xmlns:a16="http://schemas.microsoft.com/office/drawing/2014/main" id="{13E37F7D-4BF0-49F6-8C64-1A9EAA2C2D13}"/>
              </a:ext>
            </a:extLst>
          </p:cNvPr>
          <p:cNvSpPr txBox="1"/>
          <p:nvPr/>
        </p:nvSpPr>
        <p:spPr>
          <a:xfrm>
            <a:off x="6554721" y="5808862"/>
            <a:ext cx="5556688" cy="388568"/>
          </a:xfrm>
          <a:prstGeom prst="rect">
            <a:avLst/>
          </a:prstGeom>
          <a:noFill/>
        </p:spPr>
        <p:txBody>
          <a:bodyPr vert="horz" wrap="square" lIns="0" tIns="0" rIns="0" bIns="0" rtlCol="0">
            <a:spAutoFit/>
          </a:bodyPr>
          <a:lstStyle>
            <a:defPPr>
              <a:defRPr lang="en-US"/>
            </a:defPPr>
            <a:lvl1pPr>
              <a:defRPr sz="2000">
                <a:solidFill>
                  <a:srgbClr val="003C71"/>
                </a:solidFill>
              </a:defRPr>
            </a:lvl1pPr>
          </a:lstStyle>
          <a:p>
            <a:pPr>
              <a:spcBef>
                <a:spcPts val="0"/>
              </a:spcBef>
            </a:pPr>
            <a:r>
              <a:rPr lang="en-US" sz="1400" dirty="0">
                <a:solidFill>
                  <a:schemeClr val="bg1"/>
                </a:solidFill>
              </a:rPr>
              <a:t>Done!</a:t>
            </a:r>
          </a:p>
          <a:p>
            <a:pPr>
              <a:spcBef>
                <a:spcPts val="0"/>
              </a:spcBef>
            </a:pPr>
            <a:r>
              <a:rPr lang="en-US" sz="1400" dirty="0">
                <a:solidFill>
                  <a:schemeClr val="bg1"/>
                </a:solidFill>
              </a:rPr>
              <a:t>The results are copied to vector `c` at `buf_c` buffer destruction</a:t>
            </a:r>
          </a:p>
        </p:txBody>
      </p:sp>
      <p:sp>
        <p:nvSpPr>
          <p:cNvPr id="15" name="TextBox 14">
            <a:extLst>
              <a:ext uri="{FF2B5EF4-FFF2-40B4-BE49-F238E27FC236}">
                <a16:creationId xmlns:a16="http://schemas.microsoft.com/office/drawing/2014/main" id="{4FF903EE-9881-41FF-BE60-B4FA990A0302}"/>
              </a:ext>
            </a:extLst>
          </p:cNvPr>
          <p:cNvSpPr txBox="1"/>
          <p:nvPr/>
        </p:nvSpPr>
        <p:spPr>
          <a:xfrm>
            <a:off x="8551858" y="1302046"/>
            <a:ext cx="3169015" cy="582467"/>
          </a:xfrm>
          <a:prstGeom prst="rect">
            <a:avLst/>
          </a:prstGeom>
          <a:noFill/>
        </p:spPr>
        <p:txBody>
          <a:bodyPr vert="horz" wrap="square" lIns="0" tIns="0" rIns="0" bIns="0" rtlCol="0">
            <a:spAutoFit/>
          </a:bodyPr>
          <a:lstStyle/>
          <a:p>
            <a:pPr>
              <a:spcBef>
                <a:spcPts val="0"/>
              </a:spcBef>
            </a:pPr>
            <a:r>
              <a:rPr lang="en-US" sz="1400" dirty="0">
                <a:solidFill>
                  <a:schemeClr val="accent3"/>
                </a:solidFill>
              </a:rPr>
              <a:t>Step 1: </a:t>
            </a:r>
            <a:r>
              <a:rPr lang="en-US" sz="1400" dirty="0">
                <a:solidFill>
                  <a:schemeClr val="bg1"/>
                </a:solidFill>
              </a:rPr>
              <a:t>create a device queue</a:t>
            </a:r>
          </a:p>
          <a:p>
            <a:pPr>
              <a:spcBef>
                <a:spcPts val="0"/>
              </a:spcBef>
            </a:pPr>
            <a:r>
              <a:rPr lang="en-US" sz="1400" dirty="0">
                <a:solidFill>
                  <a:schemeClr val="bg1"/>
                </a:solidFill>
              </a:rPr>
              <a:t>(developer can specify a device type via device selector or use default selector)</a:t>
            </a:r>
          </a:p>
        </p:txBody>
      </p:sp>
      <p:sp>
        <p:nvSpPr>
          <p:cNvPr id="16" name="TextBox 15">
            <a:extLst>
              <a:ext uri="{FF2B5EF4-FFF2-40B4-BE49-F238E27FC236}">
                <a16:creationId xmlns:a16="http://schemas.microsoft.com/office/drawing/2014/main" id="{CFF69034-E4C2-4359-AAD6-F85F361F484B}"/>
              </a:ext>
            </a:extLst>
          </p:cNvPr>
          <p:cNvSpPr txBox="1"/>
          <p:nvPr/>
        </p:nvSpPr>
        <p:spPr>
          <a:xfrm>
            <a:off x="8551858" y="2123683"/>
            <a:ext cx="2876385" cy="582467"/>
          </a:xfrm>
          <a:prstGeom prst="rect">
            <a:avLst/>
          </a:prstGeom>
          <a:noFill/>
        </p:spPr>
        <p:txBody>
          <a:bodyPr vert="horz" wrap="square" lIns="0" tIns="0" rIns="0" bIns="0" rtlCol="0">
            <a:spAutoFit/>
          </a:bodyPr>
          <a:lstStyle/>
          <a:p>
            <a:pPr>
              <a:spcBef>
                <a:spcPts val="0"/>
              </a:spcBef>
            </a:pPr>
            <a:r>
              <a:rPr lang="en-US" sz="1400" dirty="0">
                <a:solidFill>
                  <a:schemeClr val="accent3"/>
                </a:solidFill>
              </a:rPr>
              <a:t>Step 2: </a:t>
            </a:r>
            <a:r>
              <a:rPr lang="en-US" sz="1400" dirty="0">
                <a:solidFill>
                  <a:schemeClr val="bg1"/>
                </a:solidFill>
              </a:rPr>
              <a:t>create buffers</a:t>
            </a:r>
          </a:p>
          <a:p>
            <a:pPr>
              <a:spcBef>
                <a:spcPts val="0"/>
              </a:spcBef>
            </a:pPr>
            <a:r>
              <a:rPr lang="en-US" sz="1400" dirty="0">
                <a:solidFill>
                  <a:schemeClr val="bg1"/>
                </a:solidFill>
              </a:rPr>
              <a:t>(represent both host and </a:t>
            </a:r>
          </a:p>
          <a:p>
            <a:pPr>
              <a:spcBef>
                <a:spcPts val="0"/>
              </a:spcBef>
            </a:pPr>
            <a:r>
              <a:rPr lang="en-US" sz="1400" dirty="0">
                <a:solidFill>
                  <a:schemeClr val="bg1"/>
                </a:solidFill>
              </a:rPr>
              <a:t>device memory)</a:t>
            </a:r>
            <a:endParaRPr lang="ru-RU" sz="1400" dirty="0" err="1">
              <a:solidFill>
                <a:schemeClr val="bg1"/>
              </a:solidFill>
            </a:endParaRPr>
          </a:p>
        </p:txBody>
      </p:sp>
      <p:sp>
        <p:nvSpPr>
          <p:cNvPr id="17" name="TextBox 16">
            <a:extLst>
              <a:ext uri="{FF2B5EF4-FFF2-40B4-BE49-F238E27FC236}">
                <a16:creationId xmlns:a16="http://schemas.microsoft.com/office/drawing/2014/main" id="{FCEB3221-9C41-4A76-BCB0-A8CC6D525994}"/>
              </a:ext>
            </a:extLst>
          </p:cNvPr>
          <p:cNvSpPr txBox="1"/>
          <p:nvPr/>
        </p:nvSpPr>
        <p:spPr>
          <a:xfrm>
            <a:off x="8551858" y="3023683"/>
            <a:ext cx="3621327" cy="388568"/>
          </a:xfrm>
          <a:prstGeom prst="rect">
            <a:avLst/>
          </a:prstGeom>
          <a:noFill/>
        </p:spPr>
        <p:txBody>
          <a:bodyPr vert="horz" wrap="square" lIns="0" tIns="0" rIns="0" bIns="0" rtlCol="0">
            <a:spAutoFit/>
          </a:bodyPr>
          <a:lstStyle/>
          <a:p>
            <a:r>
              <a:rPr lang="en-US" sz="1400" dirty="0">
                <a:solidFill>
                  <a:schemeClr val="accent3"/>
                </a:solidFill>
              </a:rPr>
              <a:t>Step 3: </a:t>
            </a:r>
            <a:r>
              <a:rPr lang="en-US" sz="1400" dirty="0">
                <a:solidFill>
                  <a:schemeClr val="bg1"/>
                </a:solidFill>
              </a:rPr>
              <a:t>submit a command for (asynchronous) execution</a:t>
            </a:r>
          </a:p>
        </p:txBody>
      </p:sp>
      <p:sp>
        <p:nvSpPr>
          <p:cNvPr id="18" name="TextBox 17">
            <a:extLst>
              <a:ext uri="{FF2B5EF4-FFF2-40B4-BE49-F238E27FC236}">
                <a16:creationId xmlns:a16="http://schemas.microsoft.com/office/drawing/2014/main" id="{54EEA47E-4C11-4533-B5F6-A4A624078DDE}"/>
              </a:ext>
            </a:extLst>
          </p:cNvPr>
          <p:cNvSpPr txBox="1"/>
          <p:nvPr/>
        </p:nvSpPr>
        <p:spPr>
          <a:xfrm>
            <a:off x="8551858" y="3628829"/>
            <a:ext cx="2642814" cy="582467"/>
          </a:xfrm>
          <a:prstGeom prst="rect">
            <a:avLst/>
          </a:prstGeom>
          <a:noFill/>
        </p:spPr>
        <p:txBody>
          <a:bodyPr vert="horz" wrap="square" lIns="0" tIns="0" rIns="0" bIns="0" rtlCol="0">
            <a:spAutoFit/>
          </a:bodyPr>
          <a:lstStyle/>
          <a:p>
            <a:r>
              <a:rPr lang="en-US" sz="1400" dirty="0">
                <a:solidFill>
                  <a:schemeClr val="accent3"/>
                </a:solidFill>
              </a:rPr>
              <a:t>Step 4: </a:t>
            </a:r>
            <a:r>
              <a:rPr lang="en-US" sz="1400" dirty="0">
                <a:solidFill>
                  <a:schemeClr val="bg1"/>
                </a:solidFill>
              </a:rPr>
              <a:t>create buffer accessors to access buffer data on the device</a:t>
            </a:r>
          </a:p>
        </p:txBody>
      </p:sp>
      <p:sp>
        <p:nvSpPr>
          <p:cNvPr id="19" name="TextBox 18">
            <a:extLst>
              <a:ext uri="{FF2B5EF4-FFF2-40B4-BE49-F238E27FC236}">
                <a16:creationId xmlns:a16="http://schemas.microsoft.com/office/drawing/2014/main" id="{CE38EC12-107D-480E-941F-FCB885AB3528}"/>
              </a:ext>
            </a:extLst>
          </p:cNvPr>
          <p:cNvSpPr txBox="1"/>
          <p:nvPr/>
        </p:nvSpPr>
        <p:spPr>
          <a:xfrm>
            <a:off x="8551858" y="4568853"/>
            <a:ext cx="2845970" cy="388568"/>
          </a:xfrm>
          <a:prstGeom prst="rect">
            <a:avLst/>
          </a:prstGeom>
          <a:noFill/>
        </p:spPr>
        <p:txBody>
          <a:bodyPr vert="horz" wrap="square" lIns="0" tIns="0" rIns="0" bIns="0" rtlCol="0">
            <a:spAutoFit/>
          </a:bodyPr>
          <a:lstStyle/>
          <a:p>
            <a:r>
              <a:rPr lang="en-US" sz="1400" dirty="0">
                <a:solidFill>
                  <a:schemeClr val="accent3"/>
                </a:solidFill>
              </a:rPr>
              <a:t>Step 5: </a:t>
            </a:r>
            <a:r>
              <a:rPr lang="en-US" sz="1400" dirty="0">
                <a:solidFill>
                  <a:schemeClr val="bg1"/>
                </a:solidFill>
              </a:rPr>
              <a:t>send a kernel (lambda) for execution</a:t>
            </a:r>
          </a:p>
        </p:txBody>
      </p:sp>
      <p:sp>
        <p:nvSpPr>
          <p:cNvPr id="20" name="TextBox 19">
            <a:extLst>
              <a:ext uri="{FF2B5EF4-FFF2-40B4-BE49-F238E27FC236}">
                <a16:creationId xmlns:a16="http://schemas.microsoft.com/office/drawing/2014/main" id="{3E9CC314-627F-43F7-A3D8-9C1049C864DB}"/>
              </a:ext>
            </a:extLst>
          </p:cNvPr>
          <p:cNvSpPr txBox="1"/>
          <p:nvPr/>
        </p:nvSpPr>
        <p:spPr>
          <a:xfrm>
            <a:off x="8551858" y="5157659"/>
            <a:ext cx="2449734" cy="194669"/>
          </a:xfrm>
          <a:prstGeom prst="rect">
            <a:avLst/>
          </a:prstGeom>
          <a:noFill/>
        </p:spPr>
        <p:txBody>
          <a:bodyPr vert="horz" wrap="square" lIns="0" tIns="0" rIns="0" bIns="0" rtlCol="0">
            <a:spAutoFit/>
          </a:bodyPr>
          <a:lstStyle/>
          <a:p>
            <a:r>
              <a:rPr lang="en-US" sz="1400" dirty="0">
                <a:solidFill>
                  <a:schemeClr val="accent3"/>
                </a:solidFill>
              </a:rPr>
              <a:t>Step 6: </a:t>
            </a:r>
            <a:r>
              <a:rPr lang="en-US" sz="1400" dirty="0">
                <a:solidFill>
                  <a:schemeClr val="bg1"/>
                </a:solidFill>
              </a:rPr>
              <a:t>write a kernel</a:t>
            </a:r>
          </a:p>
        </p:txBody>
      </p:sp>
      <p:sp>
        <p:nvSpPr>
          <p:cNvPr id="21" name="TextBox 20">
            <a:extLst>
              <a:ext uri="{FF2B5EF4-FFF2-40B4-BE49-F238E27FC236}">
                <a16:creationId xmlns:a16="http://schemas.microsoft.com/office/drawing/2014/main" id="{B9AC3575-35FD-4DD1-8441-0FE977F9F3D0}"/>
              </a:ext>
            </a:extLst>
          </p:cNvPr>
          <p:cNvSpPr txBox="1"/>
          <p:nvPr/>
        </p:nvSpPr>
        <p:spPr>
          <a:xfrm>
            <a:off x="880231" y="5696139"/>
            <a:ext cx="1523062" cy="582467"/>
          </a:xfrm>
          <a:prstGeom prst="rect">
            <a:avLst/>
          </a:prstGeom>
          <a:noFill/>
        </p:spPr>
        <p:txBody>
          <a:bodyPr vert="horz" wrap="square" lIns="0" tIns="0" rIns="0" bIns="0" rtlCol="0">
            <a:spAutoFit/>
          </a:bodyPr>
          <a:lstStyle/>
          <a:p>
            <a:r>
              <a:rPr lang="en-US" sz="1400" dirty="0">
                <a:solidFill>
                  <a:schemeClr val="bg1"/>
                </a:solidFill>
              </a:rPr>
              <a:t>Kernel invocations are executed in parallel</a:t>
            </a:r>
          </a:p>
        </p:txBody>
      </p:sp>
      <p:sp>
        <p:nvSpPr>
          <p:cNvPr id="22" name="TextBox 21">
            <a:extLst>
              <a:ext uri="{FF2B5EF4-FFF2-40B4-BE49-F238E27FC236}">
                <a16:creationId xmlns:a16="http://schemas.microsoft.com/office/drawing/2014/main" id="{23D10AA7-81EE-4563-98C8-BF5966EC9FB7}"/>
              </a:ext>
            </a:extLst>
          </p:cNvPr>
          <p:cNvSpPr txBox="1"/>
          <p:nvPr/>
        </p:nvSpPr>
        <p:spPr>
          <a:xfrm>
            <a:off x="2747219" y="5700468"/>
            <a:ext cx="1585409" cy="582467"/>
          </a:xfrm>
          <a:prstGeom prst="rect">
            <a:avLst/>
          </a:prstGeom>
          <a:noFill/>
        </p:spPr>
        <p:txBody>
          <a:bodyPr vert="horz" wrap="square" lIns="0" tIns="0" rIns="0" bIns="0" rtlCol="0">
            <a:spAutoFit/>
          </a:bodyPr>
          <a:lstStyle/>
          <a:p>
            <a:r>
              <a:rPr lang="en-US" sz="1400" dirty="0">
                <a:solidFill>
                  <a:schemeClr val="bg1"/>
                </a:solidFill>
              </a:rPr>
              <a:t>Kernel is invoked for each element of the range</a:t>
            </a:r>
          </a:p>
        </p:txBody>
      </p:sp>
      <p:sp>
        <p:nvSpPr>
          <p:cNvPr id="23" name="TextBox 22">
            <a:extLst>
              <a:ext uri="{FF2B5EF4-FFF2-40B4-BE49-F238E27FC236}">
                <a16:creationId xmlns:a16="http://schemas.microsoft.com/office/drawing/2014/main" id="{A76C89E4-2D12-47DB-972F-143311D2F5AC}"/>
              </a:ext>
            </a:extLst>
          </p:cNvPr>
          <p:cNvSpPr txBox="1"/>
          <p:nvPr/>
        </p:nvSpPr>
        <p:spPr>
          <a:xfrm>
            <a:off x="4625386" y="5696228"/>
            <a:ext cx="1585409" cy="582467"/>
          </a:xfrm>
          <a:prstGeom prst="rect">
            <a:avLst/>
          </a:prstGeom>
          <a:noFill/>
        </p:spPr>
        <p:txBody>
          <a:bodyPr vert="horz" wrap="square" lIns="0" tIns="0" rIns="0" bIns="0" rtlCol="0">
            <a:spAutoFit/>
          </a:bodyPr>
          <a:lstStyle/>
          <a:p>
            <a:r>
              <a:rPr lang="en-US" sz="1400" dirty="0">
                <a:solidFill>
                  <a:schemeClr val="bg1"/>
                </a:solidFill>
              </a:rPr>
              <a:t>Kernel invocation has access to the invocation id</a:t>
            </a:r>
          </a:p>
        </p:txBody>
      </p:sp>
      <p:grpSp>
        <p:nvGrpSpPr>
          <p:cNvPr id="24" name="Group 23">
            <a:extLst>
              <a:ext uri="{FF2B5EF4-FFF2-40B4-BE49-F238E27FC236}">
                <a16:creationId xmlns:a16="http://schemas.microsoft.com/office/drawing/2014/main" id="{64D4642E-FDE8-46DC-853E-3AA97F77D833}"/>
              </a:ext>
            </a:extLst>
          </p:cNvPr>
          <p:cNvGrpSpPr/>
          <p:nvPr/>
        </p:nvGrpSpPr>
        <p:grpSpPr>
          <a:xfrm>
            <a:off x="383731" y="997509"/>
            <a:ext cx="7587304" cy="4626153"/>
            <a:chOff x="5537899" y="310898"/>
            <a:chExt cx="6105461" cy="7180060"/>
          </a:xfrm>
        </p:grpSpPr>
        <p:sp>
          <p:nvSpPr>
            <p:cNvPr id="25" name="Rectangle: Single Corner Snipped 24">
              <a:extLst>
                <a:ext uri="{FF2B5EF4-FFF2-40B4-BE49-F238E27FC236}">
                  <a16:creationId xmlns:a16="http://schemas.microsoft.com/office/drawing/2014/main" id="{D7720D6D-3A43-4B71-9562-4FB68374C9E2}"/>
                </a:ext>
              </a:extLst>
            </p:cNvPr>
            <p:cNvSpPr/>
            <p:nvPr/>
          </p:nvSpPr>
          <p:spPr>
            <a:xfrm>
              <a:off x="5537899" y="310898"/>
              <a:ext cx="6105461" cy="7180060"/>
            </a:xfrm>
            <a:prstGeom prst="snip1Rect">
              <a:avLst>
                <a:gd name="adj" fmla="val 2758"/>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p>
          </p:txBody>
        </p:sp>
        <p:sp>
          <p:nvSpPr>
            <p:cNvPr id="26" name="TextBox 25">
              <a:extLst>
                <a:ext uri="{FF2B5EF4-FFF2-40B4-BE49-F238E27FC236}">
                  <a16:creationId xmlns:a16="http://schemas.microsoft.com/office/drawing/2014/main" id="{E3B78BD6-52E7-4A28-89A9-549768B50B5C}"/>
                </a:ext>
              </a:extLst>
            </p:cNvPr>
            <p:cNvSpPr txBox="1"/>
            <p:nvPr/>
          </p:nvSpPr>
          <p:spPr>
            <a:xfrm>
              <a:off x="5695349" y="420339"/>
              <a:ext cx="5835791" cy="260570"/>
            </a:xfrm>
            <a:prstGeom prst="rect">
              <a:avLst/>
            </a:prstGeom>
            <a:noFill/>
          </p:spPr>
          <p:txBody>
            <a:bodyPr vert="horz" wrap="square" lIns="0" tIns="0" rIns="0" bIns="0" rtlCol="0">
              <a:spAutoFit/>
            </a:bodyPr>
            <a:lstStyle/>
            <a:p>
              <a:endParaRPr lang="en-US" sz="1333" dirty="0">
                <a:latin typeface="Consolas" panose="020B0609020204030204" pitchFamily="49" charset="0"/>
              </a:endParaRPr>
            </a:p>
          </p:txBody>
        </p:sp>
      </p:grpSp>
      <p:sp>
        <p:nvSpPr>
          <p:cNvPr id="27" name="Rectangle 26">
            <a:extLst>
              <a:ext uri="{FF2B5EF4-FFF2-40B4-BE49-F238E27FC236}">
                <a16:creationId xmlns:a16="http://schemas.microsoft.com/office/drawing/2014/main" id="{B6FDFD43-A676-4952-9B15-7584818EC61A}"/>
              </a:ext>
            </a:extLst>
          </p:cNvPr>
          <p:cNvSpPr/>
          <p:nvPr/>
        </p:nvSpPr>
        <p:spPr>
          <a:xfrm>
            <a:off x="780581" y="1151118"/>
            <a:ext cx="7174336" cy="4401205"/>
          </a:xfrm>
          <a:prstGeom prst="rect">
            <a:avLst/>
          </a:prstGeom>
          <a:ln>
            <a:noFill/>
          </a:ln>
        </p:spPr>
        <p:txBody>
          <a:bodyPr wrap="square">
            <a:spAutoFit/>
          </a:bodyPr>
          <a:lstStyle/>
          <a:p>
            <a:pPr>
              <a:lnSpc>
                <a:spcPct val="100000"/>
              </a:lnSpc>
              <a:spcBef>
                <a:spcPts val="0"/>
              </a:spcBef>
            </a:pPr>
            <a:r>
              <a:rPr lang="en-US" sz="1400" dirty="0">
                <a:solidFill>
                  <a:srgbClr val="0000FF"/>
                </a:solidFill>
                <a:latin typeface="Consolas" panose="020B0609020204030204" pitchFamily="49" charset="0"/>
              </a:rPr>
              <a:t>void</a:t>
            </a:r>
            <a:r>
              <a:rPr lang="en-US" sz="1400" dirty="0">
                <a:solidFill>
                  <a:srgbClr val="000000"/>
                </a:solidFill>
                <a:latin typeface="Consolas" panose="020B0609020204030204" pitchFamily="49" charset="0"/>
              </a:rPr>
              <a:t> </a:t>
            </a:r>
            <a:r>
              <a:rPr lang="en-US" sz="1400" dirty="0">
                <a:solidFill>
                  <a:srgbClr val="795E26"/>
                </a:solidFill>
                <a:latin typeface="Consolas" panose="020B0609020204030204" pitchFamily="49" charset="0"/>
              </a:rPr>
              <a:t>dpcpp_code</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int*</a:t>
            </a:r>
            <a:r>
              <a:rPr lang="en-US" sz="1400" dirty="0">
                <a:solidFill>
                  <a:srgbClr val="000000"/>
                </a:solidFill>
                <a:latin typeface="Consolas" panose="020B0609020204030204" pitchFamily="49" charset="0"/>
              </a:rPr>
              <a:t> </a:t>
            </a:r>
            <a:r>
              <a:rPr lang="en-US" sz="1400" dirty="0">
                <a:solidFill>
                  <a:srgbClr val="001080"/>
                </a:solidFill>
                <a:latin typeface="Consolas" panose="020B0609020204030204" pitchFamily="49" charset="0"/>
              </a:rPr>
              <a:t>a</a:t>
            </a:r>
            <a:r>
              <a:rPr lang="en-US" sz="1400" dirty="0">
                <a:solidFill>
                  <a:srgbClr val="000000"/>
                </a:solidFill>
                <a:latin typeface="Consolas" panose="020B0609020204030204" pitchFamily="49" charset="0"/>
              </a:rPr>
              <a:t>, </a:t>
            </a:r>
            <a:r>
              <a:rPr lang="en-US" sz="1400" dirty="0">
                <a:solidFill>
                  <a:srgbClr val="0000FF"/>
                </a:solidFill>
                <a:latin typeface="Consolas" panose="020B0609020204030204" pitchFamily="49" charset="0"/>
              </a:rPr>
              <a:t>int*</a:t>
            </a:r>
            <a:r>
              <a:rPr lang="en-US" sz="1400" dirty="0">
                <a:solidFill>
                  <a:srgbClr val="000000"/>
                </a:solidFill>
                <a:latin typeface="Consolas" panose="020B0609020204030204" pitchFamily="49" charset="0"/>
              </a:rPr>
              <a:t> </a:t>
            </a:r>
            <a:r>
              <a:rPr lang="en-US" sz="1400" dirty="0">
                <a:solidFill>
                  <a:srgbClr val="001080"/>
                </a:solidFill>
                <a:latin typeface="Consolas" panose="020B0609020204030204" pitchFamily="49" charset="0"/>
              </a:rPr>
              <a:t>b</a:t>
            </a:r>
            <a:r>
              <a:rPr lang="en-US" sz="1400" dirty="0">
                <a:solidFill>
                  <a:srgbClr val="000000"/>
                </a:solidFill>
                <a:latin typeface="Consolas" panose="020B0609020204030204" pitchFamily="49" charset="0"/>
              </a:rPr>
              <a:t>, </a:t>
            </a:r>
            <a:r>
              <a:rPr lang="en-US" sz="1400" dirty="0">
                <a:solidFill>
                  <a:srgbClr val="0000FF"/>
                </a:solidFill>
                <a:latin typeface="Consolas" panose="020B0609020204030204" pitchFamily="49" charset="0"/>
              </a:rPr>
              <a:t>int*</a:t>
            </a:r>
            <a:r>
              <a:rPr lang="en-US" sz="1400" dirty="0">
                <a:solidFill>
                  <a:srgbClr val="000000"/>
                </a:solidFill>
                <a:latin typeface="Consolas" panose="020B0609020204030204" pitchFamily="49" charset="0"/>
              </a:rPr>
              <a:t> </a:t>
            </a:r>
            <a:r>
              <a:rPr lang="en-US" sz="1400" dirty="0">
                <a:solidFill>
                  <a:srgbClr val="001080"/>
                </a:solidFill>
                <a:latin typeface="Consolas" panose="020B0609020204030204" pitchFamily="49" charset="0"/>
              </a:rPr>
              <a:t>c</a:t>
            </a:r>
            <a:r>
              <a:rPr lang="en-US" sz="1400" dirty="0">
                <a:solidFill>
                  <a:srgbClr val="000000"/>
                </a:solidFill>
                <a:latin typeface="Consolas" panose="020B0609020204030204" pitchFamily="49" charset="0"/>
              </a:rPr>
              <a:t>) {</a:t>
            </a:r>
          </a:p>
          <a:p>
            <a:pPr>
              <a:lnSpc>
                <a:spcPct val="100000"/>
              </a:lnSpc>
              <a:spcBef>
                <a:spcPts val="0"/>
              </a:spcBef>
            </a:pPr>
            <a:r>
              <a:rPr lang="en-US" sz="1400" dirty="0">
                <a:solidFill>
                  <a:srgbClr val="008000"/>
                </a:solidFill>
                <a:latin typeface="Consolas" panose="020B0609020204030204" pitchFamily="49" charset="0"/>
              </a:rPr>
              <a:t>  // Setting up a DPC++ device queue</a:t>
            </a:r>
            <a:endParaRPr lang="en-US" sz="1400" dirty="0">
              <a:solidFill>
                <a:srgbClr val="000000"/>
              </a:solidFill>
              <a:latin typeface="Consolas" panose="020B0609020204030204" pitchFamily="49" charset="0"/>
            </a:endParaRPr>
          </a:p>
          <a:p>
            <a:pPr>
              <a:lnSpc>
                <a:spcPct val="100000"/>
              </a:lnSpc>
              <a:spcBef>
                <a:spcPts val="0"/>
              </a:spcBef>
            </a:pPr>
            <a:r>
              <a:rPr lang="en-US" sz="1400" dirty="0">
                <a:solidFill>
                  <a:srgbClr val="000000"/>
                </a:solidFill>
                <a:latin typeface="Consolas" panose="020B0609020204030204" pitchFamily="49" charset="0"/>
              </a:rPr>
              <a:t>  queue q;</a:t>
            </a:r>
          </a:p>
          <a:p>
            <a:pPr>
              <a:lnSpc>
                <a:spcPct val="100000"/>
              </a:lnSpc>
              <a:spcBef>
                <a:spcPts val="0"/>
              </a:spcBef>
            </a:pPr>
            <a:r>
              <a:rPr lang="en-US" sz="1400" dirty="0">
                <a:solidFill>
                  <a:srgbClr val="008000"/>
                </a:solidFill>
                <a:latin typeface="Consolas" panose="020B0609020204030204" pitchFamily="49" charset="0"/>
              </a:rPr>
              <a:t>  // Setup buffers for input and output vectors</a:t>
            </a:r>
            <a:endParaRPr lang="en-US" sz="1400" dirty="0">
              <a:solidFill>
                <a:srgbClr val="000000"/>
              </a:solidFill>
              <a:latin typeface="Consolas" panose="020B0609020204030204" pitchFamily="49" charset="0"/>
            </a:endParaRPr>
          </a:p>
          <a:p>
            <a:pPr>
              <a:lnSpc>
                <a:spcPct val="100000"/>
              </a:lnSpc>
              <a:spcBef>
                <a:spcPts val="0"/>
              </a:spcBef>
            </a:pPr>
            <a:r>
              <a:rPr lang="en-US" sz="1400" dirty="0">
                <a:solidFill>
                  <a:srgbClr val="000000"/>
                </a:solidFill>
                <a:latin typeface="Consolas" panose="020B0609020204030204" pitchFamily="49" charset="0"/>
              </a:rPr>
              <a:t>  buffer </a:t>
            </a:r>
            <a:r>
              <a:rPr lang="en-US" sz="1400" dirty="0">
                <a:solidFill>
                  <a:srgbClr val="795E26"/>
                </a:solidFill>
                <a:latin typeface="Consolas" panose="020B0609020204030204" pitchFamily="49" charset="0"/>
              </a:rPr>
              <a:t>buf_a</a:t>
            </a:r>
            <a:r>
              <a:rPr lang="en-US" sz="1400" dirty="0">
                <a:solidFill>
                  <a:srgbClr val="000000"/>
                </a:solidFill>
                <a:latin typeface="Consolas" panose="020B0609020204030204" pitchFamily="49" charset="0"/>
              </a:rPr>
              <a:t>(a, </a:t>
            </a:r>
            <a:r>
              <a:rPr lang="en-US" sz="1400" dirty="0">
                <a:solidFill>
                  <a:srgbClr val="795E26"/>
                </a:solidFill>
                <a:latin typeface="Consolas" panose="020B0609020204030204" pitchFamily="49" charset="0"/>
              </a:rPr>
              <a:t>range</a:t>
            </a:r>
            <a:r>
              <a:rPr lang="en-US" sz="1400" dirty="0">
                <a:solidFill>
                  <a:srgbClr val="000000"/>
                </a:solidFill>
                <a:latin typeface="Consolas" panose="020B0609020204030204" pitchFamily="49" charset="0"/>
              </a:rPr>
              <a:t>&lt;</a:t>
            </a:r>
            <a:r>
              <a:rPr lang="en-US" sz="1400" dirty="0">
                <a:solidFill>
                  <a:srgbClr val="098658"/>
                </a:solidFill>
                <a:latin typeface="Consolas" panose="020B0609020204030204" pitchFamily="49" charset="0"/>
              </a:rPr>
              <a:t>1</a:t>
            </a:r>
            <a:r>
              <a:rPr lang="en-US" sz="1400" dirty="0">
                <a:solidFill>
                  <a:srgbClr val="000000"/>
                </a:solidFill>
                <a:latin typeface="Consolas" panose="020B0609020204030204" pitchFamily="49" charset="0"/>
              </a:rPr>
              <a:t>&gt;(N));</a:t>
            </a:r>
          </a:p>
          <a:p>
            <a:pPr>
              <a:lnSpc>
                <a:spcPct val="100000"/>
              </a:lnSpc>
              <a:spcBef>
                <a:spcPts val="0"/>
              </a:spcBef>
            </a:pPr>
            <a:r>
              <a:rPr lang="en-US" sz="1400" dirty="0">
                <a:solidFill>
                  <a:srgbClr val="000000"/>
                </a:solidFill>
                <a:latin typeface="Consolas" panose="020B0609020204030204" pitchFamily="49" charset="0"/>
              </a:rPr>
              <a:t>  buffer </a:t>
            </a:r>
            <a:r>
              <a:rPr lang="en-US" sz="1400" dirty="0">
                <a:solidFill>
                  <a:srgbClr val="795E26"/>
                </a:solidFill>
                <a:latin typeface="Consolas" panose="020B0609020204030204" pitchFamily="49" charset="0"/>
              </a:rPr>
              <a:t>buf_b</a:t>
            </a:r>
            <a:r>
              <a:rPr lang="en-US" sz="1400" dirty="0">
                <a:solidFill>
                  <a:srgbClr val="000000"/>
                </a:solidFill>
                <a:latin typeface="Consolas" panose="020B0609020204030204" pitchFamily="49" charset="0"/>
              </a:rPr>
              <a:t>(b, </a:t>
            </a:r>
            <a:r>
              <a:rPr lang="en-US" sz="1400" dirty="0">
                <a:solidFill>
                  <a:srgbClr val="795E26"/>
                </a:solidFill>
                <a:latin typeface="Consolas" panose="020B0609020204030204" pitchFamily="49" charset="0"/>
              </a:rPr>
              <a:t>range</a:t>
            </a:r>
            <a:r>
              <a:rPr lang="en-US" sz="1400" dirty="0">
                <a:solidFill>
                  <a:srgbClr val="000000"/>
                </a:solidFill>
                <a:latin typeface="Consolas" panose="020B0609020204030204" pitchFamily="49" charset="0"/>
              </a:rPr>
              <a:t>&lt;</a:t>
            </a:r>
            <a:r>
              <a:rPr lang="en-US" sz="1400" dirty="0">
                <a:solidFill>
                  <a:srgbClr val="098658"/>
                </a:solidFill>
                <a:latin typeface="Consolas" panose="020B0609020204030204" pitchFamily="49" charset="0"/>
              </a:rPr>
              <a:t>1</a:t>
            </a:r>
            <a:r>
              <a:rPr lang="en-US" sz="1400" dirty="0">
                <a:solidFill>
                  <a:srgbClr val="000000"/>
                </a:solidFill>
                <a:latin typeface="Consolas" panose="020B0609020204030204" pitchFamily="49" charset="0"/>
              </a:rPr>
              <a:t>&gt;(N));</a:t>
            </a:r>
          </a:p>
          <a:p>
            <a:pPr>
              <a:lnSpc>
                <a:spcPct val="100000"/>
              </a:lnSpc>
              <a:spcBef>
                <a:spcPts val="0"/>
              </a:spcBef>
            </a:pPr>
            <a:r>
              <a:rPr lang="en-US" sz="1400" dirty="0">
                <a:solidFill>
                  <a:srgbClr val="000000"/>
                </a:solidFill>
                <a:latin typeface="Consolas" panose="020B0609020204030204" pitchFamily="49" charset="0"/>
              </a:rPr>
              <a:t>  buffer </a:t>
            </a:r>
            <a:r>
              <a:rPr lang="en-US" sz="1400" dirty="0">
                <a:solidFill>
                  <a:srgbClr val="795E26"/>
                </a:solidFill>
                <a:latin typeface="Consolas" panose="020B0609020204030204" pitchFamily="49" charset="0"/>
              </a:rPr>
              <a:t>buf_c</a:t>
            </a:r>
            <a:r>
              <a:rPr lang="en-US" sz="1400" dirty="0">
                <a:solidFill>
                  <a:srgbClr val="000000"/>
                </a:solidFill>
                <a:latin typeface="Consolas" panose="020B0609020204030204" pitchFamily="49" charset="0"/>
              </a:rPr>
              <a:t>(c, </a:t>
            </a:r>
            <a:r>
              <a:rPr lang="en-US" sz="1400" dirty="0">
                <a:solidFill>
                  <a:srgbClr val="795E26"/>
                </a:solidFill>
                <a:latin typeface="Consolas" panose="020B0609020204030204" pitchFamily="49" charset="0"/>
              </a:rPr>
              <a:t>range</a:t>
            </a:r>
            <a:r>
              <a:rPr lang="en-US" sz="1400" dirty="0">
                <a:solidFill>
                  <a:srgbClr val="000000"/>
                </a:solidFill>
                <a:latin typeface="Consolas" panose="020B0609020204030204" pitchFamily="49" charset="0"/>
              </a:rPr>
              <a:t>&lt;</a:t>
            </a:r>
            <a:r>
              <a:rPr lang="en-US" sz="1400" dirty="0">
                <a:solidFill>
                  <a:srgbClr val="098658"/>
                </a:solidFill>
                <a:latin typeface="Consolas" panose="020B0609020204030204" pitchFamily="49" charset="0"/>
              </a:rPr>
              <a:t>1</a:t>
            </a:r>
            <a:r>
              <a:rPr lang="en-US" sz="1400" dirty="0">
                <a:solidFill>
                  <a:srgbClr val="000000"/>
                </a:solidFill>
                <a:latin typeface="Consolas" panose="020B0609020204030204" pitchFamily="49" charset="0"/>
              </a:rPr>
              <a:t>&gt;(N));</a:t>
            </a:r>
          </a:p>
          <a:p>
            <a:pPr>
              <a:lnSpc>
                <a:spcPct val="100000"/>
              </a:lnSpc>
              <a:spcBef>
                <a:spcPts val="0"/>
              </a:spcBef>
            </a:pPr>
            <a:r>
              <a:rPr lang="en-US" sz="1400" dirty="0">
                <a:solidFill>
                  <a:srgbClr val="008000"/>
                </a:solidFill>
                <a:latin typeface="Consolas" panose="020B0609020204030204" pitchFamily="49" charset="0"/>
              </a:rPr>
              <a:t>  //Submit Command group function object to the queue</a:t>
            </a:r>
            <a:endParaRPr lang="en-US" sz="1400" dirty="0">
              <a:solidFill>
                <a:srgbClr val="000000"/>
              </a:solidFill>
              <a:latin typeface="Consolas" panose="020B0609020204030204" pitchFamily="49" charset="0"/>
            </a:endParaRPr>
          </a:p>
          <a:p>
            <a:pPr>
              <a:lnSpc>
                <a:spcPct val="100000"/>
              </a:lnSpc>
              <a:spcBef>
                <a:spcPts val="0"/>
              </a:spcBef>
            </a:pPr>
            <a:r>
              <a:rPr lang="en-US" sz="1400" dirty="0">
                <a:solidFill>
                  <a:srgbClr val="000000"/>
                </a:solidFill>
                <a:latin typeface="Consolas" panose="020B0609020204030204" pitchFamily="49" charset="0"/>
              </a:rPr>
              <a:t>  </a:t>
            </a:r>
            <a:r>
              <a:rPr lang="en-US" sz="1400" dirty="0">
                <a:solidFill>
                  <a:srgbClr val="001080"/>
                </a:solidFill>
                <a:latin typeface="Consolas" panose="020B0609020204030204" pitchFamily="49" charset="0"/>
              </a:rPr>
              <a:t>q</a:t>
            </a:r>
            <a:r>
              <a:rPr lang="en-US" sz="1400" dirty="0">
                <a:solidFill>
                  <a:srgbClr val="000000"/>
                </a:solidFill>
                <a:latin typeface="Consolas" panose="020B0609020204030204" pitchFamily="49" charset="0"/>
              </a:rPr>
              <a:t>.</a:t>
            </a:r>
            <a:r>
              <a:rPr lang="en-US" sz="1400" dirty="0">
                <a:solidFill>
                  <a:srgbClr val="795E26"/>
                </a:solidFill>
                <a:latin typeface="Consolas" panose="020B0609020204030204" pitchFamily="49" charset="0"/>
              </a:rPr>
              <a:t>submit</a:t>
            </a:r>
            <a:r>
              <a:rPr lang="en-US" sz="1400" dirty="0">
                <a:solidFill>
                  <a:srgbClr val="000000"/>
                </a:solidFill>
                <a:latin typeface="Consolas" panose="020B0609020204030204" pitchFamily="49" charset="0"/>
              </a:rPr>
              <a:t>([&amp;](</a:t>
            </a:r>
            <a:r>
              <a:rPr lang="en-US" sz="1400" dirty="0">
                <a:solidFill>
                  <a:srgbClr val="267F99"/>
                </a:solidFill>
                <a:latin typeface="Consolas" panose="020B0609020204030204" pitchFamily="49" charset="0"/>
              </a:rPr>
              <a:t>handler</a:t>
            </a:r>
            <a:r>
              <a:rPr lang="en-US" sz="1400" dirty="0">
                <a:solidFill>
                  <a:srgbClr val="000000"/>
                </a:solidFill>
                <a:latin typeface="Consolas" panose="020B0609020204030204" pitchFamily="49" charset="0"/>
              </a:rPr>
              <a:t> </a:t>
            </a:r>
            <a:r>
              <a:rPr lang="en-US" sz="1400" dirty="0">
                <a:solidFill>
                  <a:srgbClr val="0000FF"/>
                </a:solidFill>
                <a:latin typeface="Consolas" panose="020B0609020204030204" pitchFamily="49" charset="0"/>
              </a:rPr>
              <a:t>&amp;</a:t>
            </a:r>
            <a:r>
              <a:rPr lang="en-US" sz="1400" dirty="0">
                <a:solidFill>
                  <a:srgbClr val="001080"/>
                </a:solidFill>
                <a:latin typeface="Consolas" panose="020B0609020204030204" pitchFamily="49" charset="0"/>
              </a:rPr>
              <a:t>h</a:t>
            </a:r>
            <a:r>
              <a:rPr lang="en-US" sz="1400" dirty="0">
                <a:solidFill>
                  <a:srgbClr val="000000"/>
                </a:solidFill>
                <a:latin typeface="Consolas" panose="020B0609020204030204" pitchFamily="49" charset="0"/>
              </a:rPr>
              <a:t>){</a:t>
            </a:r>
          </a:p>
          <a:p>
            <a:pPr>
              <a:lnSpc>
                <a:spcPct val="100000"/>
              </a:lnSpc>
              <a:spcBef>
                <a:spcPts val="0"/>
              </a:spcBef>
            </a:pPr>
            <a:r>
              <a:rPr lang="en-US" sz="1400" dirty="0">
                <a:solidFill>
                  <a:srgbClr val="008000"/>
                </a:solidFill>
                <a:latin typeface="Consolas" panose="020B0609020204030204" pitchFamily="49" charset="0"/>
              </a:rPr>
              <a:t>    //Create device accessors to buffers allocated in global memory</a:t>
            </a:r>
            <a:endParaRPr lang="en-US" sz="1400" dirty="0">
              <a:solidFill>
                <a:srgbClr val="000000"/>
              </a:solidFill>
              <a:latin typeface="Consolas" panose="020B0609020204030204" pitchFamily="49" charset="0"/>
            </a:endParaRPr>
          </a:p>
          <a:p>
            <a:pPr>
              <a:lnSpc>
                <a:spcPct val="100000"/>
              </a:lnSpc>
              <a:spcBef>
                <a:spcPts val="0"/>
              </a:spcBef>
            </a:pPr>
            <a:r>
              <a:rPr lang="en-US" sz="1400" dirty="0">
                <a:solidFill>
                  <a:srgbClr val="000000"/>
                </a:solidFill>
                <a:latin typeface="Consolas" panose="020B0609020204030204" pitchFamily="49" charset="0"/>
              </a:rPr>
              <a:t>    </a:t>
            </a:r>
            <a:r>
              <a:rPr lang="en-US" sz="1400" dirty="0">
                <a:solidFill>
                  <a:srgbClr val="0000FF"/>
                </a:solidFill>
                <a:latin typeface="Consolas" panose="020B0609020204030204" pitchFamily="49" charset="0"/>
              </a:rPr>
              <a:t>accessor A(b</a:t>
            </a:r>
            <a:r>
              <a:rPr lang="en-US" sz="1400" dirty="0">
                <a:solidFill>
                  <a:srgbClr val="001080"/>
                </a:solidFill>
                <a:latin typeface="Consolas" panose="020B0609020204030204" pitchFamily="49" charset="0"/>
              </a:rPr>
              <a:t>uf_a</a:t>
            </a:r>
            <a:r>
              <a:rPr lang="en-US" sz="1400" dirty="0">
                <a:solidFill>
                  <a:srgbClr val="000000"/>
                </a:solidFill>
                <a:latin typeface="Consolas" panose="020B0609020204030204" pitchFamily="49" charset="0"/>
              </a:rPr>
              <a:t>, h, read_only);</a:t>
            </a:r>
          </a:p>
          <a:p>
            <a:pPr>
              <a:lnSpc>
                <a:spcPct val="100000"/>
              </a:lnSpc>
              <a:spcBef>
                <a:spcPts val="0"/>
              </a:spcBef>
            </a:pPr>
            <a:r>
              <a:rPr lang="en-US" sz="1400" dirty="0">
                <a:solidFill>
                  <a:srgbClr val="000000"/>
                </a:solidFill>
                <a:latin typeface="Consolas" panose="020B0609020204030204" pitchFamily="49" charset="0"/>
              </a:rPr>
              <a:t>    </a:t>
            </a:r>
            <a:r>
              <a:rPr lang="en-US" sz="1400" dirty="0">
                <a:solidFill>
                  <a:srgbClr val="0000FF"/>
                </a:solidFill>
                <a:latin typeface="Consolas" panose="020B0609020204030204" pitchFamily="49" charset="0"/>
              </a:rPr>
              <a:t>accessor</a:t>
            </a:r>
            <a:r>
              <a:rPr lang="en-US" sz="1400" dirty="0">
                <a:solidFill>
                  <a:srgbClr val="000000"/>
                </a:solidFill>
                <a:latin typeface="Consolas" panose="020B0609020204030204" pitchFamily="49" charset="0"/>
              </a:rPr>
              <a:t> B(</a:t>
            </a:r>
            <a:r>
              <a:rPr lang="en-US" sz="1400" dirty="0">
                <a:solidFill>
                  <a:srgbClr val="001080"/>
                </a:solidFill>
                <a:latin typeface="Consolas" panose="020B0609020204030204" pitchFamily="49" charset="0"/>
              </a:rPr>
              <a:t>buf_b</a:t>
            </a:r>
            <a:r>
              <a:rPr lang="en-US" sz="1400" dirty="0">
                <a:solidFill>
                  <a:srgbClr val="000000"/>
                </a:solidFill>
                <a:latin typeface="Consolas" panose="020B0609020204030204" pitchFamily="49" charset="0"/>
              </a:rPr>
              <a:t>, h, read_only);</a:t>
            </a:r>
          </a:p>
          <a:p>
            <a:pPr>
              <a:lnSpc>
                <a:spcPct val="100000"/>
              </a:lnSpc>
              <a:spcBef>
                <a:spcPts val="0"/>
              </a:spcBef>
            </a:pPr>
            <a:r>
              <a:rPr lang="en-US" sz="1400" dirty="0">
                <a:solidFill>
                  <a:srgbClr val="000000"/>
                </a:solidFill>
                <a:latin typeface="Consolas" panose="020B0609020204030204" pitchFamily="49" charset="0"/>
              </a:rPr>
              <a:t>    </a:t>
            </a:r>
            <a:r>
              <a:rPr lang="en-US" sz="1400" dirty="0">
                <a:solidFill>
                  <a:srgbClr val="0000FF"/>
                </a:solidFill>
                <a:latin typeface="Consolas" panose="020B0609020204030204" pitchFamily="49" charset="0"/>
              </a:rPr>
              <a:t>accessor</a:t>
            </a:r>
            <a:r>
              <a:rPr lang="en-US" sz="1400" dirty="0">
                <a:solidFill>
                  <a:srgbClr val="000000"/>
                </a:solidFill>
                <a:latin typeface="Consolas" panose="020B0609020204030204" pitchFamily="49" charset="0"/>
              </a:rPr>
              <a:t> C(buf_c, h, write_only);</a:t>
            </a:r>
          </a:p>
          <a:p>
            <a:pPr>
              <a:lnSpc>
                <a:spcPct val="100000"/>
              </a:lnSpc>
              <a:spcBef>
                <a:spcPts val="0"/>
              </a:spcBef>
            </a:pPr>
            <a:r>
              <a:rPr lang="en-US" sz="1400" dirty="0">
                <a:solidFill>
                  <a:srgbClr val="008000"/>
                </a:solidFill>
                <a:latin typeface="Consolas" panose="020B0609020204030204" pitchFamily="49" charset="0"/>
              </a:rPr>
              <a:t>    //Specify the device kernel body as a lambda function</a:t>
            </a:r>
            <a:endParaRPr lang="en-US" sz="1400" dirty="0">
              <a:solidFill>
                <a:srgbClr val="000000"/>
              </a:solidFill>
              <a:latin typeface="Consolas" panose="020B0609020204030204" pitchFamily="49" charset="0"/>
            </a:endParaRPr>
          </a:p>
          <a:p>
            <a:pPr>
              <a:lnSpc>
                <a:spcPct val="100000"/>
              </a:lnSpc>
              <a:spcBef>
                <a:spcPts val="0"/>
              </a:spcBef>
            </a:pPr>
            <a:r>
              <a:rPr lang="en-US" sz="1400" dirty="0">
                <a:solidFill>
                  <a:srgbClr val="000000"/>
                </a:solidFill>
                <a:latin typeface="Consolas" panose="020B0609020204030204" pitchFamily="49" charset="0"/>
              </a:rPr>
              <a:t>    </a:t>
            </a:r>
            <a:r>
              <a:rPr lang="en-US" sz="1400" dirty="0" err="1">
                <a:solidFill>
                  <a:srgbClr val="001080"/>
                </a:solidFill>
                <a:latin typeface="Consolas" panose="020B0609020204030204" pitchFamily="49" charset="0"/>
              </a:rPr>
              <a:t>h</a:t>
            </a:r>
            <a:r>
              <a:rPr lang="en-US" sz="1400" dirty="0" err="1">
                <a:solidFill>
                  <a:srgbClr val="000000"/>
                </a:solidFill>
                <a:latin typeface="Consolas" panose="020B0609020204030204" pitchFamily="49" charset="0"/>
              </a:rPr>
              <a:t>.</a:t>
            </a:r>
            <a:r>
              <a:rPr lang="en-US" sz="1400" dirty="0" err="1">
                <a:solidFill>
                  <a:srgbClr val="795E26"/>
                </a:solidFill>
                <a:latin typeface="Consolas" panose="020B0609020204030204" pitchFamily="49" charset="0"/>
              </a:rPr>
              <a:t>parallel_for</a:t>
            </a:r>
            <a:r>
              <a:rPr lang="en-US" sz="1400" dirty="0">
                <a:solidFill>
                  <a:srgbClr val="000000"/>
                </a:solidFill>
                <a:latin typeface="Consolas" panose="020B0609020204030204" pitchFamily="49" charset="0"/>
              </a:rPr>
              <a:t>(</a:t>
            </a:r>
            <a:r>
              <a:rPr lang="en-US" sz="1400" dirty="0">
                <a:solidFill>
                  <a:srgbClr val="795E26"/>
                </a:solidFill>
                <a:latin typeface="Consolas" panose="020B0609020204030204" pitchFamily="49" charset="0"/>
              </a:rPr>
              <a:t>range</a:t>
            </a:r>
            <a:r>
              <a:rPr lang="en-US" sz="1400" dirty="0">
                <a:solidFill>
                  <a:srgbClr val="000000"/>
                </a:solidFill>
                <a:latin typeface="Consolas" panose="020B0609020204030204" pitchFamily="49" charset="0"/>
              </a:rPr>
              <a:t>&lt;</a:t>
            </a:r>
            <a:r>
              <a:rPr lang="en-US" sz="1400" dirty="0">
                <a:solidFill>
                  <a:srgbClr val="098658"/>
                </a:solidFill>
                <a:latin typeface="Consolas" panose="020B0609020204030204" pitchFamily="49" charset="0"/>
              </a:rPr>
              <a:t>1</a:t>
            </a:r>
            <a:r>
              <a:rPr lang="en-US" sz="1400" dirty="0">
                <a:solidFill>
                  <a:srgbClr val="000000"/>
                </a:solidFill>
                <a:latin typeface="Consolas" panose="020B0609020204030204" pitchFamily="49" charset="0"/>
              </a:rPr>
              <a:t>&gt;(N), [=](</a:t>
            </a:r>
            <a:r>
              <a:rPr lang="en-US" sz="1400" dirty="0">
                <a:solidFill>
                  <a:srgbClr val="267F99"/>
                </a:solidFill>
                <a:latin typeface="Consolas" panose="020B0609020204030204" pitchFamily="49" charset="0"/>
              </a:rPr>
              <a:t>auto</a:t>
            </a:r>
            <a:r>
              <a:rPr lang="en-US" sz="1400" dirty="0">
                <a:solidFill>
                  <a:srgbClr val="000000"/>
                </a:solidFill>
                <a:latin typeface="Consolas" panose="020B0609020204030204" pitchFamily="49" charset="0"/>
              </a:rPr>
              <a:t> </a:t>
            </a:r>
            <a:r>
              <a:rPr lang="en-US" sz="1400" dirty="0">
                <a:solidFill>
                  <a:srgbClr val="001080"/>
                </a:solidFill>
                <a:latin typeface="Consolas" panose="020B0609020204030204" pitchFamily="49" charset="0"/>
              </a:rPr>
              <a:t>i</a:t>
            </a:r>
            <a:r>
              <a:rPr lang="en-US" sz="1400" dirty="0">
                <a:solidFill>
                  <a:srgbClr val="000000"/>
                </a:solidFill>
                <a:latin typeface="Consolas" panose="020B0609020204030204" pitchFamily="49" charset="0"/>
              </a:rPr>
              <a:t>){</a:t>
            </a:r>
          </a:p>
          <a:p>
            <a:pPr>
              <a:lnSpc>
                <a:spcPct val="100000"/>
              </a:lnSpc>
              <a:spcBef>
                <a:spcPts val="0"/>
              </a:spcBef>
            </a:pPr>
            <a:r>
              <a:rPr lang="en-US" sz="1400" dirty="0">
                <a:solidFill>
                  <a:srgbClr val="000000"/>
                </a:solidFill>
                <a:latin typeface="Consolas" panose="020B0609020204030204" pitchFamily="49" charset="0"/>
              </a:rPr>
              <a:t>      </a:t>
            </a:r>
            <a:r>
              <a:rPr lang="en-US" sz="1400" dirty="0">
                <a:solidFill>
                  <a:srgbClr val="001080"/>
                </a:solidFill>
                <a:latin typeface="Consolas" panose="020B0609020204030204" pitchFamily="49" charset="0"/>
              </a:rPr>
              <a:t>C</a:t>
            </a:r>
            <a:r>
              <a:rPr lang="en-US" sz="1400" dirty="0">
                <a:solidFill>
                  <a:srgbClr val="000000"/>
                </a:solidFill>
                <a:latin typeface="Consolas" panose="020B0609020204030204" pitchFamily="49" charset="0"/>
              </a:rPr>
              <a:t>[i] = </a:t>
            </a:r>
            <a:r>
              <a:rPr lang="en-US" sz="1400" dirty="0">
                <a:solidFill>
                  <a:srgbClr val="001080"/>
                </a:solidFill>
                <a:latin typeface="Consolas" panose="020B0609020204030204" pitchFamily="49" charset="0"/>
              </a:rPr>
              <a:t>A</a:t>
            </a:r>
            <a:r>
              <a:rPr lang="en-US" sz="1400" dirty="0">
                <a:solidFill>
                  <a:srgbClr val="000000"/>
                </a:solidFill>
                <a:latin typeface="Consolas" panose="020B0609020204030204" pitchFamily="49" charset="0"/>
              </a:rPr>
              <a:t>[i] + </a:t>
            </a:r>
            <a:r>
              <a:rPr lang="en-US" sz="1400" dirty="0">
                <a:solidFill>
                  <a:srgbClr val="001080"/>
                </a:solidFill>
                <a:latin typeface="Consolas" panose="020B0609020204030204" pitchFamily="49" charset="0"/>
              </a:rPr>
              <a:t>B</a:t>
            </a:r>
            <a:r>
              <a:rPr lang="en-US" sz="1400" dirty="0">
                <a:solidFill>
                  <a:srgbClr val="000000"/>
                </a:solidFill>
                <a:latin typeface="Consolas" panose="020B0609020204030204" pitchFamily="49" charset="0"/>
              </a:rPr>
              <a:t>[i];</a:t>
            </a:r>
          </a:p>
          <a:p>
            <a:pPr>
              <a:lnSpc>
                <a:spcPct val="100000"/>
              </a:lnSpc>
              <a:spcBef>
                <a:spcPts val="0"/>
              </a:spcBef>
            </a:pPr>
            <a:r>
              <a:rPr lang="en-US" sz="1400" dirty="0">
                <a:solidFill>
                  <a:srgbClr val="000000"/>
                </a:solidFill>
                <a:latin typeface="Consolas" panose="020B0609020204030204" pitchFamily="49" charset="0"/>
              </a:rPr>
              <a:t>    });</a:t>
            </a:r>
          </a:p>
          <a:p>
            <a:pPr>
              <a:lnSpc>
                <a:spcPct val="100000"/>
              </a:lnSpc>
              <a:spcBef>
                <a:spcPts val="0"/>
              </a:spcBef>
            </a:pPr>
            <a:r>
              <a:rPr lang="en-US" sz="1400" dirty="0">
                <a:solidFill>
                  <a:srgbClr val="000000"/>
                </a:solidFill>
                <a:latin typeface="Consolas" panose="020B0609020204030204" pitchFamily="49" charset="0"/>
              </a:rPr>
              <a:t>  });</a:t>
            </a:r>
          </a:p>
          <a:p>
            <a:pPr>
              <a:lnSpc>
                <a:spcPct val="100000"/>
              </a:lnSpc>
              <a:spcBef>
                <a:spcPts val="0"/>
              </a:spcBef>
            </a:pPr>
            <a:r>
              <a:rPr lang="en-US" sz="1400" dirty="0">
                <a:solidFill>
                  <a:srgbClr val="000000"/>
                </a:solidFill>
                <a:latin typeface="Consolas" panose="020B0609020204030204" pitchFamily="49" charset="0"/>
              </a:rPr>
              <a:t>}</a:t>
            </a:r>
          </a:p>
          <a:p>
            <a:pPr>
              <a:lnSpc>
                <a:spcPct val="100000"/>
              </a:lnSpc>
              <a:spcBef>
                <a:spcPts val="0"/>
              </a:spcBef>
            </a:pPr>
            <a:endParaRPr lang="en-US" sz="1400" dirty="0"/>
          </a:p>
        </p:txBody>
      </p:sp>
      <p:sp>
        <p:nvSpPr>
          <p:cNvPr id="28" name="Rectangle: Rounded Corners 27">
            <a:extLst>
              <a:ext uri="{FF2B5EF4-FFF2-40B4-BE49-F238E27FC236}">
                <a16:creationId xmlns:a16="http://schemas.microsoft.com/office/drawing/2014/main" id="{C3ACFFB5-465E-47EA-87C5-25E9C6EEC3DD}"/>
              </a:ext>
            </a:extLst>
          </p:cNvPr>
          <p:cNvSpPr/>
          <p:nvPr/>
        </p:nvSpPr>
        <p:spPr>
          <a:xfrm>
            <a:off x="1026771" y="1624086"/>
            <a:ext cx="999348" cy="223630"/>
          </a:xfrm>
          <a:prstGeom prst="roundRect">
            <a:avLst>
              <a:gd name="adj" fmla="val 6871"/>
            </a:avLst>
          </a:prstGeom>
          <a:noFill/>
          <a:ln w="1905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00"/>
          </a:p>
        </p:txBody>
      </p:sp>
      <p:sp>
        <p:nvSpPr>
          <p:cNvPr id="29" name="Rectangle: Rounded Corners 28">
            <a:extLst>
              <a:ext uri="{FF2B5EF4-FFF2-40B4-BE49-F238E27FC236}">
                <a16:creationId xmlns:a16="http://schemas.microsoft.com/office/drawing/2014/main" id="{6F96180D-CF01-4B9E-A746-87F5578BF1A9}"/>
              </a:ext>
            </a:extLst>
          </p:cNvPr>
          <p:cNvSpPr/>
          <p:nvPr/>
        </p:nvSpPr>
        <p:spPr>
          <a:xfrm>
            <a:off x="1026770" y="2029860"/>
            <a:ext cx="3088030" cy="662530"/>
          </a:xfrm>
          <a:prstGeom prst="roundRect">
            <a:avLst>
              <a:gd name="adj" fmla="val 6871"/>
            </a:avLst>
          </a:prstGeom>
          <a:noFill/>
          <a:ln w="1905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00"/>
          </a:p>
        </p:txBody>
      </p:sp>
      <p:sp>
        <p:nvSpPr>
          <p:cNvPr id="30" name="Rectangle: Rounded Corners 29">
            <a:extLst>
              <a:ext uri="{FF2B5EF4-FFF2-40B4-BE49-F238E27FC236}">
                <a16:creationId xmlns:a16="http://schemas.microsoft.com/office/drawing/2014/main" id="{86F084D5-2756-435C-9352-EA041A2FA02D}"/>
              </a:ext>
            </a:extLst>
          </p:cNvPr>
          <p:cNvSpPr/>
          <p:nvPr/>
        </p:nvSpPr>
        <p:spPr>
          <a:xfrm>
            <a:off x="1026770" y="2889486"/>
            <a:ext cx="2746333" cy="258077"/>
          </a:xfrm>
          <a:prstGeom prst="roundRect">
            <a:avLst>
              <a:gd name="adj" fmla="val 6871"/>
            </a:avLst>
          </a:prstGeom>
          <a:noFill/>
          <a:ln w="1905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00"/>
          </a:p>
        </p:txBody>
      </p:sp>
      <p:sp>
        <p:nvSpPr>
          <p:cNvPr id="31" name="Rectangle: Rounded Corners 30">
            <a:extLst>
              <a:ext uri="{FF2B5EF4-FFF2-40B4-BE49-F238E27FC236}">
                <a16:creationId xmlns:a16="http://schemas.microsoft.com/office/drawing/2014/main" id="{651792EE-3631-4CA0-947B-99668BE79FB7}"/>
              </a:ext>
            </a:extLst>
          </p:cNvPr>
          <p:cNvSpPr/>
          <p:nvPr/>
        </p:nvSpPr>
        <p:spPr>
          <a:xfrm>
            <a:off x="1164657" y="3310585"/>
            <a:ext cx="3402530" cy="662530"/>
          </a:xfrm>
          <a:prstGeom prst="roundRect">
            <a:avLst>
              <a:gd name="adj" fmla="val 6871"/>
            </a:avLst>
          </a:prstGeom>
          <a:noFill/>
          <a:ln w="1905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00"/>
          </a:p>
        </p:txBody>
      </p:sp>
      <p:sp>
        <p:nvSpPr>
          <p:cNvPr id="32" name="Rectangle: Rounded Corners 31">
            <a:extLst>
              <a:ext uri="{FF2B5EF4-FFF2-40B4-BE49-F238E27FC236}">
                <a16:creationId xmlns:a16="http://schemas.microsoft.com/office/drawing/2014/main" id="{87C9CB2D-25F6-40AC-8C72-04AD03530BE5}"/>
              </a:ext>
            </a:extLst>
          </p:cNvPr>
          <p:cNvSpPr/>
          <p:nvPr/>
        </p:nvSpPr>
        <p:spPr>
          <a:xfrm>
            <a:off x="1164657" y="4173660"/>
            <a:ext cx="4162926" cy="662529"/>
          </a:xfrm>
          <a:prstGeom prst="roundRect">
            <a:avLst>
              <a:gd name="adj" fmla="val 6871"/>
            </a:avLst>
          </a:prstGeom>
          <a:noFill/>
          <a:ln w="1905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00"/>
          </a:p>
        </p:txBody>
      </p:sp>
      <p:sp>
        <p:nvSpPr>
          <p:cNvPr id="33" name="Rectangle: Rounded Corners 32">
            <a:extLst>
              <a:ext uri="{FF2B5EF4-FFF2-40B4-BE49-F238E27FC236}">
                <a16:creationId xmlns:a16="http://schemas.microsoft.com/office/drawing/2014/main" id="{5D8A6B1A-B6E6-4B2A-98C4-7704473F6B55}"/>
              </a:ext>
            </a:extLst>
          </p:cNvPr>
          <p:cNvSpPr/>
          <p:nvPr/>
        </p:nvSpPr>
        <p:spPr>
          <a:xfrm>
            <a:off x="1400481" y="4408369"/>
            <a:ext cx="1987608" cy="229329"/>
          </a:xfrm>
          <a:prstGeom prst="roundRect">
            <a:avLst>
              <a:gd name="adj" fmla="val 6871"/>
            </a:avLst>
          </a:prstGeom>
          <a:noFill/>
          <a:ln w="1905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00"/>
          </a:p>
        </p:txBody>
      </p:sp>
      <p:cxnSp>
        <p:nvCxnSpPr>
          <p:cNvPr id="34" name="Elbow Connector 2">
            <a:extLst>
              <a:ext uri="{FF2B5EF4-FFF2-40B4-BE49-F238E27FC236}">
                <a16:creationId xmlns:a16="http://schemas.microsoft.com/office/drawing/2014/main" id="{F4F30DD8-1D01-4EA0-8EFA-7B7C8A4B3D6F}"/>
              </a:ext>
            </a:extLst>
          </p:cNvPr>
          <p:cNvCxnSpPr>
            <a:cxnSpLocks/>
          </p:cNvCxnSpPr>
          <p:nvPr/>
        </p:nvCxnSpPr>
        <p:spPr>
          <a:xfrm flipV="1">
            <a:off x="1512339" y="4568853"/>
            <a:ext cx="0" cy="1243208"/>
          </a:xfrm>
          <a:prstGeom prst="straightConnector1">
            <a:avLst/>
          </a:prstGeom>
          <a:ln w="19050">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Elbow Connector 2">
            <a:extLst>
              <a:ext uri="{FF2B5EF4-FFF2-40B4-BE49-F238E27FC236}">
                <a16:creationId xmlns:a16="http://schemas.microsoft.com/office/drawing/2014/main" id="{05D3946E-8A11-499C-87B9-6BEFCCF1D344}"/>
              </a:ext>
            </a:extLst>
          </p:cNvPr>
          <p:cNvCxnSpPr>
            <a:cxnSpLocks/>
          </p:cNvCxnSpPr>
          <p:nvPr/>
        </p:nvCxnSpPr>
        <p:spPr>
          <a:xfrm flipV="1">
            <a:off x="3486027" y="4378136"/>
            <a:ext cx="0" cy="1390723"/>
          </a:xfrm>
          <a:prstGeom prst="straightConnector1">
            <a:avLst/>
          </a:prstGeom>
          <a:ln w="19050">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Elbow Connector 2">
            <a:extLst>
              <a:ext uri="{FF2B5EF4-FFF2-40B4-BE49-F238E27FC236}">
                <a16:creationId xmlns:a16="http://schemas.microsoft.com/office/drawing/2014/main" id="{DDE6678F-22B9-4E2B-816E-F06D2CDF4A21}"/>
              </a:ext>
            </a:extLst>
          </p:cNvPr>
          <p:cNvCxnSpPr>
            <a:cxnSpLocks/>
          </p:cNvCxnSpPr>
          <p:nvPr/>
        </p:nvCxnSpPr>
        <p:spPr>
          <a:xfrm flipV="1">
            <a:off x="4762590" y="4330048"/>
            <a:ext cx="0" cy="1390245"/>
          </a:xfrm>
          <a:prstGeom prst="straightConnector1">
            <a:avLst/>
          </a:prstGeom>
          <a:ln w="19050">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74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subTnLst>
                                    <p:animClr clrSpc="rgb" dir="cw">
                                      <p:cBhvr override="childStyle">
                                        <p:cTn dur="1" fill="hold" display="0" masterRel="nextClick" afterEffect="1"/>
                                        <p:tgtEl>
                                          <p:spTgt spid="15"/>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subTnLst>
                                    <p:animClr clrSpc="rgb" dir="cw">
                                      <p:cBhvr override="childStyle">
                                        <p:cTn dur="1" fill="hold" display="0" masterRel="nextClick" afterEffect="1"/>
                                        <p:tgtEl>
                                          <p:spTgt spid="16"/>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subTnLst>
                                    <p:animClr clrSpc="rgb" dir="cw">
                                      <p:cBhvr override="childStyle">
                                        <p:cTn dur="1" fill="hold" display="0" masterRel="nextClick" afterEffect="1"/>
                                        <p:tgtEl>
                                          <p:spTgt spid="18"/>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subTnLst>
                                    <p:animClr clrSpc="rgb" dir="cw">
                                      <p:cBhvr override="childStyle">
                                        <p:cTn dur="1" fill="hold" display="0" masterRel="nextClick" afterEffect="1"/>
                                        <p:tgtEl>
                                          <p:spTgt spid="19"/>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subTnLst>
                                    <p:animClr clrSpc="rgb" dir="cw">
                                      <p:cBhvr override="childStyle">
                                        <p:cTn dur="1" fill="hold" display="0" masterRel="nextClick" afterEffect="1"/>
                                        <p:tgtEl>
                                          <p:spTgt spid="20"/>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subTnLst>
                                    <p:animClr clrSpc="rgb" dir="cw">
                                      <p:cBhvr override="childStyle">
                                        <p:cTn dur="1" fill="hold" display="0" masterRel="nextClick" afterEffect="1"/>
                                        <p:tgtEl>
                                          <p:spTgt spid="21"/>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subTnLst>
                                    <p:animClr clrSpc="rgb" dir="cw">
                                      <p:cBhvr override="childStyle">
                                        <p:cTn dur="1" fill="hold" display="0" masterRel="nextClick" afterEffect="1"/>
                                        <p:tgtEl>
                                          <p:spTgt spid="22"/>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subTnLst>
                                    <p:animClr clrSpc="rgb" dir="cw">
                                      <p:cBhvr override="childStyle">
                                        <p:cTn dur="1" fill="hold" display="0" masterRel="nextClick" afterEffect="1"/>
                                        <p:tgtEl>
                                          <p:spTgt spid="23"/>
                                        </p:tgtEl>
                                        <p:attrNameLst>
                                          <p:attrName>ppt_c</p:attrName>
                                        </p:attrNameLst>
                                      </p:cBhvr>
                                      <p:to>
                                        <a:schemeClr val="bg2"/>
                                      </p:to>
                                    </p:animClr>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8" grpId="0" animBg="1"/>
      <p:bldP spid="29" grpId="0" animBg="1"/>
      <p:bldP spid="30" grpId="0" animBg="1"/>
      <p:bldP spid="31" grpId="0" animBg="1"/>
      <p:bldP spid="32"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252225" y="6399727"/>
            <a:ext cx="5521300" cy="267965"/>
          </a:xfrm>
          <a:prstGeom prst="rect">
            <a:avLst/>
          </a:prstGeom>
          <a:noFill/>
        </p:spPr>
        <p:txBody>
          <a:bodyPr vert="horz" wrap="square" lIns="0" tIns="0" rIns="0" bIns="0" rtlCol="0" anchor="b">
            <a:noAutofit/>
          </a:bodyPr>
          <a:lstStyle/>
          <a:p>
            <a:pPr algn="r" defTabSz="609555">
              <a:lnSpc>
                <a:spcPct val="100000"/>
              </a:lnSpc>
              <a:spcBef>
                <a:spcPts val="0"/>
              </a:spcBef>
            </a:pPr>
            <a:r>
              <a:rPr lang="en-US" sz="800">
                <a:solidFill>
                  <a:schemeClr val="tx2">
                    <a:lumMod val="40000"/>
                    <a:lumOff val="60000"/>
                  </a:schemeClr>
                </a:solidFill>
              </a:rPr>
              <a:t>All information provided in this deck is subject to change without notice. </a:t>
            </a:r>
          </a:p>
          <a:p>
            <a:pPr algn="r" defTabSz="609555">
              <a:lnSpc>
                <a:spcPct val="100000"/>
              </a:lnSpc>
              <a:spcBef>
                <a:spcPts val="0"/>
              </a:spcBef>
            </a:pPr>
            <a:r>
              <a:rPr lang="en-US" sz="800">
                <a:solidFill>
                  <a:schemeClr val="tx2">
                    <a:lumMod val="40000"/>
                    <a:lumOff val="60000"/>
                  </a:schemeClr>
                </a:solidFill>
              </a:rPr>
              <a:t>Contact your Intel representative to obtain the latest Intel product specifications and roadmaps.</a:t>
            </a:r>
          </a:p>
        </p:txBody>
      </p:sp>
      <p:pic>
        <p:nvPicPr>
          <p:cNvPr id="14" name="Picture 13">
            <a:extLst>
              <a:ext uri="{FF2B5EF4-FFF2-40B4-BE49-F238E27FC236}">
                <a16:creationId xmlns:a16="http://schemas.microsoft.com/office/drawing/2014/main" id="{936DB697-0EB5-431E-BD17-84360A0664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58400" y="3383280"/>
            <a:ext cx="1706880" cy="2741821"/>
          </a:xfrm>
          <a:prstGeom prst="rect">
            <a:avLst/>
          </a:prstGeom>
        </p:spPr>
      </p:pic>
      <p:sp>
        <p:nvSpPr>
          <p:cNvPr id="16" name="Text Placeholder 4">
            <a:extLst>
              <a:ext uri="{FF2B5EF4-FFF2-40B4-BE49-F238E27FC236}">
                <a16:creationId xmlns:a16="http://schemas.microsoft.com/office/drawing/2014/main" id="{684113B2-04B5-4BB8-B237-A4A544A230E4}"/>
              </a:ext>
            </a:extLst>
          </p:cNvPr>
          <p:cNvSpPr>
            <a:spLocks noGrp="1"/>
          </p:cNvSpPr>
          <p:nvPr>
            <p:ph type="body" sz="quarter" idx="25"/>
          </p:nvPr>
        </p:nvSpPr>
        <p:spPr>
          <a:xfrm>
            <a:off x="1895474" y="2487723"/>
            <a:ext cx="10296525" cy="304800"/>
          </a:xfrm>
          <a:ln w="12700">
            <a:miter lim="400000"/>
          </a:ln>
        </p:spPr>
        <p:txBody>
          <a:bodyPr lIns="0" tIns="0" rIns="0" bIns="0">
            <a:normAutofit/>
          </a:bodyPr>
          <a:lstStyle/>
          <a:p>
            <a:r>
              <a:rPr lang="en-US" b="0">
                <a:solidFill>
                  <a:schemeClr val="accent2">
                    <a:lumMod val="40000"/>
                    <a:lumOff val="60000"/>
                  </a:schemeClr>
                </a:solidFill>
                <a:latin typeface="IntelOne Display Regular" panose="020B0503020203020204" pitchFamily="34" charset="0"/>
              </a:rPr>
              <a:t>Cross-Architecture Programming for Accelerated Compute, Freedom of Choice for Hardware</a:t>
            </a:r>
          </a:p>
        </p:txBody>
      </p:sp>
      <p:sp>
        <p:nvSpPr>
          <p:cNvPr id="17" name="Text Placeholder 8">
            <a:extLst>
              <a:ext uri="{FF2B5EF4-FFF2-40B4-BE49-F238E27FC236}">
                <a16:creationId xmlns:a16="http://schemas.microsoft.com/office/drawing/2014/main" id="{F39C96EE-6A69-4454-BC5B-012DBD70BC5A}"/>
              </a:ext>
            </a:extLst>
          </p:cNvPr>
          <p:cNvSpPr>
            <a:spLocks noGrp="1"/>
          </p:cNvSpPr>
          <p:nvPr>
            <p:ph type="body" sz="quarter" idx="27"/>
          </p:nvPr>
        </p:nvSpPr>
        <p:spPr>
          <a:xfrm>
            <a:off x="1908349" y="4355408"/>
            <a:ext cx="10283651" cy="326776"/>
          </a:xfrm>
        </p:spPr>
        <p:txBody>
          <a:bodyPr>
            <a:noAutofit/>
          </a:bodyPr>
          <a:lstStyle/>
          <a:p>
            <a:pPr>
              <a:spcBef>
                <a:spcPts val="0"/>
              </a:spcBef>
            </a:pPr>
            <a:endParaRPr lang="en-US" sz="1200"/>
          </a:p>
          <a:p>
            <a:pPr>
              <a:spcBef>
                <a:spcPts val="0"/>
              </a:spcBef>
            </a:pPr>
            <a:r>
              <a:rPr lang="en-US" sz="1200"/>
              <a:t>One Intel Software &amp; Architecture group</a:t>
            </a:r>
          </a:p>
          <a:p>
            <a:pPr>
              <a:spcBef>
                <a:spcPts val="0"/>
              </a:spcBef>
            </a:pPr>
            <a:r>
              <a:rPr lang="en-US" sz="1200"/>
              <a:t>Intel Architecture, Graphics &amp; Software</a:t>
            </a:r>
          </a:p>
          <a:p>
            <a:pPr>
              <a:spcBef>
                <a:spcPts val="0"/>
              </a:spcBef>
            </a:pPr>
            <a:r>
              <a:rPr lang="en-US" sz="1200"/>
              <a:t>November 2020</a:t>
            </a:r>
          </a:p>
        </p:txBody>
      </p:sp>
      <p:sp>
        <p:nvSpPr>
          <p:cNvPr id="11" name="Title 1">
            <a:extLst>
              <a:ext uri="{FF2B5EF4-FFF2-40B4-BE49-F238E27FC236}">
                <a16:creationId xmlns:a16="http://schemas.microsoft.com/office/drawing/2014/main" id="{25980FA5-5689-0247-840A-D2CD1B5204CA}"/>
              </a:ext>
            </a:extLst>
          </p:cNvPr>
          <p:cNvSpPr>
            <a:spLocks noGrp="1"/>
          </p:cNvSpPr>
          <p:nvPr>
            <p:ph type="title"/>
          </p:nvPr>
        </p:nvSpPr>
        <p:spPr>
          <a:xfrm>
            <a:off x="1895475" y="2890687"/>
            <a:ext cx="8030403" cy="1091827"/>
          </a:xfrm>
        </p:spPr>
        <p:txBody>
          <a:bodyPr/>
          <a:lstStyle/>
          <a:p>
            <a:r>
              <a:rPr lang="en-US" sz="4400" dirty="0" err="1"/>
              <a:t>oneAPI</a:t>
            </a:r>
            <a:r>
              <a:rPr lang="en-US" sz="4400" dirty="0"/>
              <a:t>: </a:t>
            </a:r>
            <a:br>
              <a:rPr lang="en-US" sz="4000" dirty="0"/>
            </a:br>
            <a:r>
              <a:rPr lang="en-US" sz="4000" dirty="0"/>
              <a:t>Industry Initiative &amp; Intel Products</a:t>
            </a:r>
            <a:endParaRPr lang="en-US" sz="4400" b="1" dirty="0"/>
          </a:p>
        </p:txBody>
      </p:sp>
    </p:spTree>
    <p:extLst>
      <p:ext uri="{BB962C8B-B14F-4D97-AF65-F5344CB8AC3E}">
        <p14:creationId xmlns:p14="http://schemas.microsoft.com/office/powerpoint/2010/main" val="34950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06DC-FC54-4629-94B1-5BCC629C9619}"/>
              </a:ext>
            </a:extLst>
          </p:cNvPr>
          <p:cNvSpPr>
            <a:spLocks noGrp="1"/>
          </p:cNvSpPr>
          <p:nvPr>
            <p:ph type="title"/>
          </p:nvPr>
        </p:nvSpPr>
        <p:spPr/>
        <p:txBody>
          <a:bodyPr/>
          <a:lstStyle/>
          <a:p>
            <a:pPr algn="ctr"/>
            <a:r>
              <a:rPr lang="en-US" dirty="0">
                <a:latin typeface="+mn-lt"/>
              </a:rPr>
              <a:t>Unified Shared Memory (USM)</a:t>
            </a:r>
          </a:p>
        </p:txBody>
      </p:sp>
      <p:sp>
        <p:nvSpPr>
          <p:cNvPr id="6" name="Text Placeholder 5">
            <a:extLst>
              <a:ext uri="{FF2B5EF4-FFF2-40B4-BE49-F238E27FC236}">
                <a16:creationId xmlns:a16="http://schemas.microsoft.com/office/drawing/2014/main" id="{C1F2B7AE-D7E6-4FB1-9D00-76CAC4F86577}"/>
              </a:ext>
            </a:extLst>
          </p:cNvPr>
          <p:cNvSpPr>
            <a:spLocks noGrp="1"/>
          </p:cNvSpPr>
          <p:nvPr>
            <p:ph type="body" sz="quarter" idx="10"/>
          </p:nvPr>
        </p:nvSpPr>
        <p:spPr>
          <a:xfrm>
            <a:off x="571500" y="1599815"/>
            <a:ext cx="11010900" cy="4809373"/>
          </a:xfrm>
        </p:spPr>
        <p:txBody>
          <a:bodyPr>
            <a:normAutofit/>
          </a:bodyPr>
          <a:lstStyle/>
          <a:p>
            <a:pPr lvl="0" defTabSz="609585" rtl="0">
              <a:spcBef>
                <a:spcPts val="1600"/>
              </a:spcBef>
            </a:pPr>
            <a:endParaRPr lang="en-US" sz="3200" kern="1200" dirty="0">
              <a:solidFill>
                <a:schemeClr val="accent3"/>
              </a:solidFill>
              <a:latin typeface="+mj-lt"/>
              <a:ea typeface="+mn-ea"/>
              <a:cs typeface="Intel Clear" panose="020B0604020203020204" pitchFamily="34" charset="0"/>
            </a:endParaRPr>
          </a:p>
          <a:p>
            <a:pPr lvl="0" defTabSz="609585" rtl="0">
              <a:spcBef>
                <a:spcPts val="1600"/>
              </a:spcBef>
            </a:pPr>
            <a:endParaRPr lang="en-US" sz="3200" kern="1200" dirty="0">
              <a:solidFill>
                <a:schemeClr val="accent3"/>
              </a:solidFill>
              <a:latin typeface="+mj-lt"/>
              <a:ea typeface="+mn-ea"/>
              <a:cs typeface="Intel Clear" panose="020B0604020203020204" pitchFamily="34" charset="0"/>
            </a:endParaRPr>
          </a:p>
          <a:p>
            <a:pPr lvl="0" defTabSz="609585" rtl="0">
              <a:spcBef>
                <a:spcPts val="1600"/>
              </a:spcBef>
            </a:pPr>
            <a:r>
              <a:rPr lang="en-US" sz="3200" kern="1200" dirty="0">
                <a:solidFill>
                  <a:schemeClr val="accent3"/>
                </a:solidFill>
                <a:latin typeface="+mj-lt"/>
                <a:ea typeface="+mn-ea"/>
                <a:cs typeface="Intel Clear" panose="020B0604020203020204" pitchFamily="34" charset="0"/>
              </a:rPr>
              <a:t>Unified Shared Memory </a:t>
            </a:r>
            <a:r>
              <a:rPr lang="en-US" sz="3200" kern="1200" dirty="0">
                <a:solidFill>
                  <a:prstClr val="white"/>
                </a:solidFill>
                <a:latin typeface="+mj-lt"/>
                <a:ea typeface="+mn-ea"/>
                <a:cs typeface="Intel Clear" panose="020B0604020203020204" pitchFamily="34" charset="0"/>
              </a:rPr>
              <a:t>is </a:t>
            </a:r>
            <a:r>
              <a:rPr lang="en-US" sz="3200" u="sng" kern="1200" dirty="0">
                <a:solidFill>
                  <a:prstClr val="white"/>
                </a:solidFill>
                <a:latin typeface="+mj-lt"/>
                <a:ea typeface="+mn-ea"/>
                <a:cs typeface="Intel Clear" panose="020B0604020203020204" pitchFamily="34" charset="0"/>
              </a:rPr>
              <a:t>pointer-based approach</a:t>
            </a:r>
            <a:r>
              <a:rPr lang="en-US" sz="3200" kern="1200" dirty="0">
                <a:solidFill>
                  <a:prstClr val="white"/>
                </a:solidFill>
                <a:latin typeface="+mj-lt"/>
                <a:ea typeface="+mn-ea"/>
                <a:cs typeface="Intel Clear" panose="020B0604020203020204" pitchFamily="34" charset="0"/>
              </a:rPr>
              <a:t> to memory model for heterogeneous programming</a:t>
            </a:r>
            <a:endParaRPr lang="en-US" sz="4000" dirty="0">
              <a:latin typeface="+mj-lt"/>
            </a:endParaRPr>
          </a:p>
        </p:txBody>
      </p:sp>
    </p:spTree>
    <p:extLst>
      <p:ext uri="{BB962C8B-B14F-4D97-AF65-F5344CB8AC3E}">
        <p14:creationId xmlns:p14="http://schemas.microsoft.com/office/powerpoint/2010/main" val="345902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06DC-FC54-4629-94B1-5BCC629C9619}"/>
              </a:ext>
            </a:extLst>
          </p:cNvPr>
          <p:cNvSpPr>
            <a:spLocks noGrp="1"/>
          </p:cNvSpPr>
          <p:nvPr>
            <p:ph type="title"/>
          </p:nvPr>
        </p:nvSpPr>
        <p:spPr/>
        <p:txBody>
          <a:bodyPr/>
          <a:lstStyle/>
          <a:p>
            <a:pPr algn="ctr"/>
            <a:r>
              <a:rPr lang="en-US" dirty="0">
                <a:latin typeface="+mn-lt"/>
              </a:rPr>
              <a:t>Developer View of USM</a:t>
            </a:r>
          </a:p>
        </p:txBody>
      </p:sp>
      <p:sp>
        <p:nvSpPr>
          <p:cNvPr id="6" name="Text Placeholder 5">
            <a:extLst>
              <a:ext uri="{FF2B5EF4-FFF2-40B4-BE49-F238E27FC236}">
                <a16:creationId xmlns:a16="http://schemas.microsoft.com/office/drawing/2014/main" id="{C1F2B7AE-D7E6-4FB1-9D00-76CAC4F86577}"/>
              </a:ext>
            </a:extLst>
          </p:cNvPr>
          <p:cNvSpPr>
            <a:spLocks noGrp="1"/>
          </p:cNvSpPr>
          <p:nvPr>
            <p:ph type="body" sz="quarter" idx="10"/>
          </p:nvPr>
        </p:nvSpPr>
        <p:spPr>
          <a:xfrm>
            <a:off x="571500" y="1599815"/>
            <a:ext cx="11010900" cy="4809373"/>
          </a:xfrm>
        </p:spPr>
        <p:txBody>
          <a:bodyPr>
            <a:normAutofit/>
          </a:bodyPr>
          <a:lstStyle/>
          <a:p>
            <a:pPr lvl="0" defTabSz="609585" rtl="0">
              <a:spcBef>
                <a:spcPts val="1600"/>
              </a:spcBef>
            </a:pPr>
            <a:r>
              <a:rPr lang="en-US" sz="2800" kern="1200" dirty="0">
                <a:solidFill>
                  <a:prstClr val="white"/>
                </a:solidFill>
                <a:latin typeface="+mj-lt"/>
                <a:ea typeface="+mn-ea"/>
                <a:cs typeface="Intel Clear" panose="020B0604020203020204" pitchFamily="34" charset="0"/>
              </a:rPr>
              <a:t>Developers can reference </a:t>
            </a:r>
            <a:r>
              <a:rPr lang="en-US" sz="2800" kern="1200" dirty="0">
                <a:solidFill>
                  <a:srgbClr val="FFA300"/>
                </a:solidFill>
                <a:latin typeface="+mj-lt"/>
                <a:ea typeface="+mn-ea"/>
                <a:cs typeface="Intel Clear" panose="020B0604020203020204" pitchFamily="34" charset="0"/>
              </a:rPr>
              <a:t>same memory object</a:t>
            </a:r>
            <a:r>
              <a:rPr lang="en-US" sz="2800" kern="1200" dirty="0">
                <a:solidFill>
                  <a:prstClr val="white"/>
                </a:solidFill>
                <a:latin typeface="+mj-lt"/>
                <a:ea typeface="+mn-ea"/>
                <a:cs typeface="Intel Clear" panose="020B0604020203020204" pitchFamily="34" charset="0"/>
              </a:rPr>
              <a:t> in host and device code with Unified Shared Memory</a:t>
            </a:r>
          </a:p>
        </p:txBody>
      </p:sp>
      <p:pic>
        <p:nvPicPr>
          <p:cNvPr id="4" name="Picture 3" descr="A picture containing comb, meter&#10;&#10;Description automatically generated">
            <a:extLst>
              <a:ext uri="{FF2B5EF4-FFF2-40B4-BE49-F238E27FC236}">
                <a16:creationId xmlns:a16="http://schemas.microsoft.com/office/drawing/2014/main" id="{876DD7E8-59B6-401C-B87E-E4FC93A92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9779" y="2702599"/>
            <a:ext cx="7032441" cy="3683659"/>
          </a:xfrm>
          <a:prstGeom prst="rect">
            <a:avLst/>
          </a:prstGeom>
        </p:spPr>
      </p:pic>
    </p:spTree>
    <p:extLst>
      <p:ext uri="{BB962C8B-B14F-4D97-AF65-F5344CB8AC3E}">
        <p14:creationId xmlns:p14="http://schemas.microsoft.com/office/powerpoint/2010/main" val="73544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06DC-FC54-4629-94B1-5BCC629C9619}"/>
              </a:ext>
            </a:extLst>
          </p:cNvPr>
          <p:cNvSpPr>
            <a:spLocks noGrp="1"/>
          </p:cNvSpPr>
          <p:nvPr>
            <p:ph type="title"/>
          </p:nvPr>
        </p:nvSpPr>
        <p:spPr/>
        <p:txBody>
          <a:bodyPr/>
          <a:lstStyle/>
          <a:p>
            <a:pPr algn="ctr"/>
            <a:r>
              <a:rPr lang="en-US" dirty="0">
                <a:latin typeface="+mn-lt"/>
              </a:rPr>
              <a:t>Unified Shared Memory</a:t>
            </a:r>
          </a:p>
        </p:txBody>
      </p:sp>
      <p:sp>
        <p:nvSpPr>
          <p:cNvPr id="6" name="Text Placeholder 5">
            <a:extLst>
              <a:ext uri="{FF2B5EF4-FFF2-40B4-BE49-F238E27FC236}">
                <a16:creationId xmlns:a16="http://schemas.microsoft.com/office/drawing/2014/main" id="{C1F2B7AE-D7E6-4FB1-9D00-76CAC4F86577}"/>
              </a:ext>
            </a:extLst>
          </p:cNvPr>
          <p:cNvSpPr>
            <a:spLocks noGrp="1"/>
          </p:cNvSpPr>
          <p:nvPr>
            <p:ph type="body" sz="quarter" idx="10"/>
          </p:nvPr>
        </p:nvSpPr>
        <p:spPr>
          <a:xfrm>
            <a:off x="571500" y="1599816"/>
            <a:ext cx="11010900" cy="805760"/>
          </a:xfrm>
        </p:spPr>
        <p:txBody>
          <a:bodyPr>
            <a:normAutofit/>
          </a:bodyPr>
          <a:lstStyle/>
          <a:p>
            <a:r>
              <a:rPr lang="en-US" sz="2400" kern="1200" dirty="0">
                <a:solidFill>
                  <a:schemeClr val="accent3"/>
                </a:solidFill>
                <a:latin typeface="+mj-lt"/>
                <a:ea typeface="+mn-ea"/>
                <a:cs typeface="Intel Clear" panose="020B0604020203020204" pitchFamily="34" charset="0"/>
              </a:rPr>
              <a:t>Unified Shared Memory </a:t>
            </a:r>
            <a:r>
              <a:rPr lang="en-US" sz="2400" kern="1200" dirty="0">
                <a:solidFill>
                  <a:prstClr val="white"/>
                </a:solidFill>
                <a:latin typeface="+mj-lt"/>
                <a:ea typeface="+mn-ea"/>
                <a:cs typeface="Intel Clear" panose="020B0604020203020204" pitchFamily="34" charset="0"/>
              </a:rPr>
              <a:t>enables the accessing memory on the host and device with same pointer reference</a:t>
            </a:r>
            <a:endParaRPr lang="en-US" sz="4000" dirty="0">
              <a:latin typeface="+mj-lt"/>
            </a:endParaRPr>
          </a:p>
        </p:txBody>
      </p:sp>
      <p:grpSp>
        <p:nvGrpSpPr>
          <p:cNvPr id="4" name="Group 3">
            <a:extLst>
              <a:ext uri="{FF2B5EF4-FFF2-40B4-BE49-F238E27FC236}">
                <a16:creationId xmlns:a16="http://schemas.microsoft.com/office/drawing/2014/main" id="{DC3AA54D-30B8-4836-B28D-7F0ED68658AA}"/>
              </a:ext>
            </a:extLst>
          </p:cNvPr>
          <p:cNvGrpSpPr/>
          <p:nvPr/>
        </p:nvGrpSpPr>
        <p:grpSpPr>
          <a:xfrm>
            <a:off x="2239546" y="2429170"/>
            <a:ext cx="9340738" cy="3085504"/>
            <a:chOff x="5242989" y="505096"/>
            <a:chExt cx="5621214" cy="6257626"/>
          </a:xfrm>
        </p:grpSpPr>
        <p:sp>
          <p:nvSpPr>
            <p:cNvPr id="5" name="Rectangle: Single Corner Snipped 4">
              <a:extLst>
                <a:ext uri="{FF2B5EF4-FFF2-40B4-BE49-F238E27FC236}">
                  <a16:creationId xmlns:a16="http://schemas.microsoft.com/office/drawing/2014/main" id="{17B22F40-FA95-4665-8E88-E3AB63438554}"/>
                </a:ext>
              </a:extLst>
            </p:cNvPr>
            <p:cNvSpPr/>
            <p:nvPr/>
          </p:nvSpPr>
          <p:spPr>
            <a:xfrm>
              <a:off x="5242989" y="505096"/>
              <a:ext cx="5621213" cy="6257626"/>
            </a:xfrm>
            <a:prstGeom prst="snip1Rect">
              <a:avLst>
                <a:gd name="adj" fmla="val 2758"/>
              </a:avLst>
            </a:prstGeom>
            <a:solidFill>
              <a:schemeClr val="bg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dirty="0"/>
            </a:p>
          </p:txBody>
        </p:sp>
        <p:sp>
          <p:nvSpPr>
            <p:cNvPr id="7" name="TextBox 6">
              <a:extLst>
                <a:ext uri="{FF2B5EF4-FFF2-40B4-BE49-F238E27FC236}">
                  <a16:creationId xmlns:a16="http://schemas.microsoft.com/office/drawing/2014/main" id="{52FEB414-1D53-4AFE-8276-F51964547E3F}"/>
                </a:ext>
              </a:extLst>
            </p:cNvPr>
            <p:cNvSpPr txBox="1"/>
            <p:nvPr/>
          </p:nvSpPr>
          <p:spPr>
            <a:xfrm>
              <a:off x="5390906" y="611430"/>
              <a:ext cx="5473297" cy="5912020"/>
            </a:xfrm>
            <a:prstGeom prst="rect">
              <a:avLst/>
            </a:prstGeom>
            <a:noFill/>
          </p:spPr>
          <p:txBody>
            <a:bodyPr vert="horz" wrap="square" lIns="0" tIns="0" rIns="0" bIns="0" rtlCol="0">
              <a:spAutoFit/>
            </a:bodyPr>
            <a:lstStyle/>
            <a:p>
              <a:pPr>
                <a:lnSpc>
                  <a:spcPct val="150000"/>
                </a:lnSpc>
                <a:spcBef>
                  <a:spcPts val="0"/>
                </a:spcBef>
              </a:pPr>
              <a:r>
                <a:rPr lang="en-US" sz="1600" dirty="0">
                  <a:solidFill>
                    <a:srgbClr val="000000"/>
                  </a:solidFill>
                  <a:latin typeface="Consolas" panose="020B0609020204030204" pitchFamily="49" charset="0"/>
                </a:rPr>
                <a:t>queue q;</a:t>
              </a:r>
            </a:p>
            <a:p>
              <a:pPr>
                <a:lnSpc>
                  <a:spcPct val="150000"/>
                </a:lnSpc>
                <a:spcBef>
                  <a:spcPts val="0"/>
                </a:spcBef>
              </a:pPr>
              <a:r>
                <a:rPr lang="en-US" sz="1600" dirty="0">
                  <a:solidFill>
                    <a:srgbClr val="0000FF"/>
                  </a:solidFill>
                  <a:latin typeface="Consolas" panose="020B0609020204030204" pitchFamily="49" charset="0"/>
                </a:rPr>
                <a:t>int</a:t>
              </a:r>
              <a:r>
                <a:rPr lang="en-US" sz="1600" dirty="0">
                  <a:solidFill>
                    <a:srgbClr val="000000"/>
                  </a:solidFill>
                  <a:latin typeface="Consolas" panose="020B0609020204030204" pitchFamily="49" charset="0"/>
                </a:rPr>
                <a:t> *data =  </a:t>
              </a:r>
              <a:r>
                <a:rPr lang="en-US" sz="1600" dirty="0" err="1">
                  <a:solidFill>
                    <a:srgbClr val="795E26"/>
                  </a:solidFill>
                  <a:latin typeface="Consolas" panose="020B0609020204030204" pitchFamily="49" charset="0"/>
                </a:rPr>
                <a:t>malloc_shared</a:t>
              </a:r>
              <a:r>
                <a:rPr lang="en-US" sz="1600" dirty="0">
                  <a:solidFill>
                    <a:srgbClr val="000000"/>
                  </a:solidFill>
                  <a:latin typeface="Consolas" panose="020B0609020204030204" pitchFamily="49" charset="0"/>
                </a:rPr>
                <a:t>&lt;</a:t>
              </a:r>
              <a:r>
                <a:rPr lang="en-US" sz="1600" dirty="0">
                  <a:solidFill>
                    <a:srgbClr val="0000FF"/>
                  </a:solidFill>
                  <a:latin typeface="Consolas" panose="020B0609020204030204" pitchFamily="49" charset="0"/>
                </a:rPr>
                <a:t>int</a:t>
              </a:r>
              <a:r>
                <a:rPr lang="en-US" sz="1600" dirty="0">
                  <a:solidFill>
                    <a:srgbClr val="000000"/>
                  </a:solidFill>
                  <a:latin typeface="Consolas" panose="020B0609020204030204" pitchFamily="49" charset="0"/>
                </a:rPr>
                <a:t>&gt;(N, q);</a:t>
              </a:r>
            </a:p>
            <a:p>
              <a:pPr>
                <a:lnSpc>
                  <a:spcPct val="150000"/>
                </a:lnSpc>
                <a:spcBef>
                  <a:spcPts val="0"/>
                </a:spcBef>
              </a:pPr>
              <a:r>
                <a:rPr lang="en-US" sz="1600" dirty="0">
                  <a:solidFill>
                    <a:srgbClr val="AF00DB"/>
                  </a:solidFill>
                  <a:latin typeface="Consolas" panose="020B0609020204030204" pitchFamily="49" charset="0"/>
                </a:rPr>
                <a:t>for</a:t>
              </a:r>
              <a:r>
                <a:rPr lang="en-US" sz="1600" dirty="0">
                  <a:solidFill>
                    <a:srgbClr val="000000"/>
                  </a:solidFill>
                  <a:latin typeface="Consolas" panose="020B0609020204030204" pitchFamily="49" charset="0"/>
                </a:rPr>
                <a:t>(</a:t>
              </a:r>
              <a:r>
                <a:rPr lang="en-US" sz="1600" dirty="0">
                  <a:solidFill>
                    <a:srgbClr val="0000FF"/>
                  </a:solidFill>
                  <a:latin typeface="Consolas" panose="020B0609020204030204" pitchFamily="49" charset="0"/>
                </a:rPr>
                <a:t>int</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a:t>
              </a:r>
              <a:r>
                <a:rPr lang="en-US" sz="1600" dirty="0">
                  <a:solidFill>
                    <a:srgbClr val="098658"/>
                  </a:solidFill>
                  <a:latin typeface="Consolas" panose="020B0609020204030204" pitchFamily="49" charset="0"/>
                </a:rPr>
                <a:t>0</a:t>
              </a:r>
              <a:r>
                <a:rPr lang="en-US" sz="1600" dirty="0">
                  <a:solidFill>
                    <a:srgbClr val="000000"/>
                  </a:solidFill>
                  <a:latin typeface="Consolas" panose="020B0609020204030204" pitchFamily="49" charset="0"/>
                </a:rPr>
                <a:t>;i&lt;</a:t>
              </a:r>
              <a:r>
                <a:rPr lang="en-US" sz="1600" dirty="0" err="1">
                  <a:solidFill>
                    <a:srgbClr val="000000"/>
                  </a:solidFill>
                  <a:latin typeface="Consolas" panose="020B0609020204030204" pitchFamily="49" charset="0"/>
                </a:rPr>
                <a:t>N;i</a:t>
              </a:r>
              <a:r>
                <a:rPr lang="en-US" sz="1600" dirty="0">
                  <a:solidFill>
                    <a:srgbClr val="000000"/>
                  </a:solidFill>
                  <a:latin typeface="Consolas" panose="020B0609020204030204" pitchFamily="49" charset="0"/>
                </a:rPr>
                <a:t>++) </a:t>
              </a:r>
              <a:r>
                <a:rPr lang="en-US" sz="1600" dirty="0">
                  <a:solidFill>
                    <a:srgbClr val="001080"/>
                  </a:solidFill>
                  <a:latin typeface="Consolas" panose="020B0609020204030204" pitchFamily="49" charset="0"/>
                </a:rPr>
                <a:t>data</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 = </a:t>
              </a:r>
              <a:r>
                <a:rPr lang="en-US" sz="1600" dirty="0">
                  <a:solidFill>
                    <a:srgbClr val="098658"/>
                  </a:solidFill>
                  <a:latin typeface="Consolas" panose="020B0609020204030204" pitchFamily="49" charset="0"/>
                </a:rPr>
                <a:t>10</a:t>
              </a:r>
              <a:r>
                <a:rPr lang="en-US" sz="1600" dirty="0">
                  <a:solidFill>
                    <a:srgbClr val="000000"/>
                  </a:solidFill>
                  <a:latin typeface="Consolas" panose="020B0609020204030204" pitchFamily="49" charset="0"/>
                </a:rPr>
                <a:t>;</a:t>
              </a:r>
            </a:p>
            <a:p>
              <a:pPr>
                <a:lnSpc>
                  <a:spcPct val="150000"/>
                </a:lnSpc>
                <a:spcBef>
                  <a:spcPts val="0"/>
                </a:spcBef>
              </a:pPr>
              <a:r>
                <a:rPr lang="en-US" sz="1600" dirty="0" err="1">
                  <a:solidFill>
                    <a:srgbClr val="001080"/>
                  </a:solidFill>
                  <a:latin typeface="Consolas" panose="020B0609020204030204" pitchFamily="49" charset="0"/>
                </a:rPr>
                <a:t>q</a:t>
              </a:r>
              <a:r>
                <a:rPr lang="en-US" sz="1600" dirty="0" err="1">
                  <a:solidFill>
                    <a:srgbClr val="000000"/>
                  </a:solidFill>
                  <a:latin typeface="Consolas" panose="020B0609020204030204" pitchFamily="49" charset="0"/>
                </a:rPr>
                <a:t>.</a:t>
              </a:r>
              <a:r>
                <a:rPr lang="en-US" sz="1600" dirty="0" err="1">
                  <a:solidFill>
                    <a:srgbClr val="795E26"/>
                  </a:solidFill>
                  <a:latin typeface="Consolas" panose="020B0609020204030204" pitchFamily="49" charset="0"/>
                </a:rPr>
                <a:t>parallel_for</a:t>
              </a:r>
              <a:r>
                <a:rPr lang="en-US" sz="1600" dirty="0">
                  <a:solidFill>
                    <a:srgbClr val="000000"/>
                  </a:solidFill>
                  <a:latin typeface="Consolas" panose="020B0609020204030204" pitchFamily="49" charset="0"/>
                </a:rPr>
                <a:t>(N, [=](</a:t>
              </a:r>
              <a:r>
                <a:rPr lang="en-US" sz="1600" dirty="0">
                  <a:solidFill>
                    <a:srgbClr val="267F99"/>
                  </a:solidFill>
                  <a:latin typeface="Consolas" panose="020B0609020204030204" pitchFamily="49" charset="0"/>
                </a:rPr>
                <a:t>auto </a:t>
              </a:r>
              <a:r>
                <a:rPr lang="en-US" sz="1600" dirty="0" err="1">
                  <a:solidFill>
                    <a:srgbClr val="001080"/>
                  </a:solidFill>
                  <a:latin typeface="Consolas" panose="020B0609020204030204" pitchFamily="49" charset="0"/>
                </a:rPr>
                <a:t>i</a:t>
              </a:r>
              <a:r>
                <a:rPr lang="en-US" sz="1600" dirty="0">
                  <a:solidFill>
                    <a:srgbClr val="000000"/>
                  </a:solidFill>
                  <a:latin typeface="Consolas" panose="020B0609020204030204" pitchFamily="49" charset="0"/>
                </a:rPr>
                <a:t>){</a:t>
              </a:r>
            </a:p>
            <a:p>
              <a:pPr>
                <a:lnSpc>
                  <a:spcPct val="150000"/>
                </a:lnSpc>
                <a:spcBef>
                  <a:spcPts val="0"/>
                </a:spcBef>
              </a:pPr>
              <a:r>
                <a:rPr lang="en-US" sz="1600" dirty="0">
                  <a:solidFill>
                    <a:srgbClr val="000000"/>
                  </a:solidFill>
                  <a:latin typeface="Consolas" panose="020B0609020204030204" pitchFamily="49" charset="0"/>
                </a:rPr>
                <a:t>        </a:t>
              </a:r>
              <a:r>
                <a:rPr lang="en-US" sz="1600" dirty="0">
                  <a:solidFill>
                    <a:srgbClr val="001080"/>
                  </a:solidFill>
                  <a:latin typeface="Consolas" panose="020B0609020204030204" pitchFamily="49" charset="0"/>
                </a:rPr>
                <a:t>data</a:t>
              </a:r>
              <a:r>
                <a:rPr lang="en-US" sz="1600" dirty="0">
                  <a:solidFill>
                    <a:srgbClr val="000000"/>
                  </a:solidFill>
                  <a:latin typeface="Consolas" panose="020B0609020204030204" pitchFamily="49" charset="0"/>
                </a:rPr>
                <a:t>[</a:t>
              </a:r>
              <a:r>
                <a:rPr lang="en-US" sz="1600" dirty="0" err="1">
                  <a:solidFill>
                    <a:srgbClr val="001080"/>
                  </a:solidFill>
                  <a:latin typeface="Consolas" panose="020B0609020204030204" pitchFamily="49" charset="0"/>
                </a:rPr>
                <a:t>i</a:t>
              </a:r>
              <a:r>
                <a:rPr lang="en-US" sz="1600" dirty="0">
                  <a:solidFill>
                    <a:srgbClr val="000000"/>
                  </a:solidFill>
                  <a:latin typeface="Consolas" panose="020B0609020204030204" pitchFamily="49" charset="0"/>
                </a:rPr>
                <a:t>] += </a:t>
              </a:r>
              <a:r>
                <a:rPr lang="en-US" sz="1600" dirty="0">
                  <a:solidFill>
                    <a:srgbClr val="098658"/>
                  </a:solidFill>
                  <a:latin typeface="Consolas" panose="020B0609020204030204" pitchFamily="49" charset="0"/>
                </a:rPr>
                <a:t>1</a:t>
              </a:r>
              <a:r>
                <a:rPr lang="en-US" sz="1600" dirty="0">
                  <a:solidFill>
                    <a:srgbClr val="000000"/>
                  </a:solidFill>
                  <a:latin typeface="Consolas" panose="020B0609020204030204" pitchFamily="49" charset="0"/>
                </a:rPr>
                <a:t>;</a:t>
              </a:r>
            </a:p>
            <a:p>
              <a:pPr>
                <a:lnSpc>
                  <a:spcPct val="150000"/>
                </a:lnSpc>
                <a:spcBef>
                  <a:spcPts val="0"/>
                </a:spcBef>
              </a:pPr>
              <a:r>
                <a:rPr lang="en-US" sz="1600" dirty="0">
                  <a:solidFill>
                    <a:srgbClr val="000000"/>
                  </a:solidFill>
                  <a:latin typeface="Consolas" panose="020B0609020204030204" pitchFamily="49" charset="0"/>
                </a:rPr>
                <a:t>}).</a:t>
              </a:r>
              <a:r>
                <a:rPr lang="en-US" sz="1600" dirty="0">
                  <a:solidFill>
                    <a:srgbClr val="795E26"/>
                  </a:solidFill>
                  <a:latin typeface="Consolas" panose="020B0609020204030204" pitchFamily="49" charset="0"/>
                </a:rPr>
                <a:t>wait</a:t>
              </a:r>
              <a:r>
                <a:rPr lang="en-US" sz="1600" dirty="0">
                  <a:solidFill>
                    <a:srgbClr val="000000"/>
                  </a:solidFill>
                  <a:latin typeface="Consolas" panose="020B0609020204030204" pitchFamily="49" charset="0"/>
                </a:rPr>
                <a:t>();</a:t>
              </a:r>
            </a:p>
            <a:p>
              <a:pPr>
                <a:lnSpc>
                  <a:spcPct val="150000"/>
                </a:lnSpc>
                <a:spcBef>
                  <a:spcPts val="0"/>
                </a:spcBef>
              </a:pPr>
              <a:r>
                <a:rPr lang="en-US" sz="1600" dirty="0">
                  <a:solidFill>
                    <a:srgbClr val="AF00DB"/>
                  </a:solidFill>
                  <a:latin typeface="Consolas" panose="020B0609020204030204" pitchFamily="49" charset="0"/>
                </a:rPr>
                <a:t>for</a:t>
              </a:r>
              <a:r>
                <a:rPr lang="en-US" sz="1600" dirty="0">
                  <a:solidFill>
                    <a:srgbClr val="000000"/>
                  </a:solidFill>
                  <a:latin typeface="Consolas" panose="020B0609020204030204" pitchFamily="49" charset="0"/>
                </a:rPr>
                <a:t>(</a:t>
              </a:r>
              <a:r>
                <a:rPr lang="en-US" sz="1600" dirty="0">
                  <a:solidFill>
                    <a:srgbClr val="0000FF"/>
                  </a:solidFill>
                  <a:latin typeface="Consolas" panose="020B0609020204030204" pitchFamily="49" charset="0"/>
                </a:rPr>
                <a:t>int</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a:t>
              </a:r>
              <a:r>
                <a:rPr lang="en-US" sz="1600" dirty="0">
                  <a:solidFill>
                    <a:srgbClr val="098658"/>
                  </a:solidFill>
                  <a:latin typeface="Consolas" panose="020B0609020204030204" pitchFamily="49" charset="0"/>
                </a:rPr>
                <a:t>0</a:t>
              </a:r>
              <a:r>
                <a:rPr lang="en-US" sz="1600" dirty="0">
                  <a:solidFill>
                    <a:srgbClr val="000000"/>
                  </a:solidFill>
                  <a:latin typeface="Consolas" panose="020B0609020204030204" pitchFamily="49" charset="0"/>
                </a:rPr>
                <a:t>;i&lt;</a:t>
              </a:r>
              <a:r>
                <a:rPr lang="en-US" sz="1600" dirty="0" err="1">
                  <a:solidFill>
                    <a:srgbClr val="000000"/>
                  </a:solidFill>
                  <a:latin typeface="Consolas" panose="020B0609020204030204" pitchFamily="49" charset="0"/>
                </a:rPr>
                <a:t>N;i</a:t>
              </a:r>
              <a:r>
                <a:rPr lang="en-US" sz="1600" dirty="0">
                  <a:solidFill>
                    <a:srgbClr val="000000"/>
                  </a:solidFill>
                  <a:latin typeface="Consolas" panose="020B0609020204030204" pitchFamily="49" charset="0"/>
                </a:rPr>
                <a:t>++) </a:t>
              </a:r>
              <a:r>
                <a:rPr lang="en-US" sz="1600" dirty="0">
                  <a:solidFill>
                    <a:srgbClr val="267F99"/>
                  </a:solidFill>
                  <a:latin typeface="Consolas" panose="020B0609020204030204" pitchFamily="49" charset="0"/>
                </a:rPr>
                <a:t>std</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cout</a:t>
              </a:r>
              <a:r>
                <a:rPr lang="en-US" sz="1600" dirty="0">
                  <a:solidFill>
                    <a:srgbClr val="000000"/>
                  </a:solidFill>
                  <a:latin typeface="Consolas" panose="020B0609020204030204" pitchFamily="49" charset="0"/>
                </a:rPr>
                <a:t> &lt;&lt; </a:t>
              </a:r>
              <a:r>
                <a:rPr lang="en-US" sz="1600" dirty="0">
                  <a:solidFill>
                    <a:srgbClr val="001080"/>
                  </a:solidFill>
                  <a:latin typeface="Consolas" panose="020B0609020204030204" pitchFamily="49" charset="0"/>
                </a:rPr>
                <a:t>data</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 &lt;&lt; </a:t>
              </a:r>
              <a:r>
                <a:rPr lang="en-US" sz="1600" dirty="0">
                  <a:solidFill>
                    <a:srgbClr val="A31515"/>
                  </a:solidFill>
                  <a:latin typeface="Consolas" panose="020B0609020204030204" pitchFamily="49" charset="0"/>
                </a:rPr>
                <a:t>" "</a:t>
              </a:r>
              <a:r>
                <a:rPr lang="en-US" sz="1600" dirty="0">
                  <a:solidFill>
                    <a:srgbClr val="000000"/>
                  </a:solidFill>
                  <a:latin typeface="Consolas" panose="020B0609020204030204" pitchFamily="49" charset="0"/>
                </a:rPr>
                <a:t>;</a:t>
              </a:r>
            </a:p>
            <a:p>
              <a:pPr>
                <a:lnSpc>
                  <a:spcPct val="150000"/>
                </a:lnSpc>
                <a:spcBef>
                  <a:spcPts val="0"/>
                </a:spcBef>
              </a:pPr>
              <a:r>
                <a:rPr lang="en-US" sz="1600" dirty="0">
                  <a:solidFill>
                    <a:srgbClr val="795E26"/>
                  </a:solidFill>
                  <a:latin typeface="Consolas" panose="020B0609020204030204" pitchFamily="49" charset="0"/>
                </a:rPr>
                <a:t>free</a:t>
              </a:r>
              <a:r>
                <a:rPr lang="en-US" sz="1600" dirty="0">
                  <a:solidFill>
                    <a:srgbClr val="000000"/>
                  </a:solidFill>
                  <a:latin typeface="Consolas" panose="020B0609020204030204" pitchFamily="49" charset="0"/>
                </a:rPr>
                <a:t>(data, q);</a:t>
              </a:r>
            </a:p>
          </p:txBody>
        </p:sp>
      </p:grpSp>
      <p:sp>
        <p:nvSpPr>
          <p:cNvPr id="8" name="Rectangle: Rounded Corners 7">
            <a:extLst>
              <a:ext uri="{FF2B5EF4-FFF2-40B4-BE49-F238E27FC236}">
                <a16:creationId xmlns:a16="http://schemas.microsoft.com/office/drawing/2014/main" id="{7C9D2E95-1730-428C-BFFC-8F635B12E697}"/>
              </a:ext>
            </a:extLst>
          </p:cNvPr>
          <p:cNvSpPr/>
          <p:nvPr/>
        </p:nvSpPr>
        <p:spPr>
          <a:xfrm>
            <a:off x="2449810" y="3291215"/>
            <a:ext cx="3841808" cy="312861"/>
          </a:xfrm>
          <a:prstGeom prst="round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F14EB8E-F11C-4F9F-A3A8-8CC35B8FC50D}"/>
              </a:ext>
            </a:extLst>
          </p:cNvPr>
          <p:cNvSpPr/>
          <p:nvPr/>
        </p:nvSpPr>
        <p:spPr>
          <a:xfrm>
            <a:off x="3359762" y="4014563"/>
            <a:ext cx="1526825" cy="285734"/>
          </a:xfrm>
          <a:prstGeom prst="round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E5801AE-A97B-4D55-AC54-236DD19D1BD6}"/>
              </a:ext>
            </a:extLst>
          </p:cNvPr>
          <p:cNvSpPr/>
          <p:nvPr/>
        </p:nvSpPr>
        <p:spPr>
          <a:xfrm>
            <a:off x="2449810" y="4730298"/>
            <a:ext cx="5506835" cy="312880"/>
          </a:xfrm>
          <a:prstGeom prst="round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370467E9-CF37-4ED5-8F49-C44B0827E048}"/>
              </a:ext>
            </a:extLst>
          </p:cNvPr>
          <p:cNvCxnSpPr>
            <a:cxnSpLocks/>
          </p:cNvCxnSpPr>
          <p:nvPr/>
        </p:nvCxnSpPr>
        <p:spPr>
          <a:xfrm>
            <a:off x="2029283" y="3452579"/>
            <a:ext cx="420527" cy="0"/>
          </a:xfrm>
          <a:prstGeom prst="straightConnector1">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5C1B1809-B51A-4C62-B3F4-7226CF0FF0C0}"/>
              </a:ext>
            </a:extLst>
          </p:cNvPr>
          <p:cNvCxnSpPr>
            <a:cxnSpLocks/>
          </p:cNvCxnSpPr>
          <p:nvPr/>
        </p:nvCxnSpPr>
        <p:spPr>
          <a:xfrm>
            <a:off x="2029283" y="4906331"/>
            <a:ext cx="432731" cy="0"/>
          </a:xfrm>
          <a:prstGeom prst="straightConnector1">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5EFD3DA3-4295-40BB-A429-F2AB89FE09BB}"/>
              </a:ext>
            </a:extLst>
          </p:cNvPr>
          <p:cNvCxnSpPr>
            <a:cxnSpLocks/>
            <a:endCxn id="9" idx="1"/>
          </p:cNvCxnSpPr>
          <p:nvPr/>
        </p:nvCxnSpPr>
        <p:spPr>
          <a:xfrm>
            <a:off x="2029283" y="4144384"/>
            <a:ext cx="1330479" cy="13046"/>
          </a:xfrm>
          <a:prstGeom prst="straightConnector1">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F1319560-A71E-46A4-893F-3426C8B55FC0}"/>
              </a:ext>
            </a:extLst>
          </p:cNvPr>
          <p:cNvSpPr txBox="1"/>
          <p:nvPr/>
        </p:nvSpPr>
        <p:spPr>
          <a:xfrm>
            <a:off x="597018" y="3360607"/>
            <a:ext cx="1266468" cy="152991"/>
          </a:xfrm>
          <a:prstGeom prst="rect">
            <a:avLst/>
          </a:prstGeom>
          <a:noFill/>
        </p:spPr>
        <p:txBody>
          <a:bodyPr vert="horz" wrap="square" lIns="0" tIns="0" rIns="0" bIns="0" rtlCol="0">
            <a:spAutoFit/>
          </a:bodyPr>
          <a:lstStyle/>
          <a:p>
            <a:pPr algn="r"/>
            <a:r>
              <a:rPr lang="en-US" sz="1100" dirty="0">
                <a:solidFill>
                  <a:schemeClr val="accent3"/>
                </a:solidFill>
              </a:rPr>
              <a:t>Host can  initialize</a:t>
            </a:r>
          </a:p>
        </p:txBody>
      </p:sp>
      <p:sp>
        <p:nvSpPr>
          <p:cNvPr id="15" name="TextBox 14">
            <a:extLst>
              <a:ext uri="{FF2B5EF4-FFF2-40B4-BE49-F238E27FC236}">
                <a16:creationId xmlns:a16="http://schemas.microsoft.com/office/drawing/2014/main" id="{367EF808-E42E-4752-B874-5EA507791639}"/>
              </a:ext>
            </a:extLst>
          </p:cNvPr>
          <p:cNvSpPr txBox="1"/>
          <p:nvPr/>
        </p:nvSpPr>
        <p:spPr>
          <a:xfrm>
            <a:off x="571618" y="4062920"/>
            <a:ext cx="1266468" cy="152991"/>
          </a:xfrm>
          <a:prstGeom prst="rect">
            <a:avLst/>
          </a:prstGeom>
          <a:noFill/>
        </p:spPr>
        <p:txBody>
          <a:bodyPr vert="horz" wrap="square" lIns="0" tIns="0" rIns="0" bIns="0" rtlCol="0">
            <a:spAutoFit/>
          </a:bodyPr>
          <a:lstStyle/>
          <a:p>
            <a:pPr algn="r"/>
            <a:r>
              <a:rPr lang="en-US" sz="1100" dirty="0">
                <a:solidFill>
                  <a:schemeClr val="accent3"/>
                </a:solidFill>
              </a:rPr>
              <a:t>Device can modify</a:t>
            </a:r>
          </a:p>
        </p:txBody>
      </p:sp>
      <p:sp>
        <p:nvSpPr>
          <p:cNvPr id="16" name="TextBox 15">
            <a:extLst>
              <a:ext uri="{FF2B5EF4-FFF2-40B4-BE49-F238E27FC236}">
                <a16:creationId xmlns:a16="http://schemas.microsoft.com/office/drawing/2014/main" id="{53692C88-39E7-46EC-9310-19CDFB60F654}"/>
              </a:ext>
            </a:extLst>
          </p:cNvPr>
          <p:cNvSpPr txBox="1"/>
          <p:nvPr/>
        </p:nvSpPr>
        <p:spPr>
          <a:xfrm>
            <a:off x="587975" y="4808992"/>
            <a:ext cx="1303222" cy="152991"/>
          </a:xfrm>
          <a:prstGeom prst="rect">
            <a:avLst/>
          </a:prstGeom>
          <a:noFill/>
        </p:spPr>
        <p:txBody>
          <a:bodyPr vert="horz" wrap="square" lIns="0" tIns="0" rIns="0" bIns="0" rtlCol="0">
            <a:spAutoFit/>
          </a:bodyPr>
          <a:lstStyle/>
          <a:p>
            <a:pPr algn="r"/>
            <a:r>
              <a:rPr lang="en-US" sz="1100" dirty="0">
                <a:solidFill>
                  <a:schemeClr val="accent3"/>
                </a:solidFill>
              </a:rPr>
              <a:t>Host has output</a:t>
            </a:r>
          </a:p>
        </p:txBody>
      </p:sp>
      <p:sp>
        <p:nvSpPr>
          <p:cNvPr id="17" name="Rectangle: Rounded Corners 16">
            <a:extLst>
              <a:ext uri="{FF2B5EF4-FFF2-40B4-BE49-F238E27FC236}">
                <a16:creationId xmlns:a16="http://schemas.microsoft.com/office/drawing/2014/main" id="{C9FA5164-8EBA-43C3-A355-588A802E5B14}"/>
              </a:ext>
            </a:extLst>
          </p:cNvPr>
          <p:cNvSpPr/>
          <p:nvPr/>
        </p:nvSpPr>
        <p:spPr>
          <a:xfrm>
            <a:off x="2449810" y="2930112"/>
            <a:ext cx="4309336" cy="321737"/>
          </a:xfrm>
          <a:prstGeom prst="round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61BD85BB-3603-4EEA-9B8F-7AE9A19A4EA3}"/>
              </a:ext>
            </a:extLst>
          </p:cNvPr>
          <p:cNvCxnSpPr>
            <a:cxnSpLocks/>
          </p:cNvCxnSpPr>
          <p:nvPr/>
        </p:nvCxnSpPr>
        <p:spPr>
          <a:xfrm>
            <a:off x="2029283" y="3100574"/>
            <a:ext cx="420527" cy="0"/>
          </a:xfrm>
          <a:prstGeom prst="straightConnector1">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036A122C-DD8A-4B66-BEA2-7D213792643C}"/>
              </a:ext>
            </a:extLst>
          </p:cNvPr>
          <p:cNvSpPr txBox="1"/>
          <p:nvPr/>
        </p:nvSpPr>
        <p:spPr>
          <a:xfrm>
            <a:off x="609824" y="2848461"/>
            <a:ext cx="1266468" cy="305340"/>
          </a:xfrm>
          <a:prstGeom prst="rect">
            <a:avLst/>
          </a:prstGeom>
          <a:noFill/>
        </p:spPr>
        <p:txBody>
          <a:bodyPr vert="horz" wrap="square" lIns="0" tIns="0" rIns="0" bIns="0" rtlCol="0">
            <a:spAutoFit/>
          </a:bodyPr>
          <a:lstStyle/>
          <a:p>
            <a:pPr algn="r"/>
            <a:r>
              <a:rPr lang="en-US" sz="1100" dirty="0">
                <a:solidFill>
                  <a:schemeClr val="accent3"/>
                </a:solidFill>
              </a:rPr>
              <a:t>Setup Unified Shared Memory</a:t>
            </a:r>
          </a:p>
        </p:txBody>
      </p:sp>
    </p:spTree>
    <p:extLst>
      <p:ext uri="{BB962C8B-B14F-4D97-AF65-F5344CB8AC3E}">
        <p14:creationId xmlns:p14="http://schemas.microsoft.com/office/powerpoint/2010/main" val="239577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p:bldP spid="15" grpId="0"/>
      <p:bldP spid="16" grpId="0"/>
      <p:bldP spid="17" grpId="0" animBg="1"/>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06DC-FC54-4629-94B1-5BCC629C9619}"/>
              </a:ext>
            </a:extLst>
          </p:cNvPr>
          <p:cNvSpPr>
            <a:spLocks noGrp="1"/>
          </p:cNvSpPr>
          <p:nvPr>
            <p:ph type="title"/>
          </p:nvPr>
        </p:nvSpPr>
        <p:spPr/>
        <p:txBody>
          <a:bodyPr/>
          <a:lstStyle/>
          <a:p>
            <a:pPr algn="ctr"/>
            <a:r>
              <a:rPr lang="en-US" dirty="0">
                <a:latin typeface="+mn-lt"/>
              </a:rPr>
              <a:t>Unified Shared Memory</a:t>
            </a:r>
          </a:p>
        </p:txBody>
      </p:sp>
      <p:sp>
        <p:nvSpPr>
          <p:cNvPr id="6" name="Text Placeholder 5">
            <a:extLst>
              <a:ext uri="{FF2B5EF4-FFF2-40B4-BE49-F238E27FC236}">
                <a16:creationId xmlns:a16="http://schemas.microsoft.com/office/drawing/2014/main" id="{C1F2B7AE-D7E6-4FB1-9D00-76CAC4F86577}"/>
              </a:ext>
            </a:extLst>
          </p:cNvPr>
          <p:cNvSpPr>
            <a:spLocks noGrp="1"/>
          </p:cNvSpPr>
          <p:nvPr>
            <p:ph type="body" sz="quarter" idx="10"/>
          </p:nvPr>
        </p:nvSpPr>
        <p:spPr>
          <a:xfrm>
            <a:off x="571500" y="1599815"/>
            <a:ext cx="11010900" cy="4809373"/>
          </a:xfrm>
        </p:spPr>
        <p:txBody>
          <a:bodyPr>
            <a:normAutofit/>
          </a:bodyPr>
          <a:lstStyle/>
          <a:p>
            <a:r>
              <a:rPr lang="en-US" sz="2800" dirty="0"/>
              <a:t>Unified shared memory provides both </a:t>
            </a:r>
            <a:r>
              <a:rPr lang="en-US" sz="2800" dirty="0">
                <a:solidFill>
                  <a:schemeClr val="accent3"/>
                </a:solidFill>
              </a:rPr>
              <a:t>explicit</a:t>
            </a:r>
            <a:r>
              <a:rPr lang="en-US" sz="2800" dirty="0"/>
              <a:t> and </a:t>
            </a:r>
            <a:r>
              <a:rPr lang="en-US" sz="2800" dirty="0">
                <a:solidFill>
                  <a:schemeClr val="accent3"/>
                </a:solidFill>
              </a:rPr>
              <a:t>implicit</a:t>
            </a:r>
            <a:r>
              <a:rPr lang="en-US" sz="2800" dirty="0"/>
              <a:t> models for managing memory.</a:t>
            </a:r>
          </a:p>
          <a:p>
            <a:endParaRPr lang="en-US" sz="4000" dirty="0"/>
          </a:p>
          <a:p>
            <a:endParaRPr lang="en-US" sz="4000" dirty="0"/>
          </a:p>
          <a:p>
            <a:endParaRPr lang="en-US" sz="4000" dirty="0"/>
          </a:p>
          <a:p>
            <a:endParaRPr lang="en-US" sz="4000" dirty="0"/>
          </a:p>
          <a:p>
            <a:r>
              <a:rPr lang="en-US" sz="2800" i="1" dirty="0"/>
              <a:t>Automatic data accessibility and explicit data movement supported</a:t>
            </a:r>
          </a:p>
        </p:txBody>
      </p:sp>
      <p:graphicFrame>
        <p:nvGraphicFramePr>
          <p:cNvPr id="4" name="Content Placeholder 4">
            <a:extLst>
              <a:ext uri="{FF2B5EF4-FFF2-40B4-BE49-F238E27FC236}">
                <a16:creationId xmlns:a16="http://schemas.microsoft.com/office/drawing/2014/main" id="{7763D9C5-334D-4254-9AEA-2BC04C7A53CF}"/>
              </a:ext>
            </a:extLst>
          </p:cNvPr>
          <p:cNvGraphicFramePr>
            <a:graphicFrameLocks/>
          </p:cNvGraphicFramePr>
          <p:nvPr/>
        </p:nvGraphicFramePr>
        <p:xfrm>
          <a:off x="696285" y="2950186"/>
          <a:ext cx="10307241" cy="2204974"/>
        </p:xfrm>
        <a:graphic>
          <a:graphicData uri="http://schemas.openxmlformats.org/drawingml/2006/table">
            <a:tbl>
              <a:tblPr firstRow="1" bandRow="1">
                <a:tableStyleId>{5C22544A-7EE6-4342-B048-85BDC9FD1C3A}</a:tableStyleId>
              </a:tblPr>
              <a:tblGrid>
                <a:gridCol w="1652632">
                  <a:extLst>
                    <a:ext uri="{9D8B030D-6E8A-4147-A177-3AD203B41FA5}">
                      <a16:colId xmlns:a16="http://schemas.microsoft.com/office/drawing/2014/main" val="3984231079"/>
                    </a:ext>
                  </a:extLst>
                </a:gridCol>
                <a:gridCol w="4433582">
                  <a:extLst>
                    <a:ext uri="{9D8B030D-6E8A-4147-A177-3AD203B41FA5}">
                      <a16:colId xmlns:a16="http://schemas.microsoft.com/office/drawing/2014/main" val="205036707"/>
                    </a:ext>
                  </a:extLst>
                </a:gridCol>
                <a:gridCol w="2013358">
                  <a:extLst>
                    <a:ext uri="{9D8B030D-6E8A-4147-A177-3AD203B41FA5}">
                      <a16:colId xmlns:a16="http://schemas.microsoft.com/office/drawing/2014/main" val="334863854"/>
                    </a:ext>
                  </a:extLst>
                </a:gridCol>
                <a:gridCol w="2207669">
                  <a:extLst>
                    <a:ext uri="{9D8B030D-6E8A-4147-A177-3AD203B41FA5}">
                      <a16:colId xmlns:a16="http://schemas.microsoft.com/office/drawing/2014/main" val="932341601"/>
                    </a:ext>
                  </a:extLst>
                </a:gridCol>
              </a:tblGrid>
              <a:tr h="131127">
                <a:tc>
                  <a:txBody>
                    <a:bodyPr/>
                    <a:lstStyle/>
                    <a:p>
                      <a:r>
                        <a:rPr lang="en-US" sz="1400" dirty="0"/>
                        <a:t>Allocation Type</a:t>
                      </a:r>
                    </a:p>
                  </a:txBody>
                  <a:tcPr marL="92715" marR="92715"/>
                </a:tc>
                <a:tc>
                  <a:txBody>
                    <a:bodyPr/>
                    <a:lstStyle/>
                    <a:p>
                      <a:pPr algn="l"/>
                      <a:r>
                        <a:rPr lang="en-US" sz="1400" dirty="0"/>
                        <a:t>Description</a:t>
                      </a:r>
                    </a:p>
                  </a:txBody>
                  <a:tcPr marL="92715" marR="92715"/>
                </a:tc>
                <a:tc>
                  <a:txBody>
                    <a:bodyPr/>
                    <a:lstStyle/>
                    <a:p>
                      <a:pPr algn="ctr"/>
                      <a:r>
                        <a:rPr lang="en-US" sz="1600" dirty="0"/>
                        <a:t>Accessible on HOST</a:t>
                      </a:r>
                    </a:p>
                  </a:txBody>
                  <a:tcPr marL="92715" marR="92715"/>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600" dirty="0"/>
                        <a:t>Accessible on DEVICE</a:t>
                      </a:r>
                    </a:p>
                  </a:txBody>
                  <a:tcPr marL="92715" marR="92715"/>
                </a:tc>
                <a:extLst>
                  <a:ext uri="{0D108BD9-81ED-4DB2-BD59-A6C34878D82A}">
                    <a16:rowId xmlns:a16="http://schemas.microsoft.com/office/drawing/2014/main" val="3736285326"/>
                  </a:ext>
                </a:extLst>
              </a:tr>
              <a:tr h="398830">
                <a:tc>
                  <a:txBody>
                    <a:bodyPr/>
                    <a:lstStyle/>
                    <a:p>
                      <a:pPr>
                        <a:lnSpc>
                          <a:spcPct val="150000"/>
                        </a:lnSpc>
                      </a:pPr>
                      <a:r>
                        <a:rPr lang="en-US" sz="1800" dirty="0"/>
                        <a:t>device</a:t>
                      </a:r>
                    </a:p>
                  </a:txBody>
                  <a:tcPr marL="92715" marR="92715" anchor="ctr"/>
                </a:tc>
                <a:tc>
                  <a:txBody>
                    <a:bodyPr/>
                    <a:lstStyle/>
                    <a:p>
                      <a:pPr algn="l">
                        <a:lnSpc>
                          <a:spcPct val="150000"/>
                        </a:lnSpc>
                      </a:pPr>
                      <a:r>
                        <a:rPr lang="en-US" sz="1400" dirty="0"/>
                        <a:t>Allocations in device memory (</a:t>
                      </a:r>
                      <a:r>
                        <a:rPr lang="en-US" sz="1400" b="1" dirty="0"/>
                        <a:t>explicit</a:t>
                      </a:r>
                      <a:r>
                        <a:rPr lang="en-US" sz="1400" dirty="0"/>
                        <a:t>)</a:t>
                      </a:r>
                    </a:p>
                  </a:txBody>
                  <a:tcPr marL="92715" marR="92715"/>
                </a:tc>
                <a:tc>
                  <a:txBody>
                    <a:bodyPr/>
                    <a:lstStyle/>
                    <a:p>
                      <a:pPr algn="ctr">
                        <a:lnSpc>
                          <a:spcPct val="150000"/>
                        </a:lnSpc>
                      </a:pPr>
                      <a:r>
                        <a:rPr lang="en-US" sz="1800" dirty="0"/>
                        <a:t>NO</a:t>
                      </a:r>
                    </a:p>
                  </a:txBody>
                  <a:tcPr marL="92715" marR="92715" anchor="ctr"/>
                </a:tc>
                <a:tc>
                  <a:txBody>
                    <a:bodyPr/>
                    <a:lstStyle/>
                    <a:p>
                      <a:pPr algn="ctr">
                        <a:lnSpc>
                          <a:spcPct val="150000"/>
                        </a:lnSpc>
                      </a:pPr>
                      <a:r>
                        <a:rPr lang="en-US" sz="1800" dirty="0"/>
                        <a:t>YES</a:t>
                      </a:r>
                    </a:p>
                  </a:txBody>
                  <a:tcPr marL="92715" marR="92715" anchor="ctr"/>
                </a:tc>
                <a:extLst>
                  <a:ext uri="{0D108BD9-81ED-4DB2-BD59-A6C34878D82A}">
                    <a16:rowId xmlns:a16="http://schemas.microsoft.com/office/drawing/2014/main" val="1842667321"/>
                  </a:ext>
                </a:extLst>
              </a:tr>
              <a:tr h="398830">
                <a:tc>
                  <a:txBody>
                    <a:bodyPr/>
                    <a:lstStyle/>
                    <a:p>
                      <a:pPr>
                        <a:lnSpc>
                          <a:spcPct val="150000"/>
                        </a:lnSpc>
                      </a:pPr>
                      <a:r>
                        <a:rPr lang="en-US" sz="1800" dirty="0"/>
                        <a:t>host</a:t>
                      </a:r>
                    </a:p>
                  </a:txBody>
                  <a:tcPr marL="92715" marR="92715" anchor="ctr"/>
                </a:tc>
                <a:tc>
                  <a:txBody>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lang="en-US" sz="1400" dirty="0"/>
                        <a:t>Allocations in host memory (</a:t>
                      </a:r>
                      <a:r>
                        <a:rPr lang="en-US" sz="1400" b="1" dirty="0"/>
                        <a:t>implicit</a:t>
                      </a:r>
                      <a:r>
                        <a:rPr lang="en-US" sz="1400" dirty="0"/>
                        <a:t>)</a:t>
                      </a:r>
                    </a:p>
                  </a:txBody>
                  <a:tcPr marL="92715" marR="92715"/>
                </a:tc>
                <a:tc>
                  <a:txBody>
                    <a:bodyPr/>
                    <a:lstStyle/>
                    <a:p>
                      <a:pPr algn="ctr">
                        <a:lnSpc>
                          <a:spcPct val="150000"/>
                        </a:lnSpc>
                      </a:pPr>
                      <a:r>
                        <a:rPr lang="en-US" sz="1800" dirty="0"/>
                        <a:t>YES</a:t>
                      </a:r>
                    </a:p>
                  </a:txBody>
                  <a:tcPr marL="92715" marR="92715" anchor="ctr"/>
                </a:tc>
                <a:tc>
                  <a:txBody>
                    <a:bodyPr/>
                    <a:lstStyle/>
                    <a:p>
                      <a:pPr algn="ctr">
                        <a:lnSpc>
                          <a:spcPct val="150000"/>
                        </a:lnSpc>
                      </a:pPr>
                      <a:r>
                        <a:rPr lang="en-US" sz="1800" dirty="0"/>
                        <a:t>YES</a:t>
                      </a:r>
                    </a:p>
                  </a:txBody>
                  <a:tcPr marL="92715" marR="92715" anchor="ctr"/>
                </a:tc>
                <a:extLst>
                  <a:ext uri="{0D108BD9-81ED-4DB2-BD59-A6C34878D82A}">
                    <a16:rowId xmlns:a16="http://schemas.microsoft.com/office/drawing/2014/main" val="1573895266"/>
                  </a:ext>
                </a:extLst>
              </a:tr>
              <a:tr h="398830">
                <a:tc>
                  <a:txBody>
                    <a:bodyPr/>
                    <a:lstStyle/>
                    <a:p>
                      <a:pPr>
                        <a:lnSpc>
                          <a:spcPct val="150000"/>
                        </a:lnSpc>
                      </a:pPr>
                      <a:r>
                        <a:rPr lang="en-US" sz="1800" dirty="0"/>
                        <a:t>shared</a:t>
                      </a:r>
                    </a:p>
                  </a:txBody>
                  <a:tcPr marL="92715" marR="92715" anchor="ctr"/>
                </a:tc>
                <a:tc>
                  <a:txBody>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lang="en-US" sz="1400" dirty="0"/>
                        <a:t>Allocations can migrate between host and device memory (</a:t>
                      </a:r>
                      <a:r>
                        <a:rPr lang="en-US" sz="1400" b="1" dirty="0"/>
                        <a:t>implicit</a:t>
                      </a:r>
                      <a:r>
                        <a:rPr lang="en-US" sz="1400" dirty="0"/>
                        <a:t>)</a:t>
                      </a:r>
                    </a:p>
                  </a:txBody>
                  <a:tcPr marL="92715" marR="92715"/>
                </a:tc>
                <a:tc>
                  <a:txBody>
                    <a:bodyPr/>
                    <a:lstStyle/>
                    <a:p>
                      <a:pPr algn="ctr">
                        <a:lnSpc>
                          <a:spcPct val="150000"/>
                        </a:lnSpc>
                      </a:pPr>
                      <a:r>
                        <a:rPr lang="en-US" sz="1800" dirty="0"/>
                        <a:t>YES</a:t>
                      </a:r>
                    </a:p>
                  </a:txBody>
                  <a:tcPr marL="92715" marR="92715" anchor="ctr"/>
                </a:tc>
                <a:tc>
                  <a:txBody>
                    <a:bodyPr/>
                    <a:lstStyle/>
                    <a:p>
                      <a:pPr algn="ctr">
                        <a:lnSpc>
                          <a:spcPct val="150000"/>
                        </a:lnSpc>
                      </a:pPr>
                      <a:r>
                        <a:rPr lang="en-US" sz="1800" dirty="0"/>
                        <a:t>YES</a:t>
                      </a:r>
                    </a:p>
                  </a:txBody>
                  <a:tcPr marL="92715" marR="92715" anchor="ctr"/>
                </a:tc>
                <a:extLst>
                  <a:ext uri="{0D108BD9-81ED-4DB2-BD59-A6C34878D82A}">
                    <a16:rowId xmlns:a16="http://schemas.microsoft.com/office/drawing/2014/main" val="2686630918"/>
                  </a:ext>
                </a:extLst>
              </a:tr>
            </a:tbl>
          </a:graphicData>
        </a:graphic>
      </p:graphicFrame>
    </p:spTree>
    <p:extLst>
      <p:ext uri="{BB962C8B-B14F-4D97-AF65-F5344CB8AC3E}">
        <p14:creationId xmlns:p14="http://schemas.microsoft.com/office/powerpoint/2010/main" val="217067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CC22-DC2C-4C24-BE25-246FD2AA9618}"/>
              </a:ext>
            </a:extLst>
          </p:cNvPr>
          <p:cNvSpPr>
            <a:spLocks noGrp="1"/>
          </p:cNvSpPr>
          <p:nvPr>
            <p:ph type="title"/>
          </p:nvPr>
        </p:nvSpPr>
        <p:spPr/>
        <p:txBody>
          <a:bodyPr/>
          <a:lstStyle/>
          <a:p>
            <a:r>
              <a:rPr lang="en-US" sz="4400" dirty="0"/>
              <a:t>Hands-on Coding on Intel </a:t>
            </a:r>
            <a:r>
              <a:rPr lang="en-US" sz="4400" dirty="0" err="1"/>
              <a:t>DevCloud</a:t>
            </a:r>
            <a:br>
              <a:rPr lang="en-US" dirty="0"/>
            </a:br>
            <a:br>
              <a:rPr lang="en-US" dirty="0"/>
            </a:br>
            <a:r>
              <a:rPr lang="en-US" sz="2800" dirty="0"/>
              <a:t>Complex Multiplication with DPC++</a:t>
            </a:r>
            <a:endParaRPr lang="en-US" dirty="0"/>
          </a:p>
        </p:txBody>
      </p:sp>
    </p:spTree>
    <p:extLst>
      <p:ext uri="{BB962C8B-B14F-4D97-AF65-F5344CB8AC3E}">
        <p14:creationId xmlns:p14="http://schemas.microsoft.com/office/powerpoint/2010/main" val="286439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9F4BE2-8E4A-4003-B816-9E34781F7E88}"/>
              </a:ext>
            </a:extLst>
          </p:cNvPr>
          <p:cNvSpPr>
            <a:spLocks noGrp="1"/>
          </p:cNvSpPr>
          <p:nvPr>
            <p:ph type="title"/>
          </p:nvPr>
        </p:nvSpPr>
        <p:spPr>
          <a:xfrm>
            <a:off x="1891553" y="3157000"/>
            <a:ext cx="10972801" cy="1091827"/>
          </a:xfrm>
        </p:spPr>
        <p:txBody>
          <a:bodyPr/>
          <a:lstStyle/>
          <a:p>
            <a:r>
              <a:rPr lang="en-US" sz="5400" dirty="0"/>
              <a:t>Developer  Community Program</a:t>
            </a:r>
          </a:p>
        </p:txBody>
      </p:sp>
      <p:sp>
        <p:nvSpPr>
          <p:cNvPr id="4" name="Text Placeholder 3">
            <a:extLst>
              <a:ext uri="{FF2B5EF4-FFF2-40B4-BE49-F238E27FC236}">
                <a16:creationId xmlns:a16="http://schemas.microsoft.com/office/drawing/2014/main" id="{C5139A39-08BC-4F2F-94A3-F43AAEEFAEB4}"/>
              </a:ext>
            </a:extLst>
          </p:cNvPr>
          <p:cNvSpPr>
            <a:spLocks noGrp="1"/>
          </p:cNvSpPr>
          <p:nvPr>
            <p:ph type="body" sz="quarter" idx="25"/>
          </p:nvPr>
        </p:nvSpPr>
        <p:spPr>
          <a:xfrm>
            <a:off x="1891554" y="2956826"/>
            <a:ext cx="10300446" cy="304800"/>
          </a:xfrm>
        </p:spPr>
        <p:txBody>
          <a:bodyPr>
            <a:normAutofit/>
          </a:bodyPr>
          <a:lstStyle/>
          <a:p>
            <a:r>
              <a:rPr lang="en-US" dirty="0"/>
              <a:t>Intel </a:t>
            </a:r>
            <a:r>
              <a:rPr lang="en-US" dirty="0" err="1"/>
              <a:t>oneAPI</a:t>
            </a:r>
            <a:endParaRPr lang="en-US" dirty="0"/>
          </a:p>
        </p:txBody>
      </p:sp>
      <p:sp>
        <p:nvSpPr>
          <p:cNvPr id="9" name="Text Placeholder 8">
            <a:extLst>
              <a:ext uri="{FF2B5EF4-FFF2-40B4-BE49-F238E27FC236}">
                <a16:creationId xmlns:a16="http://schemas.microsoft.com/office/drawing/2014/main" id="{ABEAF9F9-E88D-44A4-A1B6-BAA2E532B65E}"/>
              </a:ext>
            </a:extLst>
          </p:cNvPr>
          <p:cNvSpPr>
            <a:spLocks noGrp="1"/>
          </p:cNvSpPr>
          <p:nvPr>
            <p:ph type="body" sz="quarter" idx="27"/>
          </p:nvPr>
        </p:nvSpPr>
        <p:spPr>
          <a:xfrm>
            <a:off x="1889284" y="4259720"/>
            <a:ext cx="10297258" cy="955206"/>
          </a:xfrm>
        </p:spPr>
        <p:txBody>
          <a:bodyPr vert="horz" lIns="91440" tIns="45720" rIns="91440" bIns="45720" rtlCol="0" anchor="t">
            <a:noAutofit/>
          </a:bodyPr>
          <a:lstStyle/>
          <a:p>
            <a:pPr>
              <a:spcBef>
                <a:spcPts val="0"/>
              </a:spcBef>
            </a:pPr>
            <a:r>
              <a:rPr lang="en-US" sz="2000" dirty="0">
                <a:latin typeface="Intel Clear"/>
              </a:rPr>
              <a:t>Sujata </a:t>
            </a:r>
            <a:r>
              <a:rPr lang="en-US" sz="2000" dirty="0" err="1">
                <a:latin typeface="Intel Clear"/>
              </a:rPr>
              <a:t>Tibrewala</a:t>
            </a:r>
            <a:endParaRPr lang="en-US" sz="2000" dirty="0" err="1"/>
          </a:p>
          <a:p>
            <a:pPr>
              <a:spcBef>
                <a:spcPts val="0"/>
              </a:spcBef>
            </a:pPr>
            <a:r>
              <a:rPr lang="en-US" sz="2000" dirty="0">
                <a:latin typeface="Intel Clear"/>
                <a:hlinkClick r:id="rId2">
                  <a:extLst>
                    <a:ext uri="{A12FA001-AC4F-418D-AE19-62706E023703}">
                      <ahyp:hlinkClr xmlns:ahyp="http://schemas.microsoft.com/office/drawing/2018/hyperlinkcolor" val="tx"/>
                    </a:ext>
                  </a:extLst>
                </a:hlinkClick>
              </a:rPr>
              <a:t>Sujata.tibrewala@intel.com</a:t>
            </a:r>
            <a:endParaRPr lang="en-US" sz="2000" dirty="0"/>
          </a:p>
          <a:p>
            <a:pPr>
              <a:spcBef>
                <a:spcPts val="0"/>
              </a:spcBef>
            </a:pPr>
            <a:endParaRPr lang="en-US" sz="2000" dirty="0">
              <a:latin typeface="Intel Clear"/>
            </a:endParaRPr>
          </a:p>
        </p:txBody>
      </p:sp>
      <p:pic>
        <p:nvPicPr>
          <p:cNvPr id="6" name="Picture 5">
            <a:extLst>
              <a:ext uri="{FF2B5EF4-FFF2-40B4-BE49-F238E27FC236}">
                <a16:creationId xmlns:a16="http://schemas.microsoft.com/office/drawing/2014/main" id="{3D62B69B-D18D-4202-A605-2A94E2B0D118}"/>
              </a:ext>
            </a:extLst>
          </p:cNvPr>
          <p:cNvPicPr>
            <a:picLocks noChangeAspect="1"/>
          </p:cNvPicPr>
          <p:nvPr/>
        </p:nvPicPr>
        <p:blipFill>
          <a:blip r:embed="rId3"/>
          <a:stretch>
            <a:fillRect/>
          </a:stretch>
        </p:blipFill>
        <p:spPr>
          <a:xfrm>
            <a:off x="0" y="-1"/>
            <a:ext cx="4290437" cy="2852257"/>
          </a:xfrm>
          <a:prstGeom prst="rect">
            <a:avLst/>
          </a:prstGeom>
        </p:spPr>
      </p:pic>
      <p:pic>
        <p:nvPicPr>
          <p:cNvPr id="7" name="Picture 6">
            <a:extLst>
              <a:ext uri="{FF2B5EF4-FFF2-40B4-BE49-F238E27FC236}">
                <a16:creationId xmlns:a16="http://schemas.microsoft.com/office/drawing/2014/main" id="{91AFDB1B-1477-4CC8-B306-A5761B4ABAAB}"/>
              </a:ext>
            </a:extLst>
          </p:cNvPr>
          <p:cNvPicPr>
            <a:picLocks noChangeAspect="1"/>
          </p:cNvPicPr>
          <p:nvPr/>
        </p:nvPicPr>
        <p:blipFill>
          <a:blip r:embed="rId4"/>
          <a:stretch>
            <a:fillRect/>
          </a:stretch>
        </p:blipFill>
        <p:spPr>
          <a:xfrm>
            <a:off x="4502958" y="-1"/>
            <a:ext cx="7689042" cy="2852257"/>
          </a:xfrm>
          <a:prstGeom prst="rect">
            <a:avLst/>
          </a:prstGeom>
        </p:spPr>
      </p:pic>
    </p:spTree>
    <p:extLst>
      <p:ext uri="{BB962C8B-B14F-4D97-AF65-F5344CB8AC3E}">
        <p14:creationId xmlns:p14="http://schemas.microsoft.com/office/powerpoint/2010/main" val="69000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10157E-852C-419E-88D7-C16C33F195A2}"/>
              </a:ext>
            </a:extLst>
          </p:cNvPr>
          <p:cNvSpPr>
            <a:spLocks noGrp="1"/>
          </p:cNvSpPr>
          <p:nvPr>
            <p:ph type="title"/>
          </p:nvPr>
        </p:nvSpPr>
        <p:spPr>
          <a:xfrm>
            <a:off x="590549" y="357994"/>
            <a:ext cx="11010901" cy="952500"/>
          </a:xfrm>
        </p:spPr>
        <p:txBody>
          <a:bodyPr/>
          <a:lstStyle/>
          <a:p>
            <a:r>
              <a:rPr lang="en-US" sz="3600" dirty="0"/>
              <a:t>Introduction to Innovator Program</a:t>
            </a:r>
            <a:r>
              <a:rPr lang="en-US" sz="3200" dirty="0"/>
              <a:t> </a:t>
            </a:r>
            <a:r>
              <a:rPr lang="en-US" sz="1400" dirty="0"/>
              <a:t>(</a:t>
            </a:r>
            <a:r>
              <a:rPr lang="en-US" sz="1400" dirty="0">
                <a:solidFill>
                  <a:schemeClr val="accent1"/>
                </a:solidFill>
              </a:rPr>
              <a:t>https://devmesh.intel.com-</a:t>
            </a:r>
            <a:r>
              <a:rPr lang="en-US" sz="1400" dirty="0"/>
              <a:t>&gt; member Programs)</a:t>
            </a:r>
            <a:endParaRPr lang="en-US" sz="2500" dirty="0"/>
          </a:p>
        </p:txBody>
      </p:sp>
      <p:pic>
        <p:nvPicPr>
          <p:cNvPr id="10" name="Picture 9">
            <a:extLst>
              <a:ext uri="{FF2B5EF4-FFF2-40B4-BE49-F238E27FC236}">
                <a16:creationId xmlns:a16="http://schemas.microsoft.com/office/drawing/2014/main" id="{AAD16EEC-FC79-4B39-8BEC-A9A4008658CE}"/>
              </a:ext>
            </a:extLst>
          </p:cNvPr>
          <p:cNvPicPr>
            <a:picLocks noChangeAspect="1"/>
          </p:cNvPicPr>
          <p:nvPr/>
        </p:nvPicPr>
        <p:blipFill rotWithShape="1">
          <a:blip r:embed="rId2"/>
          <a:srcRect t="4416" r="1336" b="-4416"/>
          <a:stretch/>
        </p:blipFill>
        <p:spPr>
          <a:xfrm>
            <a:off x="309099" y="1782858"/>
            <a:ext cx="11419075" cy="4765665"/>
          </a:xfrm>
          <a:prstGeom prst="rect">
            <a:avLst/>
          </a:prstGeom>
          <a:ln>
            <a:noFill/>
          </a:ln>
          <a:effectLst/>
        </p:spPr>
      </p:pic>
      <p:sp>
        <p:nvSpPr>
          <p:cNvPr id="11" name="Rectangle 10">
            <a:extLst>
              <a:ext uri="{FF2B5EF4-FFF2-40B4-BE49-F238E27FC236}">
                <a16:creationId xmlns:a16="http://schemas.microsoft.com/office/drawing/2014/main" id="{4A579CF0-1DB7-4C6C-8024-CFE8C121232A}"/>
              </a:ext>
            </a:extLst>
          </p:cNvPr>
          <p:cNvSpPr/>
          <p:nvPr/>
        </p:nvSpPr>
        <p:spPr>
          <a:xfrm>
            <a:off x="129132" y="1719995"/>
            <a:ext cx="3692493" cy="4513032"/>
          </a:xfrm>
          <a:prstGeom prst="rect">
            <a:avLst/>
          </a:prstGeom>
          <a:solidFill>
            <a:sysClr val="window" lastClr="FFFFFF"/>
          </a:solidFill>
          <a:ln w="25400" cap="flat" cmpd="sng" algn="ctr">
            <a:noFill/>
            <a:prstDash val="solid"/>
          </a:ln>
          <a:effectLst/>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sym typeface="Arial"/>
            </a:endParaRPr>
          </a:p>
        </p:txBody>
      </p:sp>
      <p:sp>
        <p:nvSpPr>
          <p:cNvPr id="13" name="TextBox 12">
            <a:extLst>
              <a:ext uri="{FF2B5EF4-FFF2-40B4-BE49-F238E27FC236}">
                <a16:creationId xmlns:a16="http://schemas.microsoft.com/office/drawing/2014/main" id="{9B8B05F9-854A-4EC0-8489-37EDACEB4644}"/>
              </a:ext>
            </a:extLst>
          </p:cNvPr>
          <p:cNvSpPr txBox="1"/>
          <p:nvPr/>
        </p:nvSpPr>
        <p:spPr>
          <a:xfrm>
            <a:off x="247810" y="1139391"/>
            <a:ext cx="1974871" cy="866035"/>
          </a:xfrm>
          <a:prstGeom prst="rect">
            <a:avLst/>
          </a:prstGeom>
          <a:noFill/>
        </p:spPr>
        <p:txBody>
          <a:bodyPr vert="horz"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buFont typeface="Arial"/>
              <a:buNone/>
              <a:defRPr/>
            </a:pPr>
            <a:r>
              <a:rPr lang="en-US" sz="1800">
                <a:solidFill>
                  <a:prstClr val="black">
                    <a:lumMod val="75000"/>
                    <a:lumOff val="25000"/>
                  </a:prstClr>
                </a:solidFill>
                <a:latin typeface="Intel Clear Pro" charset="0"/>
                <a:ea typeface="Intel Clear Pro" charset="0"/>
                <a:cs typeface="Intel Clear Pro" charset="0"/>
                <a:sym typeface="Arial"/>
              </a:rPr>
              <a:t>Top Tier Experts Who</a:t>
            </a:r>
          </a:p>
          <a:p>
            <a:pPr algn="ctr" defTabSz="914377">
              <a:buFont typeface="Arial"/>
              <a:buNone/>
              <a:defRPr/>
            </a:pPr>
            <a:r>
              <a:rPr lang="en-US" sz="1800">
                <a:solidFill>
                  <a:prstClr val="black">
                    <a:lumMod val="75000"/>
                    <a:lumOff val="25000"/>
                  </a:prstClr>
                </a:solidFill>
                <a:latin typeface="Intel Clear Pro" charset="0"/>
                <a:ea typeface="Intel Clear Pro" charset="0"/>
                <a:cs typeface="Intel Clear Pro" charset="0"/>
                <a:sym typeface="Arial"/>
              </a:rPr>
              <a:t>Innovate &amp; Like To Share Work Go under NDA </a:t>
            </a:r>
          </a:p>
        </p:txBody>
      </p:sp>
      <p:sp>
        <p:nvSpPr>
          <p:cNvPr id="14" name="TextBox 13">
            <a:extLst>
              <a:ext uri="{FF2B5EF4-FFF2-40B4-BE49-F238E27FC236}">
                <a16:creationId xmlns:a16="http://schemas.microsoft.com/office/drawing/2014/main" id="{7C2AE37A-7B11-4AF2-9722-E6015E024376}"/>
              </a:ext>
            </a:extLst>
          </p:cNvPr>
          <p:cNvSpPr txBox="1"/>
          <p:nvPr/>
        </p:nvSpPr>
        <p:spPr>
          <a:xfrm>
            <a:off x="4137797" y="1139391"/>
            <a:ext cx="2235543" cy="643467"/>
          </a:xfrm>
          <a:prstGeom prst="rect">
            <a:avLst/>
          </a:prstGeom>
          <a:noFill/>
        </p:spPr>
        <p:txBody>
          <a:bodyPr vert="horz"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buFont typeface="Arial"/>
              <a:buNone/>
              <a:defRPr/>
            </a:pPr>
            <a:r>
              <a:rPr lang="en-US" sz="1800">
                <a:solidFill>
                  <a:prstClr val="black">
                    <a:lumMod val="75000"/>
                    <a:lumOff val="25000"/>
                  </a:prstClr>
                </a:solidFill>
                <a:latin typeface="Intel Clear Pro" charset="0"/>
                <a:ea typeface="Intel Clear Pro" charset="0"/>
                <a:cs typeface="Intel Clear Pro" charset="0"/>
                <a:sym typeface="Arial"/>
              </a:rPr>
              <a:t>Early Experiments, Prototypes, Testing &amp; Research</a:t>
            </a:r>
          </a:p>
        </p:txBody>
      </p:sp>
      <p:sp>
        <p:nvSpPr>
          <p:cNvPr id="15" name="TextBox 14">
            <a:extLst>
              <a:ext uri="{FF2B5EF4-FFF2-40B4-BE49-F238E27FC236}">
                <a16:creationId xmlns:a16="http://schemas.microsoft.com/office/drawing/2014/main" id="{692AC984-9173-4BBE-BEF7-B970C35D843E}"/>
              </a:ext>
            </a:extLst>
          </p:cNvPr>
          <p:cNvSpPr txBox="1"/>
          <p:nvPr/>
        </p:nvSpPr>
        <p:spPr>
          <a:xfrm>
            <a:off x="6440522" y="1139391"/>
            <a:ext cx="2404251" cy="643467"/>
          </a:xfrm>
          <a:prstGeom prst="rect">
            <a:avLst/>
          </a:prstGeom>
          <a:noFill/>
        </p:spPr>
        <p:txBody>
          <a:bodyPr vert="horz" wrap="square" lIns="0" tIns="0" rIns="0" bIns="0" rtlCol="0" anchor="t">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buFont typeface="Arial"/>
              <a:buNone/>
              <a:defRPr/>
            </a:pPr>
            <a:r>
              <a:rPr lang="en-US" sz="1800" dirty="0">
                <a:solidFill>
                  <a:prstClr val="black"/>
                </a:solidFill>
                <a:latin typeface="Intel Clear Pro"/>
                <a:ea typeface="Intel Clear Pro" charset="0"/>
                <a:cs typeface="Intel Clear Pro" charset="0"/>
                <a:sym typeface="Arial"/>
              </a:rPr>
              <a:t> Spotlight</a:t>
            </a:r>
          </a:p>
        </p:txBody>
      </p:sp>
      <p:sp>
        <p:nvSpPr>
          <p:cNvPr id="16" name="TextBox 15">
            <a:extLst>
              <a:ext uri="{FF2B5EF4-FFF2-40B4-BE49-F238E27FC236}">
                <a16:creationId xmlns:a16="http://schemas.microsoft.com/office/drawing/2014/main" id="{B0D98E01-0D40-4F8E-B107-128EF4D0ED5C}"/>
              </a:ext>
            </a:extLst>
          </p:cNvPr>
          <p:cNvSpPr txBox="1"/>
          <p:nvPr/>
        </p:nvSpPr>
        <p:spPr>
          <a:xfrm>
            <a:off x="9480062" y="1115445"/>
            <a:ext cx="1948943" cy="643467"/>
          </a:xfrm>
          <a:prstGeom prst="rect">
            <a:avLst/>
          </a:prstGeom>
          <a:noFill/>
        </p:spPr>
        <p:txBody>
          <a:bodyPr vert="horz" wrap="square" lIns="0" tIns="0" rIns="0" bIns="0" rtlCol="0" anchor="t">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buFont typeface="Arial"/>
              <a:buNone/>
              <a:defRPr/>
            </a:pPr>
            <a:r>
              <a:rPr lang="en-US" sz="1800">
                <a:solidFill>
                  <a:prstClr val="black"/>
                </a:solidFill>
                <a:latin typeface="Intel Clear Pro"/>
                <a:ea typeface="Intel Clear Pro" charset="0"/>
                <a:cs typeface="Intel Clear Pro" charset="0"/>
                <a:sym typeface="Arial"/>
              </a:rPr>
              <a:t>Speakerships &amp; Demos at Major conferences and Public Events</a:t>
            </a:r>
          </a:p>
        </p:txBody>
      </p:sp>
      <p:pic>
        <p:nvPicPr>
          <p:cNvPr id="17" name="Picture 2" descr="Image result for movidius compute stick">
            <a:extLst>
              <a:ext uri="{FF2B5EF4-FFF2-40B4-BE49-F238E27FC236}">
                <a16:creationId xmlns:a16="http://schemas.microsoft.com/office/drawing/2014/main" id="{D342684A-DFCC-4ED4-9F30-7B98938C2A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351" y="2229701"/>
            <a:ext cx="1654445" cy="93062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572FA2E-6967-4FEA-95AF-271FAB52F893}"/>
              </a:ext>
            </a:extLst>
          </p:cNvPr>
          <p:cNvSpPr txBox="1"/>
          <p:nvPr/>
        </p:nvSpPr>
        <p:spPr>
          <a:xfrm>
            <a:off x="3757408" y="5710032"/>
            <a:ext cx="3435520" cy="584775"/>
          </a:xfrm>
          <a:prstGeom prst="rect">
            <a:avLst/>
          </a:prstGeom>
          <a:noFill/>
        </p:spPr>
        <p:txBody>
          <a:bodyPr wrap="square" rtlCol="0"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Intel Clear Pro"/>
                <a:ea typeface="Intel Clear Pro" panose="020B0804020202060201" pitchFamily="34" charset="0"/>
                <a:cs typeface="Intel Clear Pro" panose="020B0804020202060201" pitchFamily="34" charset="0"/>
                <a:sym typeface="Arial"/>
              </a:rPr>
              <a:t>Projects Innovators/ SA</a:t>
            </a:r>
            <a:endParaRPr kumimoji="0" lang="en-US" sz="3200" b="0" i="0" u="none" strike="noStrike" kern="1200" cap="none" spc="0" normalizeH="0" baseline="0" noProof="0">
              <a:ln>
                <a:noFill/>
              </a:ln>
              <a:solidFill>
                <a:prstClr val="black"/>
              </a:solidFill>
              <a:effectLst/>
              <a:uLnTx/>
              <a:uFillTx/>
              <a:latin typeface="Intel Clear"/>
              <a:ea typeface="+mn-ea"/>
              <a:cs typeface="+mn-cs"/>
              <a:sym typeface="Arial"/>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Intel Clear Pro"/>
                <a:ea typeface="Intel Clear Pro" panose="020B0804020202060201" pitchFamily="34" charset="0"/>
                <a:cs typeface="Intel Clear Pro" panose="020B0804020202060201" pitchFamily="34" charset="0"/>
                <a:sym typeface="Arial"/>
              </a:rPr>
              <a:t>are passionate About</a:t>
            </a:r>
            <a:endParaRPr kumimoji="0" lang="en-US" sz="3200" b="0" i="0" u="none" strike="noStrike" kern="1200" cap="none" spc="0" normalizeH="0" baseline="0" noProof="0">
              <a:ln>
                <a:noFill/>
              </a:ln>
              <a:solidFill>
                <a:prstClr val="black"/>
              </a:solidFill>
              <a:effectLst/>
              <a:uLnTx/>
              <a:uFillTx/>
              <a:latin typeface="Intel Clear"/>
              <a:ea typeface="+mn-ea"/>
              <a:cs typeface="+mn-cs"/>
            </a:endParaRPr>
          </a:p>
        </p:txBody>
      </p:sp>
      <p:pic>
        <p:nvPicPr>
          <p:cNvPr id="19" name="Picture 2" descr="Image result for intel xeon scalable processors">
            <a:extLst>
              <a:ext uri="{FF2B5EF4-FFF2-40B4-BE49-F238E27FC236}">
                <a16:creationId xmlns:a16="http://schemas.microsoft.com/office/drawing/2014/main" id="{C576D817-F713-4EC0-8011-C8AA7F1ACE1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609" r="14999"/>
          <a:stretch/>
        </p:blipFill>
        <p:spPr bwMode="auto">
          <a:xfrm>
            <a:off x="2614998" y="3364763"/>
            <a:ext cx="1349471" cy="13971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oculus">
            <a:extLst>
              <a:ext uri="{FF2B5EF4-FFF2-40B4-BE49-F238E27FC236}">
                <a16:creationId xmlns:a16="http://schemas.microsoft.com/office/drawing/2014/main" id="{4831F7FA-B1F9-4394-916C-07AE0E0F1D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8562" y="5014229"/>
            <a:ext cx="1660399" cy="96697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Manisha Biswas">
            <a:extLst>
              <a:ext uri="{FF2B5EF4-FFF2-40B4-BE49-F238E27FC236}">
                <a16:creationId xmlns:a16="http://schemas.microsoft.com/office/drawing/2014/main" id="{94F6FE5C-B7AC-4735-A7EE-9302875C620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0351" y="2241089"/>
            <a:ext cx="1029787" cy="102978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Peter Ma">
            <a:extLst>
              <a:ext uri="{FF2B5EF4-FFF2-40B4-BE49-F238E27FC236}">
                <a16:creationId xmlns:a16="http://schemas.microsoft.com/office/drawing/2014/main" id="{B6C566D4-3667-4CB5-91E7-01A9D9B4F4A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013" y="3504821"/>
            <a:ext cx="1112249" cy="111224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Pedro Kayatt">
            <a:extLst>
              <a:ext uri="{FF2B5EF4-FFF2-40B4-BE49-F238E27FC236}">
                <a16:creationId xmlns:a16="http://schemas.microsoft.com/office/drawing/2014/main" id="{27845DA5-BBC1-49C8-BB05-419781182D1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441" y="4902913"/>
            <a:ext cx="1120843" cy="1120843"/>
          </a:xfrm>
          <a:prstGeom prst="rect">
            <a:avLst/>
          </a:prstGeom>
          <a:noFill/>
          <a:extLst>
            <a:ext uri="{909E8E84-426E-40DD-AFC4-6F175D3DCCD1}">
              <a14:hiddenFill xmlns:a14="http://schemas.microsoft.com/office/drawing/2010/main">
                <a:solidFill>
                  <a:srgbClr val="FFFFFF"/>
                </a:solidFill>
              </a14:hiddenFill>
            </a:ext>
          </a:extLst>
        </p:spPr>
      </p:pic>
      <p:sp>
        <p:nvSpPr>
          <p:cNvPr id="24" name="Arrow: Right 23">
            <a:extLst>
              <a:ext uri="{FF2B5EF4-FFF2-40B4-BE49-F238E27FC236}">
                <a16:creationId xmlns:a16="http://schemas.microsoft.com/office/drawing/2014/main" id="{C2638577-44E8-48B4-B973-989A06EA19F2}"/>
              </a:ext>
            </a:extLst>
          </p:cNvPr>
          <p:cNvSpPr/>
          <p:nvPr/>
        </p:nvSpPr>
        <p:spPr>
          <a:xfrm>
            <a:off x="1921493" y="3535784"/>
            <a:ext cx="565272" cy="536013"/>
          </a:xfrm>
          <a:prstGeom prst="rightArrow">
            <a:avLst/>
          </a:prstGeom>
          <a:solidFill>
            <a:srgbClr val="00AEEF"/>
          </a:solidFill>
          <a:ln w="9525" cap="flat" cmpd="sng" algn="ctr">
            <a:noFill/>
            <a:prstDash val="solid"/>
          </a:ln>
          <a:effectLst/>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sym typeface="Arial"/>
            </a:endParaRPr>
          </a:p>
        </p:txBody>
      </p:sp>
      <p:sp>
        <p:nvSpPr>
          <p:cNvPr id="25" name="TextBox 24">
            <a:extLst>
              <a:ext uri="{FF2B5EF4-FFF2-40B4-BE49-F238E27FC236}">
                <a16:creationId xmlns:a16="http://schemas.microsoft.com/office/drawing/2014/main" id="{A9FF4D67-A4E2-4837-BC6C-0A0D79CCC6F7}"/>
              </a:ext>
            </a:extLst>
          </p:cNvPr>
          <p:cNvSpPr txBox="1"/>
          <p:nvPr/>
        </p:nvSpPr>
        <p:spPr>
          <a:xfrm>
            <a:off x="2523895" y="1140124"/>
            <a:ext cx="1499725" cy="643467"/>
          </a:xfrm>
          <a:prstGeom prst="rect">
            <a:avLst/>
          </a:prstGeom>
          <a:noFill/>
        </p:spPr>
        <p:txBody>
          <a:bodyPr vert="horz" wrap="square" lIns="0" tIns="0" rIns="0" bIns="0" rtlCol="0">
            <a:noAutofit/>
          </a:bodyPr>
          <a:lstStyle/>
          <a:p>
            <a:pPr algn="ctr"/>
            <a:r>
              <a:rPr lang="en-US" dirty="0">
                <a:solidFill>
                  <a:schemeClr val="tx1">
                    <a:lumMod val="75000"/>
                    <a:lumOff val="25000"/>
                  </a:schemeClr>
                </a:solidFill>
                <a:latin typeface="Intel Clear Pro" charset="0"/>
                <a:ea typeface="Intel Clear Pro" charset="0"/>
                <a:cs typeface="Intel Clear Pro" charset="0"/>
              </a:rPr>
              <a:t>Access to</a:t>
            </a:r>
            <a:br>
              <a:rPr lang="en-US" dirty="0">
                <a:solidFill>
                  <a:schemeClr val="tx1">
                    <a:lumMod val="75000"/>
                    <a:lumOff val="25000"/>
                  </a:schemeClr>
                </a:solidFill>
                <a:latin typeface="Intel Clear Pro" charset="0"/>
                <a:ea typeface="Intel Clear Pro" charset="0"/>
                <a:cs typeface="Intel Clear Pro" charset="0"/>
              </a:rPr>
            </a:br>
            <a:r>
              <a:rPr lang="en-US" dirty="0">
                <a:solidFill>
                  <a:schemeClr val="tx1">
                    <a:lumMod val="75000"/>
                    <a:lumOff val="25000"/>
                  </a:schemeClr>
                </a:solidFill>
                <a:latin typeface="Intel Clear Pro" charset="0"/>
                <a:ea typeface="Intel Clear Pro" charset="0"/>
                <a:cs typeface="Intel Clear Pro" charset="0"/>
              </a:rPr>
              <a:t>Intel Hardware</a:t>
            </a:r>
            <a:br>
              <a:rPr lang="en-US" dirty="0">
                <a:solidFill>
                  <a:schemeClr val="tx1">
                    <a:lumMod val="75000"/>
                    <a:lumOff val="25000"/>
                  </a:schemeClr>
                </a:solidFill>
                <a:latin typeface="Intel Clear Pro" charset="0"/>
                <a:ea typeface="Intel Clear Pro" charset="0"/>
                <a:cs typeface="Intel Clear Pro" charset="0"/>
              </a:rPr>
            </a:br>
            <a:r>
              <a:rPr lang="en-US" dirty="0">
                <a:solidFill>
                  <a:schemeClr val="tx1">
                    <a:lumMod val="75000"/>
                    <a:lumOff val="25000"/>
                  </a:schemeClr>
                </a:solidFill>
                <a:latin typeface="Intel Clear Pro" charset="0"/>
                <a:ea typeface="Intel Clear Pro" charset="0"/>
                <a:cs typeface="Intel Clear Pro" charset="0"/>
              </a:rPr>
              <a:t>&amp; Intel Expertise</a:t>
            </a:r>
          </a:p>
        </p:txBody>
      </p:sp>
      <p:sp>
        <p:nvSpPr>
          <p:cNvPr id="2" name="AutoShape 2">
            <a:extLst>
              <a:ext uri="{FF2B5EF4-FFF2-40B4-BE49-F238E27FC236}">
                <a16:creationId xmlns:a16="http://schemas.microsoft.com/office/drawing/2014/main" id="{3ACF6069-73A6-4E95-AF71-249EA51A88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337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10157E-852C-419E-88D7-C16C33F195A2}"/>
              </a:ext>
            </a:extLst>
          </p:cNvPr>
          <p:cNvSpPr>
            <a:spLocks noGrp="1"/>
          </p:cNvSpPr>
          <p:nvPr>
            <p:ph type="title"/>
          </p:nvPr>
        </p:nvSpPr>
        <p:spPr>
          <a:xfrm>
            <a:off x="98888" y="1160766"/>
            <a:ext cx="11010901" cy="952500"/>
          </a:xfrm>
        </p:spPr>
        <p:txBody>
          <a:bodyPr/>
          <a:lstStyle/>
          <a:p>
            <a:r>
              <a:rPr lang="en-US" dirty="0"/>
              <a:t>Challenge Winners</a:t>
            </a:r>
          </a:p>
        </p:txBody>
      </p:sp>
      <p:sp>
        <p:nvSpPr>
          <p:cNvPr id="2" name="TextBox 1">
            <a:extLst>
              <a:ext uri="{FF2B5EF4-FFF2-40B4-BE49-F238E27FC236}">
                <a16:creationId xmlns:a16="http://schemas.microsoft.com/office/drawing/2014/main" id="{4B97BA49-7E23-4CE6-A4A3-8B6CF7C42A11}"/>
              </a:ext>
            </a:extLst>
          </p:cNvPr>
          <p:cNvSpPr txBox="1"/>
          <p:nvPr/>
        </p:nvSpPr>
        <p:spPr>
          <a:xfrm>
            <a:off x="-213645" y="3278354"/>
            <a:ext cx="313006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algn="ctr" defTabSz="2438338" hangingPunct="0"/>
            <a:r>
              <a:rPr lang="it-IT" sz="2400" dirty="0">
                <a:solidFill>
                  <a:schemeClr val="tx2"/>
                </a:solidFill>
                <a:sym typeface="Helvetica Neue"/>
              </a:rPr>
              <a:t>Eugenio Marinelli</a:t>
            </a:r>
            <a:endParaRPr lang="it-IT" sz="2400" dirty="0">
              <a:solidFill>
                <a:schemeClr val="tx2"/>
              </a:solidFill>
            </a:endParaRPr>
          </a:p>
        </p:txBody>
      </p:sp>
      <p:sp>
        <p:nvSpPr>
          <p:cNvPr id="4" name="Rectangle 3">
            <a:extLst>
              <a:ext uri="{FF2B5EF4-FFF2-40B4-BE49-F238E27FC236}">
                <a16:creationId xmlns:a16="http://schemas.microsoft.com/office/drawing/2014/main" id="{8686AD05-3BDA-4247-B61E-AB09F6F16539}"/>
              </a:ext>
            </a:extLst>
          </p:cNvPr>
          <p:cNvSpPr/>
          <p:nvPr/>
        </p:nvSpPr>
        <p:spPr>
          <a:xfrm>
            <a:off x="2823376" y="3237713"/>
            <a:ext cx="2309863" cy="461665"/>
          </a:xfrm>
          <a:prstGeom prst="rect">
            <a:avLst/>
          </a:prstGeom>
        </p:spPr>
        <p:txBody>
          <a:bodyPr wrap="none" lIns="91440" tIns="45720" rIns="91440" bIns="45720" anchor="t">
            <a:spAutoFit/>
          </a:bodyPr>
          <a:lstStyle/>
          <a:p>
            <a:r>
              <a:rPr lang="en-US" sz="2400" dirty="0">
                <a:solidFill>
                  <a:schemeClr val="tx2"/>
                </a:solidFill>
              </a:rPr>
              <a:t>Andrew Pastrello</a:t>
            </a:r>
          </a:p>
        </p:txBody>
      </p:sp>
      <p:pic>
        <p:nvPicPr>
          <p:cNvPr id="16" name="Picture 2">
            <a:extLst>
              <a:ext uri="{FF2B5EF4-FFF2-40B4-BE49-F238E27FC236}">
                <a16:creationId xmlns:a16="http://schemas.microsoft.com/office/drawing/2014/main" id="{80FDC3FC-04CE-4B1A-96ED-2FEC45CF1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3988" y="210074"/>
            <a:ext cx="7352322" cy="26278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131EC0FE-1E50-4D6E-AF8F-CEDF48BB4FD8}"/>
              </a:ext>
            </a:extLst>
          </p:cNvPr>
          <p:cNvPicPr>
            <a:picLocks noChangeAspect="1"/>
          </p:cNvPicPr>
          <p:nvPr/>
        </p:nvPicPr>
        <p:blipFill>
          <a:blip r:embed="rId3"/>
          <a:stretch>
            <a:fillRect/>
          </a:stretch>
        </p:blipFill>
        <p:spPr>
          <a:xfrm>
            <a:off x="0" y="3624209"/>
            <a:ext cx="2695682" cy="2768126"/>
          </a:xfrm>
          <a:prstGeom prst="rect">
            <a:avLst/>
          </a:prstGeom>
        </p:spPr>
      </p:pic>
      <p:pic>
        <p:nvPicPr>
          <p:cNvPr id="18" name="Picture 17">
            <a:extLst>
              <a:ext uri="{FF2B5EF4-FFF2-40B4-BE49-F238E27FC236}">
                <a16:creationId xmlns:a16="http://schemas.microsoft.com/office/drawing/2014/main" id="{C325B25E-B7B0-4F95-9261-A299102B4C78}"/>
              </a:ext>
            </a:extLst>
          </p:cNvPr>
          <p:cNvPicPr>
            <a:picLocks noChangeAspect="1"/>
          </p:cNvPicPr>
          <p:nvPr/>
        </p:nvPicPr>
        <p:blipFill>
          <a:blip r:embed="rId4"/>
          <a:stretch>
            <a:fillRect/>
          </a:stretch>
        </p:blipFill>
        <p:spPr>
          <a:xfrm>
            <a:off x="2746695" y="3620287"/>
            <a:ext cx="2695682" cy="2772048"/>
          </a:xfrm>
          <a:prstGeom prst="rect">
            <a:avLst/>
          </a:prstGeom>
        </p:spPr>
      </p:pic>
      <p:pic>
        <p:nvPicPr>
          <p:cNvPr id="19" name="Picture 18">
            <a:extLst>
              <a:ext uri="{FF2B5EF4-FFF2-40B4-BE49-F238E27FC236}">
                <a16:creationId xmlns:a16="http://schemas.microsoft.com/office/drawing/2014/main" id="{21AE45C6-557D-4EEA-AA12-20D3DE8CBDB1}"/>
              </a:ext>
            </a:extLst>
          </p:cNvPr>
          <p:cNvPicPr>
            <a:picLocks noChangeAspect="1"/>
          </p:cNvPicPr>
          <p:nvPr/>
        </p:nvPicPr>
        <p:blipFill>
          <a:blip r:embed="rId5"/>
          <a:stretch>
            <a:fillRect/>
          </a:stretch>
        </p:blipFill>
        <p:spPr>
          <a:xfrm>
            <a:off x="5493391" y="3603781"/>
            <a:ext cx="2053788" cy="2772251"/>
          </a:xfrm>
          <a:prstGeom prst="rect">
            <a:avLst/>
          </a:prstGeom>
        </p:spPr>
      </p:pic>
      <p:sp>
        <p:nvSpPr>
          <p:cNvPr id="20" name="Rectangle 19">
            <a:extLst>
              <a:ext uri="{FF2B5EF4-FFF2-40B4-BE49-F238E27FC236}">
                <a16:creationId xmlns:a16="http://schemas.microsoft.com/office/drawing/2014/main" id="{B128C561-72E2-4748-A23F-44860F3C8589}"/>
              </a:ext>
            </a:extLst>
          </p:cNvPr>
          <p:cNvSpPr/>
          <p:nvPr/>
        </p:nvSpPr>
        <p:spPr>
          <a:xfrm>
            <a:off x="5422736" y="3244961"/>
            <a:ext cx="1972399" cy="461665"/>
          </a:xfrm>
          <a:prstGeom prst="rect">
            <a:avLst/>
          </a:prstGeom>
        </p:spPr>
        <p:txBody>
          <a:bodyPr wrap="none" lIns="91440" tIns="45720" rIns="91440" bIns="45720" anchor="t">
            <a:spAutoFit/>
          </a:bodyPr>
          <a:lstStyle/>
          <a:p>
            <a:r>
              <a:rPr lang="en-US" sz="2400" dirty="0">
                <a:solidFill>
                  <a:schemeClr val="tx2"/>
                </a:solidFill>
              </a:rPr>
              <a:t>Ricardo Nobre</a:t>
            </a:r>
          </a:p>
        </p:txBody>
      </p:sp>
      <p:pic>
        <p:nvPicPr>
          <p:cNvPr id="21" name="Picture 20">
            <a:extLst>
              <a:ext uri="{FF2B5EF4-FFF2-40B4-BE49-F238E27FC236}">
                <a16:creationId xmlns:a16="http://schemas.microsoft.com/office/drawing/2014/main" id="{E02BB32A-8257-492D-A0E9-01649B79CCBB}"/>
              </a:ext>
            </a:extLst>
          </p:cNvPr>
          <p:cNvPicPr>
            <a:picLocks noChangeAspect="1"/>
          </p:cNvPicPr>
          <p:nvPr/>
        </p:nvPicPr>
        <p:blipFill>
          <a:blip r:embed="rId6"/>
          <a:stretch>
            <a:fillRect/>
          </a:stretch>
        </p:blipFill>
        <p:spPr>
          <a:xfrm>
            <a:off x="7604093" y="3603781"/>
            <a:ext cx="2129988" cy="2772251"/>
          </a:xfrm>
          <a:prstGeom prst="rect">
            <a:avLst/>
          </a:prstGeom>
        </p:spPr>
      </p:pic>
      <p:sp>
        <p:nvSpPr>
          <p:cNvPr id="22" name="Rectangle 21">
            <a:extLst>
              <a:ext uri="{FF2B5EF4-FFF2-40B4-BE49-F238E27FC236}">
                <a16:creationId xmlns:a16="http://schemas.microsoft.com/office/drawing/2014/main" id="{1F2712DA-66CA-44A3-A726-86E0A039F3E9}"/>
              </a:ext>
            </a:extLst>
          </p:cNvPr>
          <p:cNvSpPr/>
          <p:nvPr/>
        </p:nvSpPr>
        <p:spPr>
          <a:xfrm>
            <a:off x="7517278" y="3246263"/>
            <a:ext cx="2026709" cy="461665"/>
          </a:xfrm>
          <a:prstGeom prst="rect">
            <a:avLst/>
          </a:prstGeom>
        </p:spPr>
        <p:txBody>
          <a:bodyPr wrap="none" lIns="91440" tIns="45720" rIns="91440" bIns="45720" anchor="t">
            <a:spAutoFit/>
          </a:bodyPr>
          <a:lstStyle/>
          <a:p>
            <a:r>
              <a:rPr lang="en-US" sz="2400" dirty="0">
                <a:solidFill>
                  <a:schemeClr val="tx2"/>
                </a:solidFill>
              </a:rPr>
              <a:t>Rafael Campos</a:t>
            </a:r>
          </a:p>
        </p:txBody>
      </p:sp>
      <p:pic>
        <p:nvPicPr>
          <p:cNvPr id="23" name="Picture 22">
            <a:extLst>
              <a:ext uri="{FF2B5EF4-FFF2-40B4-BE49-F238E27FC236}">
                <a16:creationId xmlns:a16="http://schemas.microsoft.com/office/drawing/2014/main" id="{FDF3FD87-90C2-43CE-B914-7986ECF5877A}"/>
              </a:ext>
            </a:extLst>
          </p:cNvPr>
          <p:cNvPicPr>
            <a:picLocks noChangeAspect="1"/>
          </p:cNvPicPr>
          <p:nvPr/>
        </p:nvPicPr>
        <p:blipFill>
          <a:blip r:embed="rId7"/>
          <a:stretch>
            <a:fillRect/>
          </a:stretch>
        </p:blipFill>
        <p:spPr>
          <a:xfrm>
            <a:off x="9698635" y="3612032"/>
            <a:ext cx="2047675" cy="2764000"/>
          </a:xfrm>
          <a:prstGeom prst="rect">
            <a:avLst/>
          </a:prstGeom>
        </p:spPr>
      </p:pic>
      <p:sp>
        <p:nvSpPr>
          <p:cNvPr id="24" name="Rectangle 23">
            <a:extLst>
              <a:ext uri="{FF2B5EF4-FFF2-40B4-BE49-F238E27FC236}">
                <a16:creationId xmlns:a16="http://schemas.microsoft.com/office/drawing/2014/main" id="{A4C9331A-752E-44A2-8068-08DC006DB94D}"/>
              </a:ext>
            </a:extLst>
          </p:cNvPr>
          <p:cNvSpPr/>
          <p:nvPr/>
        </p:nvSpPr>
        <p:spPr>
          <a:xfrm>
            <a:off x="10086811" y="3244961"/>
            <a:ext cx="1306768" cy="461665"/>
          </a:xfrm>
          <a:prstGeom prst="rect">
            <a:avLst/>
          </a:prstGeom>
        </p:spPr>
        <p:txBody>
          <a:bodyPr wrap="none" lIns="91440" tIns="45720" rIns="91440" bIns="45720" anchor="t">
            <a:spAutoFit/>
          </a:bodyPr>
          <a:lstStyle/>
          <a:p>
            <a:r>
              <a:rPr lang="en-US" sz="2400" dirty="0">
                <a:solidFill>
                  <a:schemeClr val="tx2"/>
                </a:solidFill>
              </a:rPr>
              <a:t>Zhen Ju</a:t>
            </a:r>
          </a:p>
        </p:txBody>
      </p:sp>
    </p:spTree>
    <p:extLst>
      <p:ext uri="{BB962C8B-B14F-4D97-AF65-F5344CB8AC3E}">
        <p14:creationId xmlns:p14="http://schemas.microsoft.com/office/powerpoint/2010/main" val="18134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917F2-F349-46A5-8FCF-F36671440830}"/>
              </a:ext>
            </a:extLst>
          </p:cNvPr>
          <p:cNvSpPr>
            <a:spLocks noGrp="1"/>
          </p:cNvSpPr>
          <p:nvPr>
            <p:ph type="title"/>
          </p:nvPr>
        </p:nvSpPr>
        <p:spPr>
          <a:xfrm>
            <a:off x="9307155" y="571500"/>
            <a:ext cx="2275031" cy="952499"/>
          </a:xfrm>
        </p:spPr>
        <p:txBody>
          <a:bodyPr lIns="0" tIns="0" rIns="0" bIns="0" anchor="t">
            <a:noAutofit/>
          </a:bodyPr>
          <a:lstStyle/>
          <a:p>
            <a:r>
              <a:rPr lang="en-US" dirty="0">
                <a:latin typeface="Intel Clear Light"/>
              </a:rPr>
              <a:t>April 26th</a:t>
            </a:r>
            <a:br>
              <a:rPr lang="en-US" dirty="0">
                <a:latin typeface="Intel Clear Light"/>
              </a:rPr>
            </a:br>
            <a:br>
              <a:rPr lang="en-US" dirty="0">
                <a:latin typeface="Intel Clear Light"/>
              </a:rPr>
            </a:br>
            <a:r>
              <a:rPr lang="en-US" sz="2000" dirty="0">
                <a:latin typeface="Intel Clear Light"/>
              </a:rPr>
              <a:t>oneapi.com/events</a:t>
            </a:r>
            <a:endParaRPr lang="en-US" sz="2000" dirty="0"/>
          </a:p>
        </p:txBody>
      </p:sp>
      <p:pic>
        <p:nvPicPr>
          <p:cNvPr id="3" name="Picture 3">
            <a:extLst>
              <a:ext uri="{FF2B5EF4-FFF2-40B4-BE49-F238E27FC236}">
                <a16:creationId xmlns:a16="http://schemas.microsoft.com/office/drawing/2014/main" id="{8079E326-ACB6-4BC4-B24D-B19266B03A0E}"/>
              </a:ext>
            </a:extLst>
          </p:cNvPr>
          <p:cNvPicPr>
            <a:picLocks noChangeAspect="1"/>
          </p:cNvPicPr>
          <p:nvPr/>
        </p:nvPicPr>
        <p:blipFill>
          <a:blip r:embed="rId2"/>
          <a:stretch>
            <a:fillRect/>
          </a:stretch>
        </p:blipFill>
        <p:spPr>
          <a:xfrm>
            <a:off x="424543" y="574548"/>
            <a:ext cx="8580664" cy="4756404"/>
          </a:xfrm>
          <a:prstGeom prst="rect">
            <a:avLst/>
          </a:prstGeom>
        </p:spPr>
      </p:pic>
    </p:spTree>
    <p:extLst>
      <p:ext uri="{BB962C8B-B14F-4D97-AF65-F5344CB8AC3E}">
        <p14:creationId xmlns:p14="http://schemas.microsoft.com/office/powerpoint/2010/main" val="308265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7F5BC-A07A-4317-9E14-903B9DE461E2}"/>
              </a:ext>
            </a:extLst>
          </p:cNvPr>
          <p:cNvSpPr>
            <a:spLocks noGrp="1"/>
          </p:cNvSpPr>
          <p:nvPr>
            <p:ph type="title"/>
          </p:nvPr>
        </p:nvSpPr>
        <p:spPr>
          <a:xfrm>
            <a:off x="532923" y="184394"/>
            <a:ext cx="11010816" cy="952499"/>
          </a:xfrm>
        </p:spPr>
        <p:txBody>
          <a:bodyPr/>
          <a:lstStyle/>
          <a:p>
            <a:r>
              <a:rPr lang="en-US" sz="2800" dirty="0"/>
              <a:t>Agenda</a:t>
            </a:r>
          </a:p>
        </p:txBody>
      </p:sp>
      <p:graphicFrame>
        <p:nvGraphicFramePr>
          <p:cNvPr id="5" name="Table 4">
            <a:extLst>
              <a:ext uri="{FF2B5EF4-FFF2-40B4-BE49-F238E27FC236}">
                <a16:creationId xmlns:a16="http://schemas.microsoft.com/office/drawing/2014/main" id="{9E62F946-9D8F-4C1B-ABE2-056E05390D7B}"/>
              </a:ext>
            </a:extLst>
          </p:cNvPr>
          <p:cNvGraphicFramePr>
            <a:graphicFrameLocks/>
          </p:cNvGraphicFramePr>
          <p:nvPr/>
        </p:nvGraphicFramePr>
        <p:xfrm>
          <a:off x="532923" y="563928"/>
          <a:ext cx="11049261" cy="5814983"/>
        </p:xfrm>
        <a:graphic>
          <a:graphicData uri="http://schemas.openxmlformats.org/drawingml/2006/table">
            <a:tbl>
              <a:tblPr firstRow="1" bandRow="1">
                <a:tableStyleId>{B301B821-A1FF-4177-AEE7-76D212191A09}</a:tableStyleId>
              </a:tblPr>
              <a:tblGrid>
                <a:gridCol w="5565661">
                  <a:extLst>
                    <a:ext uri="{9D8B030D-6E8A-4147-A177-3AD203B41FA5}">
                      <a16:colId xmlns:a16="http://schemas.microsoft.com/office/drawing/2014/main" val="73454223"/>
                    </a:ext>
                  </a:extLst>
                </a:gridCol>
                <a:gridCol w="1800513">
                  <a:extLst>
                    <a:ext uri="{9D8B030D-6E8A-4147-A177-3AD203B41FA5}">
                      <a16:colId xmlns:a16="http://schemas.microsoft.com/office/drawing/2014/main" val="3230829779"/>
                    </a:ext>
                  </a:extLst>
                </a:gridCol>
                <a:gridCol w="3683087">
                  <a:extLst>
                    <a:ext uri="{9D8B030D-6E8A-4147-A177-3AD203B41FA5}">
                      <a16:colId xmlns:a16="http://schemas.microsoft.com/office/drawing/2014/main" val="3230026106"/>
                    </a:ext>
                  </a:extLst>
                </a:gridCol>
              </a:tblGrid>
              <a:tr h="213436">
                <a:tc>
                  <a:txBody>
                    <a:bodyPr/>
                    <a:lstStyle/>
                    <a:p>
                      <a:pPr algn="ctr" defTabSz="457200">
                        <a:defRPr b="0"/>
                      </a:pPr>
                      <a:endParaRPr sz="1050" dirty="0">
                        <a:solidFill>
                          <a:srgbClr val="FFFFFF"/>
                        </a:solidFill>
                        <a:latin typeface="Intel Clear"/>
                        <a:ea typeface="Intel Clear"/>
                        <a:cs typeface="Intel Clear"/>
                        <a:sym typeface="Intel Clear"/>
                      </a:endParaRPr>
                    </a:p>
                  </a:txBody>
                  <a:tcPr marL="17145" marR="17145" marT="17145" marB="17145" anchor="ctr" horzOverflow="overflow"/>
                </a:tc>
                <a:tc>
                  <a:txBody>
                    <a:bodyPr/>
                    <a:lstStyle/>
                    <a:p>
                      <a:pPr algn="ctr" defTabSz="457200">
                        <a:defRPr b="0"/>
                      </a:pPr>
                      <a:r>
                        <a:rPr lang="en-US" sz="1050" dirty="0">
                          <a:solidFill>
                            <a:srgbClr val="FFFFFF"/>
                          </a:solidFill>
                          <a:latin typeface="Intel Clear"/>
                          <a:ea typeface="Intel Clear"/>
                          <a:cs typeface="Intel Clear"/>
                          <a:sym typeface="Intel Clear"/>
                        </a:rPr>
                        <a:t>Time (CET)</a:t>
                      </a:r>
                      <a:endParaRPr sz="1050" dirty="0">
                        <a:solidFill>
                          <a:srgbClr val="FFFFFF"/>
                        </a:solidFill>
                        <a:latin typeface="Intel Clear"/>
                        <a:ea typeface="Intel Clear"/>
                        <a:cs typeface="Intel Clear"/>
                        <a:sym typeface="Intel Clear"/>
                      </a:endParaRPr>
                    </a:p>
                  </a:txBody>
                  <a:tcPr marL="17145" marR="17145" marT="17145" marB="17145" anchor="ctr" horzOverflow="overflow"/>
                </a:tc>
                <a:tc>
                  <a:txBody>
                    <a:bodyPr/>
                    <a:lstStyle/>
                    <a:p>
                      <a:pPr algn="ctr" defTabSz="457200">
                        <a:defRPr b="0"/>
                      </a:pPr>
                      <a:r>
                        <a:rPr lang="en-US" sz="1050" dirty="0">
                          <a:solidFill>
                            <a:srgbClr val="FFFFFF"/>
                          </a:solidFill>
                          <a:latin typeface="Intel Clear"/>
                          <a:ea typeface="Intel Clear"/>
                          <a:cs typeface="Intel Clear"/>
                          <a:sym typeface="Intel Clear"/>
                        </a:rPr>
                        <a:t>Speaker</a:t>
                      </a:r>
                      <a:endParaRPr sz="1050" dirty="0">
                        <a:solidFill>
                          <a:srgbClr val="FFFFFF"/>
                        </a:solidFill>
                        <a:latin typeface="Intel Clear"/>
                        <a:ea typeface="Intel Clear"/>
                        <a:cs typeface="Intel Clear"/>
                        <a:sym typeface="Intel Clear"/>
                      </a:endParaRPr>
                    </a:p>
                  </a:txBody>
                  <a:tcPr marL="17145" marR="17145" marT="17145" marB="17145" anchor="ctr" horzOverflow="overflow"/>
                </a:tc>
                <a:extLst>
                  <a:ext uri="{0D108BD9-81ED-4DB2-BD59-A6C34878D82A}">
                    <a16:rowId xmlns:a16="http://schemas.microsoft.com/office/drawing/2014/main" val="3506764071"/>
                  </a:ext>
                </a:extLst>
              </a:tr>
              <a:tr h="213436">
                <a:tc>
                  <a:txBody>
                    <a:bodyPr/>
                    <a:lstStyle/>
                    <a:p>
                      <a:pPr algn="ctr" defTabSz="457200"/>
                      <a:r>
                        <a:rPr lang="en-US" sz="1050" b="1" dirty="0">
                          <a:solidFill>
                            <a:schemeClr val="tx1"/>
                          </a:solidFill>
                          <a:latin typeface="Intel Clear"/>
                          <a:ea typeface="Intel Clear"/>
                          <a:cs typeface="Intel Clear"/>
                          <a:sym typeface="Intel Clear"/>
                        </a:rPr>
                        <a:t>Introduction</a:t>
                      </a:r>
                      <a:endParaRPr sz="1050" b="1" dirty="0">
                        <a:solidFill>
                          <a:schemeClr val="tx1"/>
                        </a:solidFill>
                        <a:latin typeface="Intel Clear"/>
                        <a:ea typeface="Intel Clear"/>
                        <a:cs typeface="Intel Clear"/>
                        <a:sym typeface="Intel Clear"/>
                      </a:endParaRPr>
                    </a:p>
                  </a:txBody>
                  <a:tcPr marL="17145" marR="17145" marT="17145" marB="17145" anchor="ctr" horzOverflow="overflow"/>
                </a:tc>
                <a:tc>
                  <a:txBody>
                    <a:bodyPr/>
                    <a:lstStyle/>
                    <a:p>
                      <a:r>
                        <a:rPr lang="en-US" sz="1050" dirty="0">
                          <a:solidFill>
                            <a:schemeClr val="tx1"/>
                          </a:solidFill>
                        </a:rPr>
                        <a:t>10:00 – 10:10 AM</a:t>
                      </a:r>
                    </a:p>
                  </a:txBody>
                  <a:tcPr/>
                </a:tc>
                <a:tc>
                  <a:txBody>
                    <a:bodyPr/>
                    <a:lstStyle/>
                    <a:p>
                      <a:pPr algn="ctr"/>
                      <a:r>
                        <a:rPr lang="en-US" sz="1050" dirty="0">
                          <a:solidFill>
                            <a:schemeClr val="tx1"/>
                          </a:solidFill>
                        </a:rPr>
                        <a:t>Sujata Tibrewala</a:t>
                      </a:r>
                    </a:p>
                  </a:txBody>
                  <a:tcPr/>
                </a:tc>
                <a:extLst>
                  <a:ext uri="{0D108BD9-81ED-4DB2-BD59-A6C34878D82A}">
                    <a16:rowId xmlns:a16="http://schemas.microsoft.com/office/drawing/2014/main" val="3430673247"/>
                  </a:ext>
                </a:extLst>
              </a:tr>
              <a:tr h="343747">
                <a:tc>
                  <a:txBody>
                    <a:bodyPr/>
                    <a:lstStyle/>
                    <a:p>
                      <a:pPr algn="ctr" defTabSz="457200"/>
                      <a:r>
                        <a:rPr lang="en-US" sz="900" dirty="0">
                          <a:solidFill>
                            <a:schemeClr val="tx1"/>
                          </a:solidFill>
                          <a:latin typeface="Intel Clear"/>
                          <a:ea typeface="Intel Clear"/>
                          <a:cs typeface="Intel Clear"/>
                          <a:sym typeface="Intel Clear"/>
                        </a:rPr>
                        <a:t>Vender Update</a:t>
                      </a:r>
                    </a:p>
                    <a:p>
                      <a:pPr algn="ctr" defTabSz="457200"/>
                      <a:r>
                        <a:rPr lang="en-US" sz="1050" b="1" dirty="0">
                          <a:solidFill>
                            <a:schemeClr val="tx1"/>
                          </a:solidFill>
                          <a:latin typeface="Intel Clear"/>
                          <a:ea typeface="Intel Clear"/>
                          <a:cs typeface="Intel Clear"/>
                          <a:sym typeface="Intel Clear"/>
                        </a:rPr>
                        <a:t>SYCL 2021 Vendor Update</a:t>
                      </a:r>
                      <a:endParaRPr sz="1050" b="1" dirty="0">
                        <a:solidFill>
                          <a:schemeClr val="tx1"/>
                        </a:solidFill>
                        <a:latin typeface="Intel Clear"/>
                        <a:ea typeface="Intel Clear"/>
                        <a:cs typeface="Intel Clear"/>
                        <a:sym typeface="Intel Clear"/>
                      </a:endParaRPr>
                    </a:p>
                  </a:txBody>
                  <a:tcPr marL="17145" marR="17145" marT="17145" marB="17145" anchor="ctr" horzOverflow="overflow"/>
                </a:tc>
                <a:tc>
                  <a:txBody>
                    <a:bodyPr/>
                    <a:lstStyle/>
                    <a:p>
                      <a:r>
                        <a:rPr lang="en-US" sz="1050" dirty="0">
                          <a:solidFill>
                            <a:schemeClr val="tx1"/>
                          </a:solidFill>
                        </a:rPr>
                        <a:t>10:10 – 10:50 AM</a:t>
                      </a:r>
                    </a:p>
                  </a:txBody>
                  <a:tcPr/>
                </a:tc>
                <a:tc>
                  <a:txBody>
                    <a:bodyPr/>
                    <a:lstStyle/>
                    <a:p>
                      <a:pPr algn="ctr"/>
                      <a:r>
                        <a:rPr lang="en-US" sz="1050" dirty="0">
                          <a:solidFill>
                            <a:schemeClr val="tx1"/>
                          </a:solidFill>
                        </a:rPr>
                        <a:t>Peter </a:t>
                      </a:r>
                      <a:r>
                        <a:rPr lang="en-US" sz="1050" dirty="0" err="1">
                          <a:solidFill>
                            <a:schemeClr val="tx1"/>
                          </a:solidFill>
                        </a:rPr>
                        <a:t>Zuzek</a:t>
                      </a:r>
                      <a:r>
                        <a:rPr lang="en-US" sz="1050" dirty="0">
                          <a:solidFill>
                            <a:schemeClr val="tx1"/>
                          </a:solidFill>
                        </a:rPr>
                        <a:t>, Steffen Larsen, Ronan </a:t>
                      </a:r>
                      <a:r>
                        <a:rPr lang="en-US" sz="1050" dirty="0" err="1">
                          <a:solidFill>
                            <a:schemeClr val="tx1"/>
                          </a:solidFill>
                        </a:rPr>
                        <a:t>Keryell</a:t>
                      </a:r>
                      <a:r>
                        <a:rPr lang="en-US" sz="1050" dirty="0">
                          <a:solidFill>
                            <a:schemeClr val="tx1"/>
                          </a:solidFill>
                        </a:rPr>
                        <a:t>, Igor </a:t>
                      </a:r>
                      <a:r>
                        <a:rPr lang="en-US" sz="1050" dirty="0" err="1">
                          <a:solidFill>
                            <a:schemeClr val="tx1"/>
                          </a:solidFill>
                        </a:rPr>
                        <a:t>Vorobstov</a:t>
                      </a:r>
                      <a:endParaRPr lang="en-US" sz="1050" dirty="0">
                        <a:solidFill>
                          <a:schemeClr val="tx1"/>
                        </a:solidFill>
                      </a:endParaRPr>
                    </a:p>
                  </a:txBody>
                  <a:tcPr/>
                </a:tc>
                <a:extLst>
                  <a:ext uri="{0D108BD9-81ED-4DB2-BD59-A6C34878D82A}">
                    <a16:rowId xmlns:a16="http://schemas.microsoft.com/office/drawing/2014/main" val="1995121481"/>
                  </a:ext>
                </a:extLst>
              </a:tr>
              <a:tr h="285433">
                <a:tc>
                  <a:txBody>
                    <a:bodyPr/>
                    <a:lstStyle/>
                    <a:p>
                      <a:pPr algn="ctr" defTabSz="457200"/>
                      <a:r>
                        <a:rPr lang="en-US" sz="900" dirty="0" err="1">
                          <a:solidFill>
                            <a:schemeClr val="tx1"/>
                          </a:solidFill>
                          <a:latin typeface="Intel Clear"/>
                          <a:ea typeface="Intel Clear"/>
                          <a:cs typeface="Intel Clear"/>
                          <a:sym typeface="Intel Clear"/>
                        </a:rPr>
                        <a:t>DevCloud</a:t>
                      </a:r>
                      <a:r>
                        <a:rPr lang="en-US" sz="900" dirty="0">
                          <a:solidFill>
                            <a:schemeClr val="tx1"/>
                          </a:solidFill>
                          <a:latin typeface="Intel Clear"/>
                          <a:ea typeface="Intel Clear"/>
                          <a:cs typeface="Intel Clear"/>
                          <a:sym typeface="Intel Clear"/>
                        </a:rPr>
                        <a:t> Update</a:t>
                      </a:r>
                    </a:p>
                    <a:p>
                      <a:pPr algn="ctr" defTabSz="457200"/>
                      <a:r>
                        <a:rPr lang="en-US" sz="1050" b="1" dirty="0">
                          <a:solidFill>
                            <a:schemeClr val="tx1"/>
                          </a:solidFill>
                          <a:latin typeface="Intel Clear"/>
                          <a:ea typeface="Intel Clear"/>
                          <a:cs typeface="Intel Clear"/>
                          <a:sym typeface="Intel Clear"/>
                        </a:rPr>
                        <a:t>Developer tools to get you started on </a:t>
                      </a:r>
                      <a:r>
                        <a:rPr lang="en-US" sz="1050" b="1" dirty="0" err="1">
                          <a:solidFill>
                            <a:schemeClr val="tx1"/>
                          </a:solidFill>
                          <a:latin typeface="Intel Clear"/>
                          <a:ea typeface="Intel Clear"/>
                          <a:cs typeface="Intel Clear"/>
                          <a:sym typeface="Intel Clear"/>
                        </a:rPr>
                        <a:t>oneAPI</a:t>
                      </a:r>
                      <a:endParaRPr sz="1050" b="1" dirty="0">
                        <a:solidFill>
                          <a:schemeClr val="tx1"/>
                        </a:solidFill>
                        <a:latin typeface="Intel Clear"/>
                        <a:ea typeface="Intel Clear"/>
                        <a:cs typeface="Intel Clear"/>
                        <a:sym typeface="Intel Clear"/>
                      </a:endParaRPr>
                    </a:p>
                  </a:txBody>
                  <a:tcPr marL="17145" marR="17145" marT="17145" marB="17145" anchor="ctr" horzOverflow="overflow"/>
                </a:tc>
                <a:tc>
                  <a:txBody>
                    <a:bodyPr/>
                    <a:lstStyle/>
                    <a:p>
                      <a:r>
                        <a:rPr lang="en-US" sz="1050" dirty="0">
                          <a:solidFill>
                            <a:schemeClr val="tx1"/>
                          </a:solidFill>
                        </a:rPr>
                        <a:t>10:50 – 11:20 AM</a:t>
                      </a:r>
                    </a:p>
                  </a:txBody>
                  <a:tcPr/>
                </a:tc>
                <a:tc>
                  <a:txBody>
                    <a:bodyPr/>
                    <a:lstStyle/>
                    <a:p>
                      <a:pPr algn="ctr"/>
                      <a:r>
                        <a:rPr lang="en-US" sz="1050" dirty="0">
                          <a:solidFill>
                            <a:schemeClr val="tx1"/>
                          </a:solidFill>
                        </a:rPr>
                        <a:t>Henry Gabb</a:t>
                      </a:r>
                    </a:p>
                  </a:txBody>
                  <a:tcPr/>
                </a:tc>
                <a:extLst>
                  <a:ext uri="{0D108BD9-81ED-4DB2-BD59-A6C34878D82A}">
                    <a16:rowId xmlns:a16="http://schemas.microsoft.com/office/drawing/2014/main" val="710946897"/>
                  </a:ext>
                </a:extLst>
              </a:tr>
              <a:tr h="285433">
                <a:tc>
                  <a:txBody>
                    <a:bodyPr/>
                    <a:lstStyle/>
                    <a:p>
                      <a:pPr algn="ctr" defTabSz="457200"/>
                      <a:r>
                        <a:rPr lang="en-US" sz="900" dirty="0">
                          <a:solidFill>
                            <a:schemeClr val="tx1"/>
                          </a:solidFill>
                          <a:latin typeface="Intel Clear"/>
                          <a:ea typeface="Intel Clear"/>
                          <a:cs typeface="Intel Clear"/>
                          <a:sym typeface="Intel Clear"/>
                        </a:rPr>
                        <a:t>Hands-On Session</a:t>
                      </a:r>
                    </a:p>
                    <a:p>
                      <a:pPr algn="ctr" defTabSz="457200"/>
                      <a:r>
                        <a:rPr lang="en-US" sz="1050" b="1" dirty="0">
                          <a:solidFill>
                            <a:schemeClr val="tx1"/>
                          </a:solidFill>
                          <a:latin typeface="Intel Clear"/>
                          <a:ea typeface="Intel Clear"/>
                          <a:cs typeface="Intel Clear"/>
                          <a:sym typeface="Intel Clear"/>
                        </a:rPr>
                        <a:t>Application Optimization with Cache-aware Roofline Model and Intel </a:t>
                      </a:r>
                      <a:r>
                        <a:rPr lang="en-US" sz="1050" b="1" dirty="0" err="1">
                          <a:solidFill>
                            <a:schemeClr val="tx1"/>
                          </a:solidFill>
                          <a:latin typeface="Intel Clear"/>
                          <a:ea typeface="Intel Clear"/>
                          <a:cs typeface="Intel Clear"/>
                          <a:sym typeface="Intel Clear"/>
                        </a:rPr>
                        <a:t>oneAPI</a:t>
                      </a:r>
                      <a:r>
                        <a:rPr lang="en-US" sz="1050" b="1" dirty="0">
                          <a:solidFill>
                            <a:schemeClr val="tx1"/>
                          </a:solidFill>
                          <a:latin typeface="Intel Clear"/>
                          <a:ea typeface="Intel Clear"/>
                          <a:cs typeface="Intel Clear"/>
                          <a:sym typeface="Intel Clear"/>
                        </a:rPr>
                        <a:t> tools</a:t>
                      </a:r>
                      <a:endParaRPr sz="1050" b="1" dirty="0">
                        <a:solidFill>
                          <a:schemeClr val="tx1"/>
                        </a:solidFill>
                        <a:latin typeface="Intel Clear"/>
                        <a:ea typeface="Intel Clear"/>
                        <a:cs typeface="Intel Clear"/>
                        <a:sym typeface="Intel Clear"/>
                      </a:endParaRPr>
                    </a:p>
                  </a:txBody>
                  <a:tcPr marL="17145" marR="17145" marT="17145" marB="17145" anchor="ctr" horzOverflow="overflow"/>
                </a:tc>
                <a:tc>
                  <a:txBody>
                    <a:bodyPr/>
                    <a:lstStyle/>
                    <a:p>
                      <a:r>
                        <a:rPr lang="en-US" sz="1050" dirty="0">
                          <a:solidFill>
                            <a:schemeClr val="tx1"/>
                          </a:solidFill>
                        </a:rPr>
                        <a:t>11:20 – 12:50 PM</a:t>
                      </a:r>
                    </a:p>
                  </a:txBody>
                  <a:tcPr/>
                </a:tc>
                <a:tc>
                  <a:txBody>
                    <a:bodyPr/>
                    <a:lstStyle/>
                    <a:p>
                      <a:pPr algn="ctr"/>
                      <a:r>
                        <a:rPr lang="en-US" sz="1050" dirty="0">
                          <a:solidFill>
                            <a:schemeClr val="tx1"/>
                          </a:solidFill>
                        </a:rPr>
                        <a:t>Aleksandar Ilic, </a:t>
                      </a:r>
                      <a:r>
                        <a:rPr lang="en-US" sz="1050" dirty="0" err="1">
                          <a:solidFill>
                            <a:schemeClr val="tx1"/>
                          </a:solidFill>
                        </a:rPr>
                        <a:t>Diogo</a:t>
                      </a:r>
                      <a:r>
                        <a:rPr lang="en-US" sz="1050" dirty="0">
                          <a:solidFill>
                            <a:schemeClr val="tx1"/>
                          </a:solidFill>
                        </a:rPr>
                        <a:t> Marques, Rafael Campos</a:t>
                      </a:r>
                    </a:p>
                  </a:txBody>
                  <a:tcPr/>
                </a:tc>
                <a:extLst>
                  <a:ext uri="{0D108BD9-81ED-4DB2-BD59-A6C34878D82A}">
                    <a16:rowId xmlns:a16="http://schemas.microsoft.com/office/drawing/2014/main" val="1872756514"/>
                  </a:ext>
                </a:extLst>
              </a:tr>
              <a:tr h="213436">
                <a:tc>
                  <a:txBody>
                    <a:bodyPr/>
                    <a:lstStyle/>
                    <a:p>
                      <a:pPr algn="ctr" defTabSz="457200"/>
                      <a:r>
                        <a:rPr lang="en-US" sz="1050" b="1" dirty="0">
                          <a:solidFill>
                            <a:schemeClr val="tx1"/>
                          </a:solidFill>
                          <a:latin typeface="Intel Clear"/>
                          <a:ea typeface="Intel Clear"/>
                          <a:cs typeface="Intel Clear"/>
                          <a:sym typeface="Intel Clear"/>
                        </a:rPr>
                        <a:t>Lunch</a:t>
                      </a:r>
                      <a:endParaRPr sz="1050" b="1" dirty="0">
                        <a:solidFill>
                          <a:schemeClr val="tx1"/>
                        </a:solidFill>
                        <a:latin typeface="Intel Clear"/>
                        <a:ea typeface="Intel Clear"/>
                        <a:cs typeface="Intel Clear"/>
                        <a:sym typeface="Intel Clear"/>
                      </a:endParaRPr>
                    </a:p>
                  </a:txBody>
                  <a:tcPr marL="17145" marR="17145" marT="17145" marB="17145" anchor="ctr" horzOverflow="overflow"/>
                </a:tc>
                <a:tc>
                  <a:txBody>
                    <a:bodyPr/>
                    <a:lstStyle/>
                    <a:p>
                      <a:r>
                        <a:rPr lang="en-US" sz="1050" dirty="0">
                          <a:solidFill>
                            <a:schemeClr val="tx1"/>
                          </a:solidFill>
                        </a:rPr>
                        <a:t>12:50 – 1:10 PM</a:t>
                      </a:r>
                    </a:p>
                  </a:txBody>
                  <a:tcPr/>
                </a:tc>
                <a:tc>
                  <a:txBody>
                    <a:bodyPr/>
                    <a:lstStyle/>
                    <a:p>
                      <a:pPr algn="ctr"/>
                      <a:endParaRPr lang="en-US" sz="1050" dirty="0">
                        <a:solidFill>
                          <a:schemeClr val="tx1"/>
                        </a:solidFill>
                      </a:endParaRPr>
                    </a:p>
                  </a:txBody>
                  <a:tcPr/>
                </a:tc>
                <a:extLst>
                  <a:ext uri="{0D108BD9-81ED-4DB2-BD59-A6C34878D82A}">
                    <a16:rowId xmlns:a16="http://schemas.microsoft.com/office/drawing/2014/main" val="1892175129"/>
                  </a:ext>
                </a:extLst>
              </a:tr>
              <a:tr h="420477">
                <a:tc>
                  <a:txBody>
                    <a:bodyPr/>
                    <a:lstStyle/>
                    <a:p>
                      <a:pPr algn="ctr" defTabSz="457200"/>
                      <a:r>
                        <a:rPr lang="en-US" sz="900" dirty="0">
                          <a:solidFill>
                            <a:schemeClr val="tx1"/>
                          </a:solidFill>
                          <a:latin typeface="Intel Clear"/>
                          <a:ea typeface="Intel Clear"/>
                          <a:cs typeface="Intel Clear"/>
                          <a:sym typeface="Intel Clear"/>
                        </a:rPr>
                        <a:t>Tech Talk</a:t>
                      </a:r>
                    </a:p>
                    <a:p>
                      <a:pPr algn="ctr" defTabSz="457200"/>
                      <a:r>
                        <a:rPr lang="en-US" sz="1050" b="1" dirty="0">
                          <a:solidFill>
                            <a:schemeClr val="tx1"/>
                          </a:solidFill>
                          <a:latin typeface="Intel Clear"/>
                          <a:ea typeface="Intel Clear"/>
                          <a:cs typeface="Intel Clear"/>
                          <a:sym typeface="Intel Clear"/>
                        </a:rPr>
                        <a:t>AI &gt; A Deep Dive into a Deep Learning Library for the A64FX </a:t>
                      </a:r>
                      <a:r>
                        <a:rPr lang="en-US" sz="1050" b="1" dirty="0" err="1">
                          <a:solidFill>
                            <a:schemeClr val="tx1"/>
                          </a:solidFill>
                          <a:latin typeface="Intel Clear"/>
                          <a:ea typeface="Intel Clear"/>
                          <a:cs typeface="Intel Clear"/>
                          <a:sym typeface="Intel Clear"/>
                        </a:rPr>
                        <a:t>Fugaku</a:t>
                      </a:r>
                      <a:r>
                        <a:rPr lang="en-US" sz="1050" b="1" dirty="0">
                          <a:solidFill>
                            <a:schemeClr val="tx1"/>
                          </a:solidFill>
                          <a:latin typeface="Intel Clear"/>
                          <a:ea typeface="Intel Clear"/>
                          <a:cs typeface="Intel Clear"/>
                          <a:sym typeface="Intel Clear"/>
                        </a:rPr>
                        <a:t> CPU – Meet the Developer</a:t>
                      </a:r>
                      <a:endParaRPr sz="1050" b="1" dirty="0">
                        <a:solidFill>
                          <a:schemeClr val="tx1"/>
                        </a:solidFill>
                        <a:latin typeface="Intel Clear"/>
                        <a:ea typeface="Intel Clear"/>
                        <a:cs typeface="Intel Clear"/>
                        <a:sym typeface="Intel Clear"/>
                      </a:endParaRPr>
                    </a:p>
                  </a:txBody>
                  <a:tcPr marL="17145" marR="17145" marT="17145" marB="17145" anchor="ctr" horzOverflow="overflow"/>
                </a:tc>
                <a:tc>
                  <a:txBody>
                    <a:bodyPr/>
                    <a:lstStyle/>
                    <a:p>
                      <a:r>
                        <a:rPr lang="en-US" sz="1050" dirty="0">
                          <a:solidFill>
                            <a:schemeClr val="tx1"/>
                          </a:solidFill>
                        </a:rPr>
                        <a:t>1:10 – 1:40 PM</a:t>
                      </a:r>
                    </a:p>
                  </a:txBody>
                  <a:tcPr/>
                </a:tc>
                <a:tc>
                  <a:txBody>
                    <a:bodyPr/>
                    <a:lstStyle/>
                    <a:p>
                      <a:pPr algn="ctr"/>
                      <a:r>
                        <a:rPr lang="en-US" sz="1050" dirty="0" err="1">
                          <a:solidFill>
                            <a:schemeClr val="tx1"/>
                          </a:solidFill>
                        </a:rPr>
                        <a:t>Kentaro</a:t>
                      </a:r>
                      <a:r>
                        <a:rPr lang="en-US" sz="1050" dirty="0">
                          <a:solidFill>
                            <a:schemeClr val="tx1"/>
                          </a:solidFill>
                        </a:rPr>
                        <a:t> Kawakami</a:t>
                      </a:r>
                    </a:p>
                  </a:txBody>
                  <a:tcPr/>
                </a:tc>
                <a:extLst>
                  <a:ext uri="{0D108BD9-81ED-4DB2-BD59-A6C34878D82A}">
                    <a16:rowId xmlns:a16="http://schemas.microsoft.com/office/drawing/2014/main" val="2069312357"/>
                  </a:ext>
                </a:extLst>
              </a:tr>
              <a:tr h="285433">
                <a:tc>
                  <a:txBody>
                    <a:bodyPr/>
                    <a:lstStyle/>
                    <a:p>
                      <a:pPr algn="ctr" defTabSz="457200"/>
                      <a:r>
                        <a:rPr lang="en-US" sz="900" dirty="0">
                          <a:solidFill>
                            <a:schemeClr val="tx1"/>
                          </a:solidFill>
                          <a:latin typeface="Intel Clear"/>
                          <a:ea typeface="Intel Clear"/>
                          <a:cs typeface="Intel Clear"/>
                          <a:sym typeface="Intel Clear"/>
                        </a:rPr>
                        <a:t>Lightning Talk</a:t>
                      </a:r>
                    </a:p>
                    <a:p>
                      <a:pPr algn="ctr" defTabSz="457200"/>
                      <a:r>
                        <a:rPr lang="en-US" sz="1050" b="1" dirty="0">
                          <a:solidFill>
                            <a:schemeClr val="tx1"/>
                          </a:solidFill>
                          <a:latin typeface="Intel Clear"/>
                          <a:ea typeface="Intel Clear"/>
                          <a:cs typeface="Intel Clear"/>
                          <a:sym typeface="Intel Clear"/>
                        </a:rPr>
                        <a:t>Great Cross-Architecture Challenge Application Showcase</a:t>
                      </a:r>
                      <a:endParaRPr sz="1050" b="1" dirty="0">
                        <a:solidFill>
                          <a:schemeClr val="tx1"/>
                        </a:solidFill>
                        <a:latin typeface="Intel Clear"/>
                        <a:ea typeface="Intel Clear"/>
                        <a:cs typeface="Intel Clear"/>
                        <a:sym typeface="Intel Clear"/>
                      </a:endParaRPr>
                    </a:p>
                  </a:txBody>
                  <a:tcPr marL="17145" marR="17145" marT="17145" marB="17145" anchor="ctr" horzOverflow="overflow"/>
                </a:tc>
                <a:tc>
                  <a:txBody>
                    <a:bodyPr/>
                    <a:lstStyle/>
                    <a:p>
                      <a:r>
                        <a:rPr lang="en-US" sz="1050" dirty="0">
                          <a:solidFill>
                            <a:schemeClr val="tx1"/>
                          </a:solidFill>
                        </a:rPr>
                        <a:t>1:40 – 2:10 PM</a:t>
                      </a:r>
                    </a:p>
                  </a:txBody>
                  <a:tcPr/>
                </a:tc>
                <a:tc>
                  <a:txBody>
                    <a:bodyPr/>
                    <a:lstStyle/>
                    <a:p>
                      <a:pPr algn="ctr"/>
                      <a:r>
                        <a:rPr lang="en-US" sz="1050" dirty="0">
                          <a:solidFill>
                            <a:schemeClr val="tx1"/>
                          </a:solidFill>
                        </a:rPr>
                        <a:t>Andrew Pastrello, Zhen Ju</a:t>
                      </a:r>
                    </a:p>
                  </a:txBody>
                  <a:tcPr/>
                </a:tc>
                <a:extLst>
                  <a:ext uri="{0D108BD9-81ED-4DB2-BD59-A6C34878D82A}">
                    <a16:rowId xmlns:a16="http://schemas.microsoft.com/office/drawing/2014/main" val="2040850288"/>
                  </a:ext>
                </a:extLst>
              </a:tr>
              <a:tr h="285433">
                <a:tc>
                  <a:txBody>
                    <a:bodyPr/>
                    <a:lstStyle/>
                    <a:p>
                      <a:pPr algn="ctr" defTabSz="457200"/>
                      <a:r>
                        <a:rPr lang="en-US" sz="900" dirty="0">
                          <a:solidFill>
                            <a:schemeClr val="tx1"/>
                          </a:solidFill>
                          <a:latin typeface="Intel Clear"/>
                          <a:ea typeface="Intel Clear"/>
                          <a:cs typeface="Intel Clear"/>
                          <a:sym typeface="Intel Clear"/>
                        </a:rPr>
                        <a:t>Key Note</a:t>
                      </a:r>
                    </a:p>
                    <a:p>
                      <a:pPr algn="ctr" defTabSz="457200"/>
                      <a:r>
                        <a:rPr lang="en-US" sz="1050" b="1" dirty="0">
                          <a:solidFill>
                            <a:schemeClr val="tx1"/>
                          </a:solidFill>
                          <a:latin typeface="Intel Clear"/>
                          <a:ea typeface="Intel Clear"/>
                          <a:cs typeface="Intel Clear"/>
                          <a:sym typeface="Intel Clear"/>
                        </a:rPr>
                        <a:t>SYCL 2020 in </a:t>
                      </a:r>
                      <a:r>
                        <a:rPr lang="en-US" sz="1050" b="1" dirty="0" err="1">
                          <a:solidFill>
                            <a:schemeClr val="tx1"/>
                          </a:solidFill>
                          <a:latin typeface="Intel Clear"/>
                          <a:ea typeface="Intel Clear"/>
                          <a:cs typeface="Intel Clear"/>
                          <a:sym typeface="Intel Clear"/>
                        </a:rPr>
                        <a:t>hipSYCL</a:t>
                      </a:r>
                      <a:r>
                        <a:rPr lang="en-US" sz="1050" b="1" dirty="0">
                          <a:solidFill>
                            <a:schemeClr val="tx1"/>
                          </a:solidFill>
                          <a:latin typeface="Intel Clear"/>
                          <a:ea typeface="Intel Clear"/>
                          <a:cs typeface="Intel Clear"/>
                          <a:sym typeface="Intel Clear"/>
                        </a:rPr>
                        <a:t>: DPC++ features on AMD GPUs, NVIDIA GPUs and CPUs</a:t>
                      </a:r>
                      <a:endParaRPr sz="1050" b="1" dirty="0">
                        <a:solidFill>
                          <a:schemeClr val="tx1"/>
                        </a:solidFill>
                        <a:latin typeface="Intel Clear"/>
                        <a:ea typeface="Intel Clear"/>
                        <a:cs typeface="Intel Clear"/>
                        <a:sym typeface="Intel Clear"/>
                      </a:endParaRPr>
                    </a:p>
                  </a:txBody>
                  <a:tcPr marL="17145" marR="17145" marT="17145" marB="17145" anchor="ctr" horzOverflow="overflow"/>
                </a:tc>
                <a:tc>
                  <a:txBody>
                    <a:bodyPr/>
                    <a:lstStyle/>
                    <a:p>
                      <a:r>
                        <a:rPr lang="en-US" sz="1050" dirty="0">
                          <a:solidFill>
                            <a:schemeClr val="tx1"/>
                          </a:solidFill>
                        </a:rPr>
                        <a:t>2:10 – 2:40 PM</a:t>
                      </a:r>
                    </a:p>
                  </a:txBody>
                  <a:tcPr/>
                </a:tc>
                <a:tc>
                  <a:txBody>
                    <a:bodyPr/>
                    <a:lstStyle/>
                    <a:p>
                      <a:pPr algn="ctr"/>
                      <a:r>
                        <a:rPr lang="en-US" sz="1050" dirty="0">
                          <a:solidFill>
                            <a:schemeClr val="tx1"/>
                          </a:solidFill>
                        </a:rPr>
                        <a:t>Aksel Alpay</a:t>
                      </a:r>
                    </a:p>
                  </a:txBody>
                  <a:tcPr/>
                </a:tc>
                <a:extLst>
                  <a:ext uri="{0D108BD9-81ED-4DB2-BD59-A6C34878D82A}">
                    <a16:rowId xmlns:a16="http://schemas.microsoft.com/office/drawing/2014/main" val="954490700"/>
                  </a:ext>
                </a:extLst>
              </a:tr>
              <a:tr h="285433">
                <a:tc>
                  <a:txBody>
                    <a:bodyPr/>
                    <a:lstStyle/>
                    <a:p>
                      <a:pPr algn="ctr" defTabSz="457200"/>
                      <a:r>
                        <a:rPr lang="en-US" sz="900" dirty="0">
                          <a:solidFill>
                            <a:schemeClr val="tx1"/>
                          </a:solidFill>
                          <a:latin typeface="Intel Clear"/>
                          <a:ea typeface="Intel Clear"/>
                          <a:cs typeface="Intel Clear"/>
                          <a:sym typeface="Intel Clear"/>
                        </a:rPr>
                        <a:t>Lightning Talk</a:t>
                      </a:r>
                    </a:p>
                    <a:p>
                      <a:pPr algn="ctr" defTabSz="457200"/>
                      <a:r>
                        <a:rPr lang="en-US" sz="1050" b="1" dirty="0">
                          <a:solidFill>
                            <a:schemeClr val="tx1"/>
                          </a:solidFill>
                          <a:latin typeface="Intel Clear"/>
                          <a:ea typeface="Intel Clear"/>
                          <a:cs typeface="Intel Clear"/>
                          <a:sym typeface="Intel Clear"/>
                        </a:rPr>
                        <a:t>Bringing SYCL to Super Computers with Celerity</a:t>
                      </a:r>
                      <a:endParaRPr sz="1050" b="1" dirty="0">
                        <a:solidFill>
                          <a:schemeClr val="tx1"/>
                        </a:solidFill>
                        <a:latin typeface="Intel Clear"/>
                        <a:ea typeface="Intel Clear"/>
                        <a:cs typeface="Intel Clear"/>
                        <a:sym typeface="Intel Clear"/>
                      </a:endParaRPr>
                    </a:p>
                  </a:txBody>
                  <a:tcPr marL="17145" marR="17145" marT="17145" marB="17145" anchor="ctr" horzOverflow="overflow"/>
                </a:tc>
                <a:tc>
                  <a:txBody>
                    <a:bodyPr/>
                    <a:lstStyle/>
                    <a:p>
                      <a:r>
                        <a:rPr lang="en-US" sz="1050" dirty="0">
                          <a:solidFill>
                            <a:schemeClr val="tx1"/>
                          </a:solidFill>
                        </a:rPr>
                        <a:t>2:40 – 3:00 PM</a:t>
                      </a:r>
                    </a:p>
                  </a:txBody>
                  <a:tcPr/>
                </a:tc>
                <a:tc>
                  <a:txBody>
                    <a:bodyPr/>
                    <a:lstStyle/>
                    <a:p>
                      <a:pPr algn="ctr"/>
                      <a:r>
                        <a:rPr lang="en-US" sz="1050" dirty="0" err="1">
                          <a:solidFill>
                            <a:schemeClr val="tx1"/>
                          </a:solidFill>
                        </a:rPr>
                        <a:t>Biagio</a:t>
                      </a:r>
                      <a:r>
                        <a:rPr lang="en-US" sz="1050" dirty="0">
                          <a:solidFill>
                            <a:schemeClr val="tx1"/>
                          </a:solidFill>
                        </a:rPr>
                        <a:t> Cosenza</a:t>
                      </a:r>
                    </a:p>
                  </a:txBody>
                  <a:tcPr/>
                </a:tc>
                <a:extLst>
                  <a:ext uri="{0D108BD9-81ED-4DB2-BD59-A6C34878D82A}">
                    <a16:rowId xmlns:a16="http://schemas.microsoft.com/office/drawing/2014/main" val="1982756607"/>
                  </a:ext>
                </a:extLst>
              </a:tr>
              <a:tr h="213436">
                <a:tc>
                  <a:txBody>
                    <a:bodyPr/>
                    <a:lstStyle/>
                    <a:p>
                      <a:pPr algn="ctr" defTabSz="457200"/>
                      <a:r>
                        <a:rPr lang="en-US" sz="1050" b="1" dirty="0">
                          <a:solidFill>
                            <a:schemeClr val="tx1"/>
                          </a:solidFill>
                          <a:latin typeface="Intel Clear"/>
                          <a:ea typeface="Intel Clear"/>
                          <a:cs typeface="Intel Clear"/>
                          <a:sym typeface="Intel Clear"/>
                        </a:rPr>
                        <a:t>Break</a:t>
                      </a:r>
                      <a:endParaRPr sz="1050" b="1" dirty="0">
                        <a:solidFill>
                          <a:schemeClr val="tx1"/>
                        </a:solidFill>
                        <a:latin typeface="Intel Clear"/>
                        <a:ea typeface="Intel Clear"/>
                        <a:cs typeface="Intel Clear"/>
                        <a:sym typeface="Intel Clear"/>
                      </a:endParaRPr>
                    </a:p>
                  </a:txBody>
                  <a:tcPr marL="17145" marR="17145" marT="17145" marB="17145" anchor="ctr" horzOverflow="overflow"/>
                </a:tc>
                <a:tc>
                  <a:txBody>
                    <a:bodyPr/>
                    <a:lstStyle/>
                    <a:p>
                      <a:r>
                        <a:rPr lang="en-US" sz="1050" dirty="0">
                          <a:solidFill>
                            <a:schemeClr val="tx1"/>
                          </a:solidFill>
                        </a:rPr>
                        <a:t>3:00 – 3:10 PM</a:t>
                      </a:r>
                    </a:p>
                  </a:txBody>
                  <a:tcPr/>
                </a:tc>
                <a:tc>
                  <a:txBody>
                    <a:bodyPr/>
                    <a:lstStyle/>
                    <a:p>
                      <a:pPr algn="ctr"/>
                      <a:endParaRPr lang="en-US" sz="1050" dirty="0">
                        <a:solidFill>
                          <a:schemeClr val="tx1"/>
                        </a:solidFill>
                      </a:endParaRPr>
                    </a:p>
                  </a:txBody>
                  <a:tcPr/>
                </a:tc>
                <a:extLst>
                  <a:ext uri="{0D108BD9-81ED-4DB2-BD59-A6C34878D82A}">
                    <a16:rowId xmlns:a16="http://schemas.microsoft.com/office/drawing/2014/main" val="478394211"/>
                  </a:ext>
                </a:extLst>
              </a:tr>
              <a:tr h="213436">
                <a:tc>
                  <a:txBody>
                    <a:bodyPr/>
                    <a:lstStyle/>
                    <a:p>
                      <a:pPr algn="ctr" defTabSz="457200"/>
                      <a:r>
                        <a:rPr lang="en-US" sz="1050" b="1" dirty="0">
                          <a:solidFill>
                            <a:schemeClr val="tx1"/>
                          </a:solidFill>
                          <a:latin typeface="Intel Clear"/>
                          <a:ea typeface="Intel Clear"/>
                          <a:cs typeface="Intel Clear"/>
                          <a:sym typeface="Intel Clear"/>
                        </a:rPr>
                        <a:t>Great Cross-Architecture Challenge Application Showcase</a:t>
                      </a:r>
                      <a:endParaRPr sz="1050" b="1" dirty="0">
                        <a:solidFill>
                          <a:schemeClr val="tx1"/>
                        </a:solidFill>
                        <a:latin typeface="Intel Clear"/>
                        <a:ea typeface="Intel Clear"/>
                        <a:cs typeface="Intel Clear"/>
                        <a:sym typeface="Intel Clear"/>
                      </a:endParaRPr>
                    </a:p>
                  </a:txBody>
                  <a:tcPr marL="17145" marR="17145" marT="17145" marB="17145" anchor="ctr" horzOverflow="overflow"/>
                </a:tc>
                <a:tc>
                  <a:txBody>
                    <a:bodyPr/>
                    <a:lstStyle/>
                    <a:p>
                      <a:r>
                        <a:rPr lang="en-US" sz="1050" dirty="0">
                          <a:solidFill>
                            <a:schemeClr val="tx1"/>
                          </a:solidFill>
                        </a:rPr>
                        <a:t>3:10 – 3:30 PM</a:t>
                      </a:r>
                    </a:p>
                  </a:txBody>
                  <a:tcPr/>
                </a:tc>
                <a:tc>
                  <a:txBody>
                    <a:bodyPr/>
                    <a:lstStyle/>
                    <a:p>
                      <a:pPr algn="ctr"/>
                      <a:endParaRPr lang="en-US" sz="1050" dirty="0">
                        <a:solidFill>
                          <a:schemeClr val="tx1"/>
                        </a:solidFill>
                      </a:endParaRPr>
                    </a:p>
                  </a:txBody>
                  <a:tcPr/>
                </a:tc>
                <a:extLst>
                  <a:ext uri="{0D108BD9-81ED-4DB2-BD59-A6C34878D82A}">
                    <a16:rowId xmlns:a16="http://schemas.microsoft.com/office/drawing/2014/main" val="753051627"/>
                  </a:ext>
                </a:extLst>
              </a:tr>
              <a:tr h="285433">
                <a:tc>
                  <a:txBody>
                    <a:bodyPr/>
                    <a:lstStyle/>
                    <a:p>
                      <a:pPr algn="ctr" defTabSz="457200"/>
                      <a:r>
                        <a:rPr lang="en-US" sz="900" dirty="0">
                          <a:solidFill>
                            <a:schemeClr val="tx1"/>
                          </a:solidFill>
                          <a:latin typeface="Intel Clear"/>
                          <a:ea typeface="Intel Clear"/>
                          <a:cs typeface="Intel Clear"/>
                          <a:sym typeface="Intel Clear"/>
                        </a:rPr>
                        <a:t>Tech Talk</a:t>
                      </a:r>
                    </a:p>
                    <a:p>
                      <a:pPr algn="ctr" defTabSz="457200"/>
                      <a:r>
                        <a:rPr lang="en-US" sz="1050" b="1" dirty="0">
                          <a:solidFill>
                            <a:schemeClr val="tx1"/>
                          </a:solidFill>
                          <a:latin typeface="Intel Clear"/>
                          <a:ea typeface="Intel Clear"/>
                          <a:cs typeface="Intel Clear"/>
                          <a:sym typeface="Intel Clear"/>
                        </a:rPr>
                        <a:t>It’s acceleration but faster!</a:t>
                      </a:r>
                      <a:endParaRPr sz="1050" b="1" dirty="0">
                        <a:solidFill>
                          <a:schemeClr val="tx1"/>
                        </a:solidFill>
                        <a:latin typeface="Intel Clear"/>
                        <a:ea typeface="Intel Clear"/>
                        <a:cs typeface="Intel Clear"/>
                        <a:sym typeface="Intel Clear"/>
                      </a:endParaRPr>
                    </a:p>
                  </a:txBody>
                  <a:tcPr marL="17145" marR="17145" marT="17145" marB="17145" anchor="ctr" horzOverflow="overflow"/>
                </a:tc>
                <a:tc>
                  <a:txBody>
                    <a:bodyPr/>
                    <a:lstStyle/>
                    <a:p>
                      <a:r>
                        <a:rPr lang="en-US" sz="1050" dirty="0">
                          <a:solidFill>
                            <a:schemeClr val="tx1"/>
                          </a:solidFill>
                        </a:rPr>
                        <a:t>3:30 – 4:00 PM</a:t>
                      </a:r>
                    </a:p>
                  </a:txBody>
                  <a:tcPr/>
                </a:tc>
                <a:tc>
                  <a:txBody>
                    <a:bodyPr/>
                    <a:lstStyle/>
                    <a:p>
                      <a:pPr algn="ctr"/>
                      <a:r>
                        <a:rPr lang="en-US" sz="1050" dirty="0">
                          <a:solidFill>
                            <a:schemeClr val="tx1"/>
                          </a:solidFill>
                        </a:rPr>
                        <a:t>David James</a:t>
                      </a:r>
                    </a:p>
                  </a:txBody>
                  <a:tcPr/>
                </a:tc>
                <a:extLst>
                  <a:ext uri="{0D108BD9-81ED-4DB2-BD59-A6C34878D82A}">
                    <a16:rowId xmlns:a16="http://schemas.microsoft.com/office/drawing/2014/main" val="1327032461"/>
                  </a:ext>
                </a:extLst>
              </a:tr>
              <a:tr h="297710">
                <a:tc>
                  <a:txBody>
                    <a:bodyPr/>
                    <a:lstStyle/>
                    <a:p>
                      <a:pPr algn="ctr" defTabSz="457200"/>
                      <a:r>
                        <a:rPr lang="en-US" sz="1050" dirty="0">
                          <a:solidFill>
                            <a:schemeClr val="tx1"/>
                          </a:solidFill>
                          <a:latin typeface="Intel Clear"/>
                          <a:ea typeface="Intel Clear"/>
                          <a:cs typeface="Intel Clear"/>
                          <a:sym typeface="Intel Clear"/>
                        </a:rPr>
                        <a:t>Tech Talk</a:t>
                      </a:r>
                    </a:p>
                    <a:p>
                      <a:pPr algn="ctr" defTabSz="457200"/>
                      <a:r>
                        <a:rPr lang="en-US" sz="1050" b="1" dirty="0">
                          <a:solidFill>
                            <a:schemeClr val="tx1"/>
                          </a:solidFill>
                          <a:latin typeface="Intel Clear"/>
                          <a:ea typeface="Intel Clear"/>
                          <a:cs typeface="Intel Clear"/>
                          <a:sym typeface="Intel Clear"/>
                        </a:rPr>
                        <a:t>Migrating and tuning a CUDA-based stencil computation to DPC++</a:t>
                      </a:r>
                      <a:endParaRPr sz="1050" b="1" dirty="0">
                        <a:solidFill>
                          <a:schemeClr val="tx1"/>
                        </a:solidFill>
                        <a:latin typeface="Intel Clear"/>
                        <a:ea typeface="Intel Clear"/>
                        <a:cs typeface="Intel Clear"/>
                        <a:sym typeface="Intel Clear"/>
                      </a:endParaRPr>
                    </a:p>
                  </a:txBody>
                  <a:tcPr marL="17145" marR="17145" marT="17145" marB="17145" anchor="ctr" horzOverflow="overflow"/>
                </a:tc>
                <a:tc>
                  <a:txBody>
                    <a:bodyPr/>
                    <a:lstStyle/>
                    <a:p>
                      <a:r>
                        <a:rPr lang="en-US" sz="1050" dirty="0">
                          <a:solidFill>
                            <a:schemeClr val="tx1"/>
                          </a:solidFill>
                        </a:rPr>
                        <a:t>4:00 – 4:30 PM</a:t>
                      </a:r>
                    </a:p>
                  </a:txBody>
                  <a:tcPr/>
                </a:tc>
                <a:tc>
                  <a:txBody>
                    <a:bodyPr/>
                    <a:lstStyle/>
                    <a:p>
                      <a:pPr algn="ctr"/>
                      <a:r>
                        <a:rPr lang="en-US" sz="1050" dirty="0">
                          <a:solidFill>
                            <a:schemeClr val="tx1"/>
                          </a:solidFill>
                        </a:rPr>
                        <a:t>Clicia S. Pinto</a:t>
                      </a:r>
                    </a:p>
                  </a:txBody>
                  <a:tcPr/>
                </a:tc>
                <a:extLst>
                  <a:ext uri="{0D108BD9-81ED-4DB2-BD59-A6C34878D82A}">
                    <a16:rowId xmlns:a16="http://schemas.microsoft.com/office/drawing/2014/main" val="3168011718"/>
                  </a:ext>
                </a:extLst>
              </a:tr>
              <a:tr h="213436">
                <a:tc>
                  <a:txBody>
                    <a:bodyPr/>
                    <a:lstStyle/>
                    <a:p>
                      <a:pPr algn="ctr" defTabSz="457200"/>
                      <a:r>
                        <a:rPr lang="en-US" sz="1050" b="1" dirty="0">
                          <a:solidFill>
                            <a:schemeClr val="tx1"/>
                          </a:solidFill>
                          <a:latin typeface="Intel Clear"/>
                          <a:ea typeface="Intel Clear"/>
                          <a:cs typeface="Intel Clear"/>
                          <a:sym typeface="Intel Clear"/>
                        </a:rPr>
                        <a:t>Break</a:t>
                      </a:r>
                      <a:endParaRPr sz="1050" b="1" dirty="0">
                        <a:solidFill>
                          <a:schemeClr val="tx1"/>
                        </a:solidFill>
                        <a:latin typeface="Intel Clear"/>
                        <a:ea typeface="Intel Clear"/>
                        <a:cs typeface="Intel Clear"/>
                        <a:sym typeface="Intel Clear"/>
                      </a:endParaRPr>
                    </a:p>
                  </a:txBody>
                  <a:tcPr marL="17145" marR="17145" marT="17145" marB="17145" anchor="ctr" horzOverflow="overflow"/>
                </a:tc>
                <a:tc>
                  <a:txBody>
                    <a:bodyPr/>
                    <a:lstStyle/>
                    <a:p>
                      <a:r>
                        <a:rPr lang="en-US" sz="1050" dirty="0">
                          <a:solidFill>
                            <a:schemeClr val="tx1"/>
                          </a:solidFill>
                        </a:rPr>
                        <a:t>4:30 – 4:45 PM</a:t>
                      </a:r>
                    </a:p>
                  </a:txBody>
                  <a:tcPr/>
                </a:tc>
                <a:tc>
                  <a:txBody>
                    <a:bodyPr/>
                    <a:lstStyle/>
                    <a:p>
                      <a:pPr algn="ctr"/>
                      <a:endParaRPr lang="en-US" sz="1050" dirty="0">
                        <a:solidFill>
                          <a:schemeClr val="tx1"/>
                        </a:solidFill>
                      </a:endParaRPr>
                    </a:p>
                  </a:txBody>
                  <a:tcPr/>
                </a:tc>
                <a:extLst>
                  <a:ext uri="{0D108BD9-81ED-4DB2-BD59-A6C34878D82A}">
                    <a16:rowId xmlns:a16="http://schemas.microsoft.com/office/drawing/2014/main" val="1950056979"/>
                  </a:ext>
                </a:extLst>
              </a:tr>
              <a:tr h="285433">
                <a:tc>
                  <a:txBody>
                    <a:bodyPr/>
                    <a:lstStyle/>
                    <a:p>
                      <a:pPr algn="ctr" defTabSz="457200"/>
                      <a:r>
                        <a:rPr lang="en-US" sz="900" dirty="0">
                          <a:solidFill>
                            <a:schemeClr val="tx1"/>
                          </a:solidFill>
                          <a:latin typeface="Intel Clear"/>
                          <a:ea typeface="Intel Clear"/>
                          <a:cs typeface="Intel Clear"/>
                          <a:sym typeface="Intel Clear"/>
                        </a:rPr>
                        <a:t>Tech Talk </a:t>
                      </a:r>
                    </a:p>
                    <a:p>
                      <a:pPr algn="ctr" defTabSz="457200"/>
                      <a:r>
                        <a:rPr lang="en-US" sz="1050" b="1" dirty="0">
                          <a:solidFill>
                            <a:schemeClr val="tx1"/>
                          </a:solidFill>
                          <a:latin typeface="Intel Clear"/>
                          <a:ea typeface="Intel Clear"/>
                          <a:cs typeface="Intel Clear"/>
                          <a:sym typeface="Intel Clear"/>
                        </a:rPr>
                        <a:t>Comparative Analysis of Intel HLS Design Tools on a Case Study in Neuromorphic</a:t>
                      </a:r>
                      <a:endParaRPr sz="1050" b="1" dirty="0">
                        <a:solidFill>
                          <a:schemeClr val="tx1"/>
                        </a:solidFill>
                        <a:latin typeface="Intel Clear"/>
                        <a:ea typeface="Intel Clear"/>
                        <a:cs typeface="Intel Clear"/>
                        <a:sym typeface="Intel Clear"/>
                      </a:endParaRPr>
                    </a:p>
                  </a:txBody>
                  <a:tcPr marL="17145" marR="17145" marT="17145" marB="17145" anchor="ctr" horzOverflow="overflow"/>
                </a:tc>
                <a:tc>
                  <a:txBody>
                    <a:bodyPr/>
                    <a:lstStyle/>
                    <a:p>
                      <a:r>
                        <a:rPr lang="en-US" sz="1050" dirty="0">
                          <a:solidFill>
                            <a:schemeClr val="tx1"/>
                          </a:solidFill>
                        </a:rPr>
                        <a:t>4:45 – 5:15 PM</a:t>
                      </a:r>
                    </a:p>
                  </a:txBody>
                  <a:tcPr/>
                </a:tc>
                <a:tc>
                  <a:txBody>
                    <a:bodyPr/>
                    <a:lstStyle/>
                    <a:p>
                      <a:pPr algn="ctr"/>
                      <a:r>
                        <a:rPr lang="en-US" sz="1050" dirty="0">
                          <a:solidFill>
                            <a:schemeClr val="tx1"/>
                          </a:solidFill>
                        </a:rPr>
                        <a:t>Luke Kljucaric</a:t>
                      </a:r>
                    </a:p>
                  </a:txBody>
                  <a:tcPr/>
                </a:tc>
                <a:extLst>
                  <a:ext uri="{0D108BD9-81ED-4DB2-BD59-A6C34878D82A}">
                    <a16:rowId xmlns:a16="http://schemas.microsoft.com/office/drawing/2014/main" val="906481325"/>
                  </a:ext>
                </a:extLst>
              </a:tr>
              <a:tr h="285433">
                <a:tc>
                  <a:txBody>
                    <a:bodyPr/>
                    <a:lstStyle/>
                    <a:p>
                      <a:pPr algn="ctr" defTabSz="457200"/>
                      <a:r>
                        <a:rPr lang="en-US" sz="900" dirty="0">
                          <a:solidFill>
                            <a:schemeClr val="tx1"/>
                          </a:solidFill>
                          <a:latin typeface="Intel Clear"/>
                          <a:ea typeface="Intel Clear"/>
                          <a:cs typeface="Intel Clear"/>
                          <a:sym typeface="Intel Clear"/>
                        </a:rPr>
                        <a:t>Tech Talk</a:t>
                      </a:r>
                    </a:p>
                    <a:p>
                      <a:pPr algn="ctr" defTabSz="457200"/>
                      <a:r>
                        <a:rPr lang="en-US" sz="1050" b="1" dirty="0">
                          <a:solidFill>
                            <a:schemeClr val="tx1"/>
                          </a:solidFill>
                          <a:latin typeface="Intel Clear"/>
                          <a:ea typeface="Intel Clear"/>
                          <a:cs typeface="Intel Clear"/>
                          <a:sym typeface="Intel Clear"/>
                        </a:rPr>
                        <a:t>TAU Performance System</a:t>
                      </a:r>
                    </a:p>
                  </a:txBody>
                  <a:tcPr marL="17145" marR="17145" marT="17145" marB="17145" anchor="ctr" horzOverflow="overflow"/>
                </a:tc>
                <a:tc>
                  <a:txBody>
                    <a:bodyPr/>
                    <a:lstStyle/>
                    <a:p>
                      <a:r>
                        <a:rPr lang="en-US" sz="1050" dirty="0">
                          <a:solidFill>
                            <a:schemeClr val="tx1"/>
                          </a:solidFill>
                        </a:rPr>
                        <a:t>5:15 – 5:45 PM</a:t>
                      </a:r>
                    </a:p>
                  </a:txBody>
                  <a:tcPr/>
                </a:tc>
                <a:tc>
                  <a:txBody>
                    <a:bodyPr/>
                    <a:lstStyle/>
                    <a:p>
                      <a:pPr algn="ctr"/>
                      <a:r>
                        <a:rPr lang="en-US" sz="1050" dirty="0">
                          <a:solidFill>
                            <a:schemeClr val="tx1"/>
                          </a:solidFill>
                        </a:rPr>
                        <a:t>Sameer Shende</a:t>
                      </a:r>
                    </a:p>
                  </a:txBody>
                  <a:tcPr/>
                </a:tc>
                <a:extLst>
                  <a:ext uri="{0D108BD9-81ED-4DB2-BD59-A6C34878D82A}">
                    <a16:rowId xmlns:a16="http://schemas.microsoft.com/office/drawing/2014/main" val="3380828255"/>
                  </a:ext>
                </a:extLst>
              </a:tr>
              <a:tr h="213436">
                <a:tc>
                  <a:txBody>
                    <a:bodyPr/>
                    <a:lstStyle/>
                    <a:p>
                      <a:pPr algn="ctr" defTabSz="457200"/>
                      <a:r>
                        <a:rPr lang="en-US" sz="1050" b="1" dirty="0">
                          <a:solidFill>
                            <a:schemeClr val="tx1"/>
                          </a:solidFill>
                          <a:latin typeface="Intel Clear"/>
                          <a:ea typeface="Intel Clear"/>
                          <a:cs typeface="Intel Clear"/>
                          <a:sym typeface="Intel Clear"/>
                        </a:rPr>
                        <a:t>Conclusion</a:t>
                      </a:r>
                    </a:p>
                  </a:txBody>
                  <a:tcPr marL="17145" marR="17145" marT="17145" marB="17145" anchor="ctr" horzOverflow="overflow"/>
                </a:tc>
                <a:tc>
                  <a:txBody>
                    <a:bodyPr/>
                    <a:lstStyle/>
                    <a:p>
                      <a:r>
                        <a:rPr lang="en-US" sz="1050" dirty="0">
                          <a:solidFill>
                            <a:schemeClr val="tx1"/>
                          </a:solidFill>
                        </a:rPr>
                        <a:t>5:45 – 6:00 PM</a:t>
                      </a:r>
                    </a:p>
                  </a:txBody>
                  <a:tcPr/>
                </a:tc>
                <a:tc>
                  <a:txBody>
                    <a:bodyPr/>
                    <a:lstStyle/>
                    <a:p>
                      <a:pPr algn="ctr"/>
                      <a:r>
                        <a:rPr lang="en-US" sz="1050" dirty="0">
                          <a:solidFill>
                            <a:schemeClr val="tx1"/>
                          </a:solidFill>
                        </a:rPr>
                        <a:t>Sujata Tibrewala</a:t>
                      </a:r>
                    </a:p>
                  </a:txBody>
                  <a:tcPr/>
                </a:tc>
                <a:extLst>
                  <a:ext uri="{0D108BD9-81ED-4DB2-BD59-A6C34878D82A}">
                    <a16:rowId xmlns:a16="http://schemas.microsoft.com/office/drawing/2014/main" val="2993244080"/>
                  </a:ext>
                </a:extLst>
              </a:tr>
              <a:tr h="213436">
                <a:tc>
                  <a:txBody>
                    <a:bodyPr/>
                    <a:lstStyle/>
                    <a:p>
                      <a:pPr algn="ctr" defTabSz="457200"/>
                      <a:r>
                        <a:rPr lang="en-US" sz="1050" b="1" dirty="0">
                          <a:solidFill>
                            <a:schemeClr val="tx1"/>
                          </a:solidFill>
                          <a:latin typeface="Intel Clear"/>
                          <a:ea typeface="Intel Clear"/>
                          <a:cs typeface="Intel Clear"/>
                          <a:sym typeface="Intel Clear"/>
                        </a:rPr>
                        <a:t>Happy Hour</a:t>
                      </a:r>
                    </a:p>
                  </a:txBody>
                  <a:tcPr marL="17145" marR="17145" marT="17145" marB="17145" anchor="ctr" horzOverflow="overflow"/>
                </a:tc>
                <a:tc>
                  <a:txBody>
                    <a:bodyPr/>
                    <a:lstStyle/>
                    <a:p>
                      <a:r>
                        <a:rPr lang="en-US" sz="1050" dirty="0">
                          <a:solidFill>
                            <a:schemeClr val="tx1"/>
                          </a:solidFill>
                        </a:rPr>
                        <a:t>6:00 – 7:00 PM</a:t>
                      </a:r>
                    </a:p>
                  </a:txBody>
                  <a:tcPr/>
                </a:tc>
                <a:tc>
                  <a:txBody>
                    <a:bodyPr/>
                    <a:lstStyle/>
                    <a:p>
                      <a:pPr algn="ctr"/>
                      <a:r>
                        <a:rPr lang="en-US" sz="1050" dirty="0">
                          <a:solidFill>
                            <a:schemeClr val="tx1"/>
                          </a:solidFill>
                        </a:rPr>
                        <a:t>Sujata Tibrewala, Russel Beutler</a:t>
                      </a:r>
                    </a:p>
                  </a:txBody>
                  <a:tcPr/>
                </a:tc>
                <a:extLst>
                  <a:ext uri="{0D108BD9-81ED-4DB2-BD59-A6C34878D82A}">
                    <a16:rowId xmlns:a16="http://schemas.microsoft.com/office/drawing/2014/main" val="3386222891"/>
                  </a:ext>
                </a:extLst>
              </a:tr>
            </a:tbl>
          </a:graphicData>
        </a:graphic>
      </p:graphicFrame>
    </p:spTree>
    <p:extLst>
      <p:ext uri="{BB962C8B-B14F-4D97-AF65-F5344CB8AC3E}">
        <p14:creationId xmlns:p14="http://schemas.microsoft.com/office/powerpoint/2010/main" val="250712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ED9972-F401-4134-B80E-6DE9D53CF03F}"/>
              </a:ext>
            </a:extLst>
          </p:cNvPr>
          <p:cNvSpPr/>
          <p:nvPr/>
        </p:nvSpPr>
        <p:spPr>
          <a:xfrm>
            <a:off x="7023791" y="0"/>
            <a:ext cx="4719157" cy="5953561"/>
          </a:xfrm>
          <a:prstGeom prst="rect">
            <a:avLst/>
          </a:prstGeom>
          <a:solidFill>
            <a:srgbClr val="00285A"/>
          </a:solidFill>
          <a:ln w="19050" cmpd="sng">
            <a:noFill/>
          </a:ln>
          <a:effectLst/>
        </p:spPr>
        <p:style>
          <a:lnRef idx="1">
            <a:schemeClr val="accent1"/>
          </a:lnRef>
          <a:fillRef idx="3">
            <a:schemeClr val="accent1"/>
          </a:fillRef>
          <a:effectRef idx="2">
            <a:schemeClr val="accent1"/>
          </a:effectRef>
          <a:fontRef idx="minor">
            <a:schemeClr val="lt1"/>
          </a:fontRef>
        </p:style>
        <p:txBody>
          <a:bodyPr lIns="60960" tIns="45720" rIns="60960" bIns="0" rtlCol="0" anchor="t" anchorCtr="0"/>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3" name="Rectangle 2">
            <a:extLst>
              <a:ext uri="{FF2B5EF4-FFF2-40B4-BE49-F238E27FC236}">
                <a16:creationId xmlns:a16="http://schemas.microsoft.com/office/drawing/2014/main" id="{1C513999-CB31-4E06-A9EC-108614AF1BC8}"/>
              </a:ext>
            </a:extLst>
          </p:cNvPr>
          <p:cNvSpPr/>
          <p:nvPr/>
        </p:nvSpPr>
        <p:spPr>
          <a:xfrm flipH="1">
            <a:off x="7301384" y="1237852"/>
            <a:ext cx="4160520" cy="1097280"/>
          </a:xfrm>
          <a:prstGeom prst="rect">
            <a:avLst/>
          </a:prstGeom>
          <a:solidFill>
            <a:srgbClr val="808080"/>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marL="0" marR="0" lvl="0" indent="0" algn="ctr" defTabSz="914377" rtl="0" eaLnBrk="1" fontAlgn="base" latinLnBrk="0" hangingPunct="1">
              <a:lnSpc>
                <a:spcPct val="100000"/>
              </a:lnSpc>
              <a:spcBef>
                <a:spcPts val="0"/>
              </a:spcBef>
              <a:spcAft>
                <a:spcPct val="0"/>
              </a:spcAft>
              <a:buClr>
                <a:prstClr val="black"/>
              </a:buClr>
              <a:buSzTx/>
              <a:buFontTx/>
              <a:buNone/>
              <a:tabLst/>
              <a:defRPr/>
            </a:pPr>
            <a:endParaRPr kumimoji="0" lang="en-US" sz="2400" b="0" i="0" u="none" strike="noStrike" kern="0" cap="none" spc="0" normalizeH="0" baseline="0" noProof="0">
              <a:ln>
                <a:noFill/>
              </a:ln>
              <a:solidFill>
                <a:prstClr val="white"/>
              </a:solidFill>
              <a:effectLst/>
              <a:uLnTx/>
              <a:uFillTx/>
              <a:latin typeface="Intel Clear"/>
              <a:cs typeface="Arial" charset="0"/>
              <a:sym typeface="Helvetica Neue Medium"/>
            </a:endParaRPr>
          </a:p>
        </p:txBody>
      </p:sp>
      <p:sp>
        <p:nvSpPr>
          <p:cNvPr id="232" name="Rectangle 231">
            <a:extLst>
              <a:ext uri="{FF2B5EF4-FFF2-40B4-BE49-F238E27FC236}">
                <a16:creationId xmlns:a16="http://schemas.microsoft.com/office/drawing/2014/main" id="{7EB89A01-2977-45EF-8B77-62ED86E1F362}"/>
              </a:ext>
            </a:extLst>
          </p:cNvPr>
          <p:cNvSpPr/>
          <p:nvPr/>
        </p:nvSpPr>
        <p:spPr>
          <a:xfrm flipH="1">
            <a:off x="7301384" y="2394340"/>
            <a:ext cx="4160520" cy="978408"/>
          </a:xfrm>
          <a:prstGeom prst="rect">
            <a:avLst/>
          </a:prstGeom>
          <a:solidFill>
            <a:srgbClr val="525252"/>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234" name="Rectangle 233">
            <a:extLst>
              <a:ext uri="{FF2B5EF4-FFF2-40B4-BE49-F238E27FC236}">
                <a16:creationId xmlns:a16="http://schemas.microsoft.com/office/drawing/2014/main" id="{E24BBE70-ECD8-40B2-B5E7-E23EF1D7D9BF}"/>
              </a:ext>
            </a:extLst>
          </p:cNvPr>
          <p:cNvSpPr/>
          <p:nvPr/>
        </p:nvSpPr>
        <p:spPr>
          <a:xfrm flipH="1">
            <a:off x="7301384" y="4473006"/>
            <a:ext cx="4160520" cy="1079774"/>
          </a:xfrm>
          <a:prstGeom prst="rect">
            <a:avLst/>
          </a:prstGeom>
          <a:solidFill>
            <a:srgbClr val="004A86"/>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lIns="60960" tIns="45720" rIns="60960" bIns="0" rtlCol="0" anchor="t" anchorCtr="0"/>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8" name="Content Placeholder 7">
            <a:extLst>
              <a:ext uri="{FF2B5EF4-FFF2-40B4-BE49-F238E27FC236}">
                <a16:creationId xmlns:a16="http://schemas.microsoft.com/office/drawing/2014/main" id="{D6E2993A-209D-421D-A2FD-A519C12FA934}"/>
              </a:ext>
            </a:extLst>
          </p:cNvPr>
          <p:cNvSpPr>
            <a:spLocks noGrp="1"/>
          </p:cNvSpPr>
          <p:nvPr>
            <p:ph sz="quarter" idx="27"/>
          </p:nvPr>
        </p:nvSpPr>
        <p:spPr>
          <a:xfrm>
            <a:off x="571499" y="1673402"/>
            <a:ext cx="5760720" cy="4584830"/>
          </a:xfrm>
        </p:spPr>
        <p:txBody>
          <a:bodyPr anchor="ctr">
            <a:normAutofit/>
          </a:bodyPr>
          <a:lstStyle/>
          <a:p>
            <a:pPr marL="0" indent="0">
              <a:spcBef>
                <a:spcPts val="1800"/>
              </a:spcBef>
              <a:buNone/>
            </a:pPr>
            <a:r>
              <a:rPr lang="en-US" sz="1800"/>
              <a:t>Growth in specialized workloads</a:t>
            </a:r>
          </a:p>
          <a:p>
            <a:pPr marL="0" indent="0">
              <a:spcBef>
                <a:spcPts val="1800"/>
              </a:spcBef>
              <a:buNone/>
            </a:pPr>
            <a:r>
              <a:rPr lang="en-US" sz="1800"/>
              <a:t>Variety of data-centric hardware required</a:t>
            </a:r>
          </a:p>
          <a:p>
            <a:pPr marL="0" indent="0">
              <a:spcBef>
                <a:spcPts val="1800"/>
              </a:spcBef>
              <a:buNone/>
            </a:pPr>
            <a:r>
              <a:rPr lang="en-US" sz="1800"/>
              <a:t>Separate programming models and toolchains for each architecture are required today</a:t>
            </a:r>
          </a:p>
          <a:p>
            <a:pPr marL="0" indent="0">
              <a:spcBef>
                <a:spcPts val="1800"/>
              </a:spcBef>
              <a:buNone/>
            </a:pPr>
            <a:r>
              <a:rPr lang="en-US" sz="1800"/>
              <a:t>Software development complexity limits freedom of architectural choice</a:t>
            </a:r>
          </a:p>
          <a:p>
            <a:pPr marL="0" indent="0">
              <a:spcBef>
                <a:spcPts val="1800"/>
              </a:spcBef>
              <a:buNone/>
            </a:pPr>
            <a:endParaRPr lang="en-US" sz="1800"/>
          </a:p>
        </p:txBody>
      </p:sp>
      <p:sp>
        <p:nvSpPr>
          <p:cNvPr id="10" name="Title 9">
            <a:extLst>
              <a:ext uri="{FF2B5EF4-FFF2-40B4-BE49-F238E27FC236}">
                <a16:creationId xmlns:a16="http://schemas.microsoft.com/office/drawing/2014/main" id="{AA2779BA-757E-4435-BD78-C20999AE4EA6}"/>
              </a:ext>
            </a:extLst>
          </p:cNvPr>
          <p:cNvSpPr>
            <a:spLocks noGrp="1"/>
          </p:cNvSpPr>
          <p:nvPr>
            <p:ph type="title"/>
          </p:nvPr>
        </p:nvSpPr>
        <p:spPr/>
        <p:txBody>
          <a:bodyPr/>
          <a:lstStyle/>
          <a:p>
            <a:r>
              <a:rPr lang="en-US"/>
              <a:t>Programming Challenges</a:t>
            </a:r>
            <a:br>
              <a:rPr lang="en-US"/>
            </a:br>
            <a:r>
              <a:rPr lang="en-US" sz="2000">
                <a:latin typeface="IntelOne Display Medium" panose="020B0703020203020204" pitchFamily="34" charset="0"/>
              </a:rPr>
              <a:t>for Multiple Architectures</a:t>
            </a:r>
            <a:endParaRPr lang="en-US" sz="3200">
              <a:latin typeface="IntelOne Display Medium" panose="020B0703020203020204" pitchFamily="34" charset="0"/>
            </a:endParaRPr>
          </a:p>
        </p:txBody>
      </p:sp>
      <p:sp>
        <p:nvSpPr>
          <p:cNvPr id="334" name="TextBox 333">
            <a:extLst>
              <a:ext uri="{FF2B5EF4-FFF2-40B4-BE49-F238E27FC236}">
                <a16:creationId xmlns:a16="http://schemas.microsoft.com/office/drawing/2014/main" id="{40FA77FB-D6E0-47B7-BC07-4DD4D64804F0}"/>
              </a:ext>
            </a:extLst>
          </p:cNvPr>
          <p:cNvSpPr txBox="1"/>
          <p:nvPr/>
        </p:nvSpPr>
        <p:spPr>
          <a:xfrm>
            <a:off x="7558362" y="1990645"/>
            <a:ext cx="585257" cy="195566"/>
          </a:xfrm>
          <a:prstGeom prst="rect">
            <a:avLst/>
          </a:prstGeom>
          <a:noFill/>
        </p:spPr>
        <p:txBody>
          <a:bodyPr vert="horz" wrap="square" lIns="0" tIns="0" rIns="0" bIns="0" rtlCol="0" anchor="ctr">
            <a:spAutoFit/>
          </a:body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Scalar</a:t>
            </a:r>
          </a:p>
        </p:txBody>
      </p:sp>
      <p:sp>
        <p:nvSpPr>
          <p:cNvPr id="335" name="TextBox 334">
            <a:extLst>
              <a:ext uri="{FF2B5EF4-FFF2-40B4-BE49-F238E27FC236}">
                <a16:creationId xmlns:a16="http://schemas.microsoft.com/office/drawing/2014/main" id="{2B88DEB3-D77E-46DA-9CEB-4CD6C75C0203}"/>
              </a:ext>
            </a:extLst>
          </p:cNvPr>
          <p:cNvSpPr txBox="1"/>
          <p:nvPr/>
        </p:nvSpPr>
        <p:spPr>
          <a:xfrm>
            <a:off x="8574188" y="1990645"/>
            <a:ext cx="583037" cy="195566"/>
          </a:xfrm>
          <a:prstGeom prst="rect">
            <a:avLst/>
          </a:prstGeom>
          <a:noFill/>
        </p:spPr>
        <p:txBody>
          <a:bodyPr vert="horz" wrap="square" lIns="0" tIns="0" rIns="0" bIns="0" rtlCol="0" anchor="ctr">
            <a:spAutoFit/>
          </a:body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Vector</a:t>
            </a:r>
          </a:p>
        </p:txBody>
      </p:sp>
      <p:sp>
        <p:nvSpPr>
          <p:cNvPr id="336" name="TextBox 335">
            <a:extLst>
              <a:ext uri="{FF2B5EF4-FFF2-40B4-BE49-F238E27FC236}">
                <a16:creationId xmlns:a16="http://schemas.microsoft.com/office/drawing/2014/main" id="{E59F5B13-B4EE-40C3-A6BD-BA8FFBED4D7A}"/>
              </a:ext>
            </a:extLst>
          </p:cNvPr>
          <p:cNvSpPr txBox="1"/>
          <p:nvPr/>
        </p:nvSpPr>
        <p:spPr>
          <a:xfrm>
            <a:off x="9585914" y="1990645"/>
            <a:ext cx="586046" cy="195566"/>
          </a:xfrm>
          <a:prstGeom prst="rect">
            <a:avLst/>
          </a:prstGeom>
          <a:noFill/>
        </p:spPr>
        <p:txBody>
          <a:bodyPr vert="horz" wrap="square" lIns="0" tIns="0" rIns="0" bIns="0" rtlCol="0" anchor="ctr">
            <a:spAutoFit/>
          </a:body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Spatial</a:t>
            </a:r>
          </a:p>
        </p:txBody>
      </p:sp>
      <p:sp>
        <p:nvSpPr>
          <p:cNvPr id="337" name="TextBox 336">
            <a:extLst>
              <a:ext uri="{FF2B5EF4-FFF2-40B4-BE49-F238E27FC236}">
                <a16:creationId xmlns:a16="http://schemas.microsoft.com/office/drawing/2014/main" id="{07946DAB-02DC-47D0-B33D-CF071601F764}"/>
              </a:ext>
            </a:extLst>
          </p:cNvPr>
          <p:cNvSpPr txBox="1"/>
          <p:nvPr/>
        </p:nvSpPr>
        <p:spPr>
          <a:xfrm>
            <a:off x="10502410" y="1987311"/>
            <a:ext cx="780989" cy="202235"/>
          </a:xfrm>
          <a:prstGeom prst="rect">
            <a:avLst/>
          </a:prstGeom>
          <a:noFill/>
        </p:spPr>
        <p:txBody>
          <a:bodyPr vert="horz" wrap="square" lIns="0" tIns="0" rIns="0" bIns="0" rtlCol="0" anchor="ctr">
            <a:spAutoFit/>
          </a:body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Matrix</a:t>
            </a:r>
          </a:p>
        </p:txBody>
      </p:sp>
      <p:grpSp>
        <p:nvGrpSpPr>
          <p:cNvPr id="339" name="Group 338">
            <a:extLst>
              <a:ext uri="{FF2B5EF4-FFF2-40B4-BE49-F238E27FC236}">
                <a16:creationId xmlns:a16="http://schemas.microsoft.com/office/drawing/2014/main" id="{F9DD9776-8802-4C7D-93A4-DFA62DF6AF26}"/>
              </a:ext>
            </a:extLst>
          </p:cNvPr>
          <p:cNvGrpSpPr/>
          <p:nvPr/>
        </p:nvGrpSpPr>
        <p:grpSpPr>
          <a:xfrm>
            <a:off x="7696010" y="1651990"/>
            <a:ext cx="319143" cy="332777"/>
            <a:chOff x="1433097" y="5597603"/>
            <a:chExt cx="319143" cy="332777"/>
          </a:xfrm>
        </p:grpSpPr>
        <p:sp>
          <p:nvSpPr>
            <p:cNvPr id="418" name="Freeform: Shape 417">
              <a:extLst>
                <a:ext uri="{FF2B5EF4-FFF2-40B4-BE49-F238E27FC236}">
                  <a16:creationId xmlns:a16="http://schemas.microsoft.com/office/drawing/2014/main" id="{A3458399-53F2-43BB-8922-82626CDAC6C6}"/>
                </a:ext>
              </a:extLst>
            </p:cNvPr>
            <p:cNvSpPr/>
            <p:nvPr/>
          </p:nvSpPr>
          <p:spPr>
            <a:xfrm>
              <a:off x="1734770" y="5597603"/>
              <a:ext cx="17470" cy="332777"/>
            </a:xfrm>
            <a:custGeom>
              <a:avLst/>
              <a:gdLst>
                <a:gd name="connsiteX0" fmla="*/ 17470 w 17470"/>
                <a:gd name="connsiteY0" fmla="*/ 0 h 332777"/>
                <a:gd name="connsiteX1" fmla="*/ 0 w 17470"/>
                <a:gd name="connsiteY1" fmla="*/ 15842 h 332777"/>
                <a:gd name="connsiteX2" fmla="*/ 17470 w 17470"/>
                <a:gd name="connsiteY2" fmla="*/ 31683 h 332777"/>
                <a:gd name="connsiteX3" fmla="*/ 0 w 17470"/>
                <a:gd name="connsiteY3" fmla="*/ 47525 h 332777"/>
                <a:gd name="connsiteX4" fmla="*/ 17470 w 17470"/>
                <a:gd name="connsiteY4" fmla="*/ 63367 h 332777"/>
                <a:gd name="connsiteX5" fmla="*/ 0 w 17470"/>
                <a:gd name="connsiteY5" fmla="*/ 79208 h 332777"/>
                <a:gd name="connsiteX6" fmla="*/ 17470 w 17470"/>
                <a:gd name="connsiteY6" fmla="*/ 95050 h 332777"/>
                <a:gd name="connsiteX7" fmla="*/ 0 w 17470"/>
                <a:gd name="connsiteY7" fmla="*/ 110892 h 332777"/>
                <a:gd name="connsiteX8" fmla="*/ 17470 w 17470"/>
                <a:gd name="connsiteY8" fmla="*/ 126733 h 332777"/>
                <a:gd name="connsiteX9" fmla="*/ 0 w 17470"/>
                <a:gd name="connsiteY9" fmla="*/ 142575 h 332777"/>
                <a:gd name="connsiteX10" fmla="*/ 17470 w 17470"/>
                <a:gd name="connsiteY10" fmla="*/ 158417 h 332777"/>
                <a:gd name="connsiteX11" fmla="*/ 0 w 17470"/>
                <a:gd name="connsiteY11" fmla="*/ 174259 h 332777"/>
                <a:gd name="connsiteX12" fmla="*/ 17470 w 17470"/>
                <a:gd name="connsiteY12" fmla="*/ 190100 h 332777"/>
                <a:gd name="connsiteX13" fmla="*/ 0 w 17470"/>
                <a:gd name="connsiteY13" fmla="*/ 205942 h 332777"/>
                <a:gd name="connsiteX14" fmla="*/ 17470 w 17470"/>
                <a:gd name="connsiteY14" fmla="*/ 221784 h 332777"/>
                <a:gd name="connsiteX15" fmla="*/ 0 w 17470"/>
                <a:gd name="connsiteY15" fmla="*/ 237625 h 332777"/>
                <a:gd name="connsiteX16" fmla="*/ 17470 w 17470"/>
                <a:gd name="connsiteY16" fmla="*/ 253467 h 332777"/>
                <a:gd name="connsiteX17" fmla="*/ 0 w 17470"/>
                <a:gd name="connsiteY17" fmla="*/ 269309 h 332777"/>
                <a:gd name="connsiteX18" fmla="*/ 17470 w 17470"/>
                <a:gd name="connsiteY18" fmla="*/ 285150 h 332777"/>
                <a:gd name="connsiteX19" fmla="*/ 0 w 17470"/>
                <a:gd name="connsiteY19" fmla="*/ 301026 h 332777"/>
                <a:gd name="connsiteX20" fmla="*/ 17470 w 17470"/>
                <a:gd name="connsiteY20" fmla="*/ 316902 h 332777"/>
                <a:gd name="connsiteX21" fmla="*/ 0 w 17470"/>
                <a:gd name="connsiteY21" fmla="*/ 332777 h 3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470" h="332777">
                  <a:moveTo>
                    <a:pt x="17470" y="0"/>
                  </a:moveTo>
                  <a:cubicBezTo>
                    <a:pt x="17470" y="7904"/>
                    <a:pt x="0" y="7904"/>
                    <a:pt x="0" y="15842"/>
                  </a:cubicBezTo>
                  <a:cubicBezTo>
                    <a:pt x="0" y="23746"/>
                    <a:pt x="17470" y="23746"/>
                    <a:pt x="17470" y="31683"/>
                  </a:cubicBezTo>
                  <a:cubicBezTo>
                    <a:pt x="17470" y="39587"/>
                    <a:pt x="0" y="39587"/>
                    <a:pt x="0" y="47525"/>
                  </a:cubicBezTo>
                  <a:cubicBezTo>
                    <a:pt x="0" y="55429"/>
                    <a:pt x="17470" y="55429"/>
                    <a:pt x="17470" y="63367"/>
                  </a:cubicBezTo>
                  <a:cubicBezTo>
                    <a:pt x="17470" y="71305"/>
                    <a:pt x="0" y="71305"/>
                    <a:pt x="0" y="79208"/>
                  </a:cubicBezTo>
                  <a:cubicBezTo>
                    <a:pt x="0" y="87112"/>
                    <a:pt x="17470" y="87112"/>
                    <a:pt x="17470" y="95050"/>
                  </a:cubicBezTo>
                  <a:cubicBezTo>
                    <a:pt x="17470" y="102988"/>
                    <a:pt x="0" y="102988"/>
                    <a:pt x="0" y="110892"/>
                  </a:cubicBezTo>
                  <a:cubicBezTo>
                    <a:pt x="0" y="118830"/>
                    <a:pt x="17470" y="118830"/>
                    <a:pt x="17470" y="126733"/>
                  </a:cubicBezTo>
                  <a:cubicBezTo>
                    <a:pt x="17470" y="134671"/>
                    <a:pt x="0" y="134671"/>
                    <a:pt x="0" y="142575"/>
                  </a:cubicBezTo>
                  <a:cubicBezTo>
                    <a:pt x="0" y="150479"/>
                    <a:pt x="17470" y="150479"/>
                    <a:pt x="17470" y="158417"/>
                  </a:cubicBezTo>
                  <a:cubicBezTo>
                    <a:pt x="17470" y="166355"/>
                    <a:pt x="0" y="166355"/>
                    <a:pt x="0" y="174259"/>
                  </a:cubicBezTo>
                  <a:cubicBezTo>
                    <a:pt x="0" y="182162"/>
                    <a:pt x="17470" y="182162"/>
                    <a:pt x="17470" y="190100"/>
                  </a:cubicBezTo>
                  <a:cubicBezTo>
                    <a:pt x="17470" y="198004"/>
                    <a:pt x="0" y="198004"/>
                    <a:pt x="0" y="205942"/>
                  </a:cubicBezTo>
                  <a:cubicBezTo>
                    <a:pt x="0" y="213880"/>
                    <a:pt x="17470" y="213880"/>
                    <a:pt x="17470" y="221784"/>
                  </a:cubicBezTo>
                  <a:cubicBezTo>
                    <a:pt x="17470" y="229721"/>
                    <a:pt x="0" y="229721"/>
                    <a:pt x="0" y="237625"/>
                  </a:cubicBezTo>
                  <a:cubicBezTo>
                    <a:pt x="0" y="245563"/>
                    <a:pt x="17470" y="245563"/>
                    <a:pt x="17470" y="253467"/>
                  </a:cubicBezTo>
                  <a:cubicBezTo>
                    <a:pt x="17470" y="261405"/>
                    <a:pt x="0" y="261405"/>
                    <a:pt x="0" y="269309"/>
                  </a:cubicBezTo>
                  <a:cubicBezTo>
                    <a:pt x="0" y="277246"/>
                    <a:pt x="17470" y="277246"/>
                    <a:pt x="17470" y="285150"/>
                  </a:cubicBezTo>
                  <a:cubicBezTo>
                    <a:pt x="17470" y="293088"/>
                    <a:pt x="0" y="293088"/>
                    <a:pt x="0" y="301026"/>
                  </a:cubicBezTo>
                  <a:cubicBezTo>
                    <a:pt x="0" y="308964"/>
                    <a:pt x="17470" y="308964"/>
                    <a:pt x="17470" y="316902"/>
                  </a:cubicBezTo>
                  <a:cubicBezTo>
                    <a:pt x="17470" y="324839"/>
                    <a:pt x="0" y="324839"/>
                    <a:pt x="0" y="332777"/>
                  </a:cubicBez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9" name="Freeform: Shape 418">
              <a:extLst>
                <a:ext uri="{FF2B5EF4-FFF2-40B4-BE49-F238E27FC236}">
                  <a16:creationId xmlns:a16="http://schemas.microsoft.com/office/drawing/2014/main" id="{2AA1BA97-690F-4C46-A8DF-FE6962EEF2F1}"/>
                </a:ext>
              </a:extLst>
            </p:cNvPr>
            <p:cNvSpPr/>
            <p:nvPr/>
          </p:nvSpPr>
          <p:spPr>
            <a:xfrm>
              <a:off x="1684497" y="5597603"/>
              <a:ext cx="17470" cy="332743"/>
            </a:xfrm>
            <a:custGeom>
              <a:avLst/>
              <a:gdLst>
                <a:gd name="connsiteX0" fmla="*/ 17470 w 17470"/>
                <a:gd name="connsiteY0" fmla="*/ 0 h 332743"/>
                <a:gd name="connsiteX1" fmla="*/ 0 w 17470"/>
                <a:gd name="connsiteY1" fmla="*/ 110892 h 332743"/>
                <a:gd name="connsiteX2" fmla="*/ 17470 w 17470"/>
                <a:gd name="connsiteY2" fmla="*/ 221817 h 332743"/>
                <a:gd name="connsiteX3" fmla="*/ 0 w 17470"/>
                <a:gd name="connsiteY3" fmla="*/ 332743 h 332743"/>
              </a:gdLst>
              <a:ahLst/>
              <a:cxnLst>
                <a:cxn ang="0">
                  <a:pos x="connsiteX0" y="connsiteY0"/>
                </a:cxn>
                <a:cxn ang="0">
                  <a:pos x="connsiteX1" y="connsiteY1"/>
                </a:cxn>
                <a:cxn ang="0">
                  <a:pos x="connsiteX2" y="connsiteY2"/>
                </a:cxn>
                <a:cxn ang="0">
                  <a:pos x="connsiteX3" y="connsiteY3"/>
                </a:cxn>
              </a:cxnLst>
              <a:rect l="l" t="t" r="r" b="b"/>
              <a:pathLst>
                <a:path w="17470" h="332743">
                  <a:moveTo>
                    <a:pt x="17470" y="0"/>
                  </a:moveTo>
                  <a:cubicBezTo>
                    <a:pt x="17470" y="55463"/>
                    <a:pt x="0" y="55463"/>
                    <a:pt x="0" y="110892"/>
                  </a:cubicBezTo>
                  <a:cubicBezTo>
                    <a:pt x="0" y="166355"/>
                    <a:pt x="17470" y="166355"/>
                    <a:pt x="17470" y="221817"/>
                  </a:cubicBezTo>
                  <a:cubicBezTo>
                    <a:pt x="17470" y="277280"/>
                    <a:pt x="0" y="277280"/>
                    <a:pt x="0" y="332743"/>
                  </a:cubicBez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20" name="Freeform: Shape 419">
              <a:extLst>
                <a:ext uri="{FF2B5EF4-FFF2-40B4-BE49-F238E27FC236}">
                  <a16:creationId xmlns:a16="http://schemas.microsoft.com/office/drawing/2014/main" id="{57970363-8498-429E-9D8D-202924585070}"/>
                </a:ext>
              </a:extLst>
            </p:cNvPr>
            <p:cNvSpPr/>
            <p:nvPr/>
          </p:nvSpPr>
          <p:spPr>
            <a:xfrm>
              <a:off x="1634224" y="5597603"/>
              <a:ext cx="17470" cy="332743"/>
            </a:xfrm>
            <a:custGeom>
              <a:avLst/>
              <a:gdLst>
                <a:gd name="connsiteX0" fmla="*/ 17470 w 17470"/>
                <a:gd name="connsiteY0" fmla="*/ 0 h 332743"/>
                <a:gd name="connsiteX1" fmla="*/ 0 w 17470"/>
                <a:gd name="connsiteY1" fmla="*/ 110892 h 332743"/>
                <a:gd name="connsiteX2" fmla="*/ 17470 w 17470"/>
                <a:gd name="connsiteY2" fmla="*/ 221817 h 332743"/>
                <a:gd name="connsiteX3" fmla="*/ 0 w 17470"/>
                <a:gd name="connsiteY3" fmla="*/ 332743 h 332743"/>
              </a:gdLst>
              <a:ahLst/>
              <a:cxnLst>
                <a:cxn ang="0">
                  <a:pos x="connsiteX0" y="connsiteY0"/>
                </a:cxn>
                <a:cxn ang="0">
                  <a:pos x="connsiteX1" y="connsiteY1"/>
                </a:cxn>
                <a:cxn ang="0">
                  <a:pos x="connsiteX2" y="connsiteY2"/>
                </a:cxn>
                <a:cxn ang="0">
                  <a:pos x="connsiteX3" y="connsiteY3"/>
                </a:cxn>
              </a:cxnLst>
              <a:rect l="l" t="t" r="r" b="b"/>
              <a:pathLst>
                <a:path w="17470" h="332743">
                  <a:moveTo>
                    <a:pt x="17470" y="0"/>
                  </a:moveTo>
                  <a:cubicBezTo>
                    <a:pt x="17470" y="55463"/>
                    <a:pt x="0" y="55463"/>
                    <a:pt x="0" y="110892"/>
                  </a:cubicBezTo>
                  <a:cubicBezTo>
                    <a:pt x="0" y="166355"/>
                    <a:pt x="17470" y="166355"/>
                    <a:pt x="17470" y="221817"/>
                  </a:cubicBezTo>
                  <a:cubicBezTo>
                    <a:pt x="17470" y="277280"/>
                    <a:pt x="0" y="277280"/>
                    <a:pt x="0" y="332743"/>
                  </a:cubicBez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21" name="Freeform: Shape 420">
              <a:extLst>
                <a:ext uri="{FF2B5EF4-FFF2-40B4-BE49-F238E27FC236}">
                  <a16:creationId xmlns:a16="http://schemas.microsoft.com/office/drawing/2014/main" id="{A87A1FF8-B0EE-46A7-AFC6-D4BE0342736E}"/>
                </a:ext>
              </a:extLst>
            </p:cNvPr>
            <p:cNvSpPr/>
            <p:nvPr/>
          </p:nvSpPr>
          <p:spPr>
            <a:xfrm>
              <a:off x="1583950" y="5597603"/>
              <a:ext cx="17470" cy="332777"/>
            </a:xfrm>
            <a:custGeom>
              <a:avLst/>
              <a:gdLst>
                <a:gd name="connsiteX0" fmla="*/ 17470 w 17470"/>
                <a:gd name="connsiteY0" fmla="*/ 0 h 332777"/>
                <a:gd name="connsiteX1" fmla="*/ 0 w 17470"/>
                <a:gd name="connsiteY1" fmla="*/ 41589 h 332777"/>
                <a:gd name="connsiteX2" fmla="*/ 17470 w 17470"/>
                <a:gd name="connsiteY2" fmla="*/ 83177 h 332777"/>
                <a:gd name="connsiteX3" fmla="*/ 0 w 17470"/>
                <a:gd name="connsiteY3" fmla="*/ 124766 h 332777"/>
                <a:gd name="connsiteX4" fmla="*/ 17470 w 17470"/>
                <a:gd name="connsiteY4" fmla="*/ 166355 h 332777"/>
                <a:gd name="connsiteX5" fmla="*/ 0 w 17470"/>
                <a:gd name="connsiteY5" fmla="*/ 207943 h 332777"/>
                <a:gd name="connsiteX6" fmla="*/ 17470 w 17470"/>
                <a:gd name="connsiteY6" fmla="*/ 249532 h 332777"/>
                <a:gd name="connsiteX7" fmla="*/ 0 w 17470"/>
                <a:gd name="connsiteY7" fmla="*/ 291155 h 332777"/>
                <a:gd name="connsiteX8" fmla="*/ 17470 w 17470"/>
                <a:gd name="connsiteY8" fmla="*/ 332777 h 3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0" h="332777">
                  <a:moveTo>
                    <a:pt x="17470" y="0"/>
                  </a:moveTo>
                  <a:cubicBezTo>
                    <a:pt x="17470" y="20794"/>
                    <a:pt x="0" y="20794"/>
                    <a:pt x="0" y="41589"/>
                  </a:cubicBezTo>
                  <a:cubicBezTo>
                    <a:pt x="0" y="62383"/>
                    <a:pt x="17470" y="62383"/>
                    <a:pt x="17470" y="83177"/>
                  </a:cubicBezTo>
                  <a:cubicBezTo>
                    <a:pt x="17470" y="103972"/>
                    <a:pt x="0" y="103972"/>
                    <a:pt x="0" y="124766"/>
                  </a:cubicBezTo>
                  <a:cubicBezTo>
                    <a:pt x="0" y="145560"/>
                    <a:pt x="17470" y="145560"/>
                    <a:pt x="17470" y="166355"/>
                  </a:cubicBezTo>
                  <a:cubicBezTo>
                    <a:pt x="17470" y="187149"/>
                    <a:pt x="0" y="187149"/>
                    <a:pt x="0" y="207943"/>
                  </a:cubicBezTo>
                  <a:cubicBezTo>
                    <a:pt x="0" y="228738"/>
                    <a:pt x="17470" y="228738"/>
                    <a:pt x="17470" y="249532"/>
                  </a:cubicBezTo>
                  <a:cubicBezTo>
                    <a:pt x="17470" y="270326"/>
                    <a:pt x="0" y="270326"/>
                    <a:pt x="0" y="291155"/>
                  </a:cubicBezTo>
                  <a:cubicBezTo>
                    <a:pt x="0" y="311949"/>
                    <a:pt x="17470" y="311949"/>
                    <a:pt x="17470" y="332777"/>
                  </a:cubicBez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22" name="Freeform: Shape 421">
              <a:extLst>
                <a:ext uri="{FF2B5EF4-FFF2-40B4-BE49-F238E27FC236}">
                  <a16:creationId xmlns:a16="http://schemas.microsoft.com/office/drawing/2014/main" id="{275EEEF1-B769-428D-9E64-7B791AF7E810}"/>
                </a:ext>
              </a:extLst>
            </p:cNvPr>
            <p:cNvSpPr/>
            <p:nvPr/>
          </p:nvSpPr>
          <p:spPr>
            <a:xfrm>
              <a:off x="1533643" y="5597603"/>
              <a:ext cx="17470" cy="332777"/>
            </a:xfrm>
            <a:custGeom>
              <a:avLst/>
              <a:gdLst>
                <a:gd name="connsiteX0" fmla="*/ 17470 w 17470"/>
                <a:gd name="connsiteY0" fmla="*/ 0 h 332777"/>
                <a:gd name="connsiteX1" fmla="*/ 0 w 17470"/>
                <a:gd name="connsiteY1" fmla="*/ 15842 h 332777"/>
                <a:gd name="connsiteX2" fmla="*/ 17470 w 17470"/>
                <a:gd name="connsiteY2" fmla="*/ 31683 h 332777"/>
                <a:gd name="connsiteX3" fmla="*/ 0 w 17470"/>
                <a:gd name="connsiteY3" fmla="*/ 47525 h 332777"/>
                <a:gd name="connsiteX4" fmla="*/ 17470 w 17470"/>
                <a:gd name="connsiteY4" fmla="*/ 63367 h 332777"/>
                <a:gd name="connsiteX5" fmla="*/ 0 w 17470"/>
                <a:gd name="connsiteY5" fmla="*/ 79208 h 332777"/>
                <a:gd name="connsiteX6" fmla="*/ 17470 w 17470"/>
                <a:gd name="connsiteY6" fmla="*/ 95050 h 332777"/>
                <a:gd name="connsiteX7" fmla="*/ 0 w 17470"/>
                <a:gd name="connsiteY7" fmla="*/ 110892 h 332777"/>
                <a:gd name="connsiteX8" fmla="*/ 17470 w 17470"/>
                <a:gd name="connsiteY8" fmla="*/ 126733 h 332777"/>
                <a:gd name="connsiteX9" fmla="*/ 0 w 17470"/>
                <a:gd name="connsiteY9" fmla="*/ 142575 h 332777"/>
                <a:gd name="connsiteX10" fmla="*/ 17470 w 17470"/>
                <a:gd name="connsiteY10" fmla="*/ 158417 h 332777"/>
                <a:gd name="connsiteX11" fmla="*/ 0 w 17470"/>
                <a:gd name="connsiteY11" fmla="*/ 174259 h 332777"/>
                <a:gd name="connsiteX12" fmla="*/ 17470 w 17470"/>
                <a:gd name="connsiteY12" fmla="*/ 190100 h 332777"/>
                <a:gd name="connsiteX13" fmla="*/ 0 w 17470"/>
                <a:gd name="connsiteY13" fmla="*/ 205942 h 332777"/>
                <a:gd name="connsiteX14" fmla="*/ 17470 w 17470"/>
                <a:gd name="connsiteY14" fmla="*/ 221784 h 332777"/>
                <a:gd name="connsiteX15" fmla="*/ 0 w 17470"/>
                <a:gd name="connsiteY15" fmla="*/ 237625 h 332777"/>
                <a:gd name="connsiteX16" fmla="*/ 17470 w 17470"/>
                <a:gd name="connsiteY16" fmla="*/ 253467 h 332777"/>
                <a:gd name="connsiteX17" fmla="*/ 0 w 17470"/>
                <a:gd name="connsiteY17" fmla="*/ 269309 h 332777"/>
                <a:gd name="connsiteX18" fmla="*/ 17470 w 17470"/>
                <a:gd name="connsiteY18" fmla="*/ 285150 h 332777"/>
                <a:gd name="connsiteX19" fmla="*/ 0 w 17470"/>
                <a:gd name="connsiteY19" fmla="*/ 301026 h 332777"/>
                <a:gd name="connsiteX20" fmla="*/ 17470 w 17470"/>
                <a:gd name="connsiteY20" fmla="*/ 316902 h 332777"/>
                <a:gd name="connsiteX21" fmla="*/ 0 w 17470"/>
                <a:gd name="connsiteY21" fmla="*/ 332777 h 3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470" h="332777">
                  <a:moveTo>
                    <a:pt x="17470" y="0"/>
                  </a:moveTo>
                  <a:cubicBezTo>
                    <a:pt x="17470" y="7904"/>
                    <a:pt x="0" y="7904"/>
                    <a:pt x="0" y="15842"/>
                  </a:cubicBezTo>
                  <a:cubicBezTo>
                    <a:pt x="0" y="23746"/>
                    <a:pt x="17470" y="23746"/>
                    <a:pt x="17470" y="31683"/>
                  </a:cubicBezTo>
                  <a:cubicBezTo>
                    <a:pt x="17470" y="39587"/>
                    <a:pt x="0" y="39587"/>
                    <a:pt x="0" y="47525"/>
                  </a:cubicBezTo>
                  <a:cubicBezTo>
                    <a:pt x="0" y="55429"/>
                    <a:pt x="17470" y="55429"/>
                    <a:pt x="17470" y="63367"/>
                  </a:cubicBezTo>
                  <a:cubicBezTo>
                    <a:pt x="17470" y="71305"/>
                    <a:pt x="0" y="71305"/>
                    <a:pt x="0" y="79208"/>
                  </a:cubicBezTo>
                  <a:cubicBezTo>
                    <a:pt x="0" y="87112"/>
                    <a:pt x="17470" y="87112"/>
                    <a:pt x="17470" y="95050"/>
                  </a:cubicBezTo>
                  <a:cubicBezTo>
                    <a:pt x="17470" y="102988"/>
                    <a:pt x="0" y="102988"/>
                    <a:pt x="0" y="110892"/>
                  </a:cubicBezTo>
                  <a:cubicBezTo>
                    <a:pt x="0" y="118830"/>
                    <a:pt x="17470" y="118830"/>
                    <a:pt x="17470" y="126733"/>
                  </a:cubicBezTo>
                  <a:cubicBezTo>
                    <a:pt x="17470" y="134671"/>
                    <a:pt x="0" y="134671"/>
                    <a:pt x="0" y="142575"/>
                  </a:cubicBezTo>
                  <a:cubicBezTo>
                    <a:pt x="0" y="150479"/>
                    <a:pt x="17470" y="150479"/>
                    <a:pt x="17470" y="158417"/>
                  </a:cubicBezTo>
                  <a:cubicBezTo>
                    <a:pt x="17470" y="166355"/>
                    <a:pt x="0" y="166355"/>
                    <a:pt x="0" y="174259"/>
                  </a:cubicBezTo>
                  <a:cubicBezTo>
                    <a:pt x="0" y="182162"/>
                    <a:pt x="17470" y="182162"/>
                    <a:pt x="17470" y="190100"/>
                  </a:cubicBezTo>
                  <a:cubicBezTo>
                    <a:pt x="17470" y="198004"/>
                    <a:pt x="0" y="198004"/>
                    <a:pt x="0" y="205942"/>
                  </a:cubicBezTo>
                  <a:cubicBezTo>
                    <a:pt x="0" y="213880"/>
                    <a:pt x="17470" y="213880"/>
                    <a:pt x="17470" y="221784"/>
                  </a:cubicBezTo>
                  <a:cubicBezTo>
                    <a:pt x="17470" y="229721"/>
                    <a:pt x="0" y="229721"/>
                    <a:pt x="0" y="237625"/>
                  </a:cubicBezTo>
                  <a:cubicBezTo>
                    <a:pt x="0" y="245563"/>
                    <a:pt x="17470" y="245563"/>
                    <a:pt x="17470" y="253467"/>
                  </a:cubicBezTo>
                  <a:cubicBezTo>
                    <a:pt x="17470" y="261405"/>
                    <a:pt x="0" y="261405"/>
                    <a:pt x="0" y="269309"/>
                  </a:cubicBezTo>
                  <a:cubicBezTo>
                    <a:pt x="0" y="277246"/>
                    <a:pt x="17470" y="277246"/>
                    <a:pt x="17470" y="285150"/>
                  </a:cubicBezTo>
                  <a:cubicBezTo>
                    <a:pt x="17470" y="293088"/>
                    <a:pt x="0" y="293088"/>
                    <a:pt x="0" y="301026"/>
                  </a:cubicBezTo>
                  <a:cubicBezTo>
                    <a:pt x="0" y="308964"/>
                    <a:pt x="17470" y="308964"/>
                    <a:pt x="17470" y="316902"/>
                  </a:cubicBezTo>
                  <a:cubicBezTo>
                    <a:pt x="17470" y="324839"/>
                    <a:pt x="0" y="324839"/>
                    <a:pt x="0" y="332777"/>
                  </a:cubicBez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23" name="Freeform: Shape 422">
              <a:extLst>
                <a:ext uri="{FF2B5EF4-FFF2-40B4-BE49-F238E27FC236}">
                  <a16:creationId xmlns:a16="http://schemas.microsoft.com/office/drawing/2014/main" id="{A1447DA9-73E9-476E-BCE1-6A846915A181}"/>
                </a:ext>
              </a:extLst>
            </p:cNvPr>
            <p:cNvSpPr/>
            <p:nvPr/>
          </p:nvSpPr>
          <p:spPr>
            <a:xfrm>
              <a:off x="1483370" y="5597603"/>
              <a:ext cx="17470" cy="332777"/>
            </a:xfrm>
            <a:custGeom>
              <a:avLst/>
              <a:gdLst>
                <a:gd name="connsiteX0" fmla="*/ 17470 w 17470"/>
                <a:gd name="connsiteY0" fmla="*/ 0 h 332777"/>
                <a:gd name="connsiteX1" fmla="*/ 0 w 17470"/>
                <a:gd name="connsiteY1" fmla="*/ 41589 h 332777"/>
                <a:gd name="connsiteX2" fmla="*/ 17470 w 17470"/>
                <a:gd name="connsiteY2" fmla="*/ 83177 h 332777"/>
                <a:gd name="connsiteX3" fmla="*/ 0 w 17470"/>
                <a:gd name="connsiteY3" fmla="*/ 124766 h 332777"/>
                <a:gd name="connsiteX4" fmla="*/ 17470 w 17470"/>
                <a:gd name="connsiteY4" fmla="*/ 166355 h 332777"/>
                <a:gd name="connsiteX5" fmla="*/ 0 w 17470"/>
                <a:gd name="connsiteY5" fmla="*/ 207943 h 332777"/>
                <a:gd name="connsiteX6" fmla="*/ 17470 w 17470"/>
                <a:gd name="connsiteY6" fmla="*/ 249532 h 332777"/>
                <a:gd name="connsiteX7" fmla="*/ 0 w 17470"/>
                <a:gd name="connsiteY7" fmla="*/ 291155 h 332777"/>
                <a:gd name="connsiteX8" fmla="*/ 17470 w 17470"/>
                <a:gd name="connsiteY8" fmla="*/ 332777 h 3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0" h="332777">
                  <a:moveTo>
                    <a:pt x="17470" y="0"/>
                  </a:moveTo>
                  <a:cubicBezTo>
                    <a:pt x="17470" y="20794"/>
                    <a:pt x="0" y="20794"/>
                    <a:pt x="0" y="41589"/>
                  </a:cubicBezTo>
                  <a:cubicBezTo>
                    <a:pt x="0" y="62383"/>
                    <a:pt x="17470" y="62383"/>
                    <a:pt x="17470" y="83177"/>
                  </a:cubicBezTo>
                  <a:cubicBezTo>
                    <a:pt x="17470" y="103972"/>
                    <a:pt x="0" y="103972"/>
                    <a:pt x="0" y="124766"/>
                  </a:cubicBezTo>
                  <a:cubicBezTo>
                    <a:pt x="0" y="145560"/>
                    <a:pt x="17470" y="145560"/>
                    <a:pt x="17470" y="166355"/>
                  </a:cubicBezTo>
                  <a:cubicBezTo>
                    <a:pt x="17470" y="187149"/>
                    <a:pt x="0" y="187149"/>
                    <a:pt x="0" y="207943"/>
                  </a:cubicBezTo>
                  <a:cubicBezTo>
                    <a:pt x="0" y="228738"/>
                    <a:pt x="17470" y="228738"/>
                    <a:pt x="17470" y="249532"/>
                  </a:cubicBezTo>
                  <a:cubicBezTo>
                    <a:pt x="17470" y="270326"/>
                    <a:pt x="0" y="270326"/>
                    <a:pt x="0" y="291155"/>
                  </a:cubicBezTo>
                  <a:cubicBezTo>
                    <a:pt x="0" y="311949"/>
                    <a:pt x="17470" y="311949"/>
                    <a:pt x="17470" y="332777"/>
                  </a:cubicBez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24" name="Freeform: Shape 423">
              <a:extLst>
                <a:ext uri="{FF2B5EF4-FFF2-40B4-BE49-F238E27FC236}">
                  <a16:creationId xmlns:a16="http://schemas.microsoft.com/office/drawing/2014/main" id="{3A2EA075-DC0B-40B1-962D-F8A191B14D9B}"/>
                </a:ext>
              </a:extLst>
            </p:cNvPr>
            <p:cNvSpPr/>
            <p:nvPr/>
          </p:nvSpPr>
          <p:spPr>
            <a:xfrm>
              <a:off x="1433097" y="5597603"/>
              <a:ext cx="17470" cy="332777"/>
            </a:xfrm>
            <a:custGeom>
              <a:avLst/>
              <a:gdLst>
                <a:gd name="connsiteX0" fmla="*/ 17470 w 17470"/>
                <a:gd name="connsiteY0" fmla="*/ 0 h 332777"/>
                <a:gd name="connsiteX1" fmla="*/ 0 w 17470"/>
                <a:gd name="connsiteY1" fmla="*/ 41589 h 332777"/>
                <a:gd name="connsiteX2" fmla="*/ 17470 w 17470"/>
                <a:gd name="connsiteY2" fmla="*/ 83177 h 332777"/>
                <a:gd name="connsiteX3" fmla="*/ 0 w 17470"/>
                <a:gd name="connsiteY3" fmla="*/ 124766 h 332777"/>
                <a:gd name="connsiteX4" fmla="*/ 17470 w 17470"/>
                <a:gd name="connsiteY4" fmla="*/ 166355 h 332777"/>
                <a:gd name="connsiteX5" fmla="*/ 0 w 17470"/>
                <a:gd name="connsiteY5" fmla="*/ 207943 h 332777"/>
                <a:gd name="connsiteX6" fmla="*/ 17470 w 17470"/>
                <a:gd name="connsiteY6" fmla="*/ 249532 h 332777"/>
                <a:gd name="connsiteX7" fmla="*/ 0 w 17470"/>
                <a:gd name="connsiteY7" fmla="*/ 291155 h 332777"/>
                <a:gd name="connsiteX8" fmla="*/ 17470 w 17470"/>
                <a:gd name="connsiteY8" fmla="*/ 332777 h 3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0" h="332777">
                  <a:moveTo>
                    <a:pt x="17470" y="0"/>
                  </a:moveTo>
                  <a:cubicBezTo>
                    <a:pt x="17470" y="20794"/>
                    <a:pt x="0" y="20794"/>
                    <a:pt x="0" y="41589"/>
                  </a:cubicBezTo>
                  <a:cubicBezTo>
                    <a:pt x="0" y="62383"/>
                    <a:pt x="17470" y="62383"/>
                    <a:pt x="17470" y="83177"/>
                  </a:cubicBezTo>
                  <a:cubicBezTo>
                    <a:pt x="17470" y="103972"/>
                    <a:pt x="0" y="103972"/>
                    <a:pt x="0" y="124766"/>
                  </a:cubicBezTo>
                  <a:cubicBezTo>
                    <a:pt x="0" y="145560"/>
                    <a:pt x="17470" y="145560"/>
                    <a:pt x="17470" y="166355"/>
                  </a:cubicBezTo>
                  <a:cubicBezTo>
                    <a:pt x="17470" y="187149"/>
                    <a:pt x="0" y="187149"/>
                    <a:pt x="0" y="207943"/>
                  </a:cubicBezTo>
                  <a:cubicBezTo>
                    <a:pt x="0" y="228738"/>
                    <a:pt x="17470" y="228738"/>
                    <a:pt x="17470" y="249532"/>
                  </a:cubicBezTo>
                  <a:cubicBezTo>
                    <a:pt x="17470" y="270326"/>
                    <a:pt x="0" y="270326"/>
                    <a:pt x="0" y="291155"/>
                  </a:cubicBezTo>
                  <a:cubicBezTo>
                    <a:pt x="0" y="311949"/>
                    <a:pt x="17470" y="311949"/>
                    <a:pt x="17470" y="332777"/>
                  </a:cubicBez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grpSp>
      <p:grpSp>
        <p:nvGrpSpPr>
          <p:cNvPr id="340" name="Group 339">
            <a:extLst>
              <a:ext uri="{FF2B5EF4-FFF2-40B4-BE49-F238E27FC236}">
                <a16:creationId xmlns:a16="http://schemas.microsoft.com/office/drawing/2014/main" id="{263D8E57-4E55-456A-AD0F-39D6D2FE1F5C}"/>
              </a:ext>
            </a:extLst>
          </p:cNvPr>
          <p:cNvGrpSpPr/>
          <p:nvPr/>
        </p:nvGrpSpPr>
        <p:grpSpPr>
          <a:xfrm>
            <a:off x="8704121" y="1657281"/>
            <a:ext cx="331593" cy="328231"/>
            <a:chOff x="2441208" y="5602894"/>
            <a:chExt cx="331593" cy="328231"/>
          </a:xfrm>
        </p:grpSpPr>
        <p:sp>
          <p:nvSpPr>
            <p:cNvPr id="400" name="Freeform: Shape 399">
              <a:extLst>
                <a:ext uri="{FF2B5EF4-FFF2-40B4-BE49-F238E27FC236}">
                  <a16:creationId xmlns:a16="http://schemas.microsoft.com/office/drawing/2014/main" id="{12401ADB-8C0F-4664-A76D-A758C24D35F4}"/>
                </a:ext>
              </a:extLst>
            </p:cNvPr>
            <p:cNvSpPr/>
            <p:nvPr/>
          </p:nvSpPr>
          <p:spPr>
            <a:xfrm>
              <a:off x="2441208" y="5602894"/>
              <a:ext cx="328201" cy="3392"/>
            </a:xfrm>
            <a:custGeom>
              <a:avLst/>
              <a:gdLst>
                <a:gd name="connsiteX0" fmla="*/ 0 w 328201"/>
                <a:gd name="connsiteY0" fmla="*/ 0 h 3392"/>
                <a:gd name="connsiteX1" fmla="*/ 328201 w 328201"/>
                <a:gd name="connsiteY1" fmla="*/ 0 h 3392"/>
              </a:gdLst>
              <a:ahLst/>
              <a:cxnLst>
                <a:cxn ang="0">
                  <a:pos x="connsiteX0" y="connsiteY0"/>
                </a:cxn>
                <a:cxn ang="0">
                  <a:pos x="connsiteX1" y="connsiteY1"/>
                </a:cxn>
              </a:cxnLst>
              <a:rect l="l" t="t" r="r" b="b"/>
              <a:pathLst>
                <a:path w="328201" h="3392">
                  <a:moveTo>
                    <a:pt x="0" y="0"/>
                  </a:moveTo>
                  <a:lnTo>
                    <a:pt x="328201"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1" name="Freeform: Shape 400">
              <a:extLst>
                <a:ext uri="{FF2B5EF4-FFF2-40B4-BE49-F238E27FC236}">
                  <a16:creationId xmlns:a16="http://schemas.microsoft.com/office/drawing/2014/main" id="{22E7DC59-CAD8-4431-99FC-BCF605DA4605}"/>
                </a:ext>
              </a:extLst>
            </p:cNvPr>
            <p:cNvSpPr/>
            <p:nvPr/>
          </p:nvSpPr>
          <p:spPr>
            <a:xfrm>
              <a:off x="2441208"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2" name="Freeform: Shape 401">
              <a:extLst>
                <a:ext uri="{FF2B5EF4-FFF2-40B4-BE49-F238E27FC236}">
                  <a16:creationId xmlns:a16="http://schemas.microsoft.com/office/drawing/2014/main" id="{E73F7E1F-B1B9-444F-A8FE-5B741F6FA4CE}"/>
                </a:ext>
              </a:extLst>
            </p:cNvPr>
            <p:cNvSpPr/>
            <p:nvPr/>
          </p:nvSpPr>
          <p:spPr>
            <a:xfrm>
              <a:off x="2461731"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3" name="Freeform: Shape 402">
              <a:extLst>
                <a:ext uri="{FF2B5EF4-FFF2-40B4-BE49-F238E27FC236}">
                  <a16:creationId xmlns:a16="http://schemas.microsoft.com/office/drawing/2014/main" id="{5B513619-C752-46FE-9229-FF07D1F1B747}"/>
                </a:ext>
              </a:extLst>
            </p:cNvPr>
            <p:cNvSpPr/>
            <p:nvPr/>
          </p:nvSpPr>
          <p:spPr>
            <a:xfrm>
              <a:off x="2482220"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4" name="Freeform: Shape 403">
              <a:extLst>
                <a:ext uri="{FF2B5EF4-FFF2-40B4-BE49-F238E27FC236}">
                  <a16:creationId xmlns:a16="http://schemas.microsoft.com/office/drawing/2014/main" id="{98EA1359-B932-426E-924B-AAFAD7DDCEA1}"/>
                </a:ext>
              </a:extLst>
            </p:cNvPr>
            <p:cNvSpPr/>
            <p:nvPr/>
          </p:nvSpPr>
          <p:spPr>
            <a:xfrm>
              <a:off x="2502744"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5" name="Freeform: Shape 404">
              <a:extLst>
                <a:ext uri="{FF2B5EF4-FFF2-40B4-BE49-F238E27FC236}">
                  <a16:creationId xmlns:a16="http://schemas.microsoft.com/office/drawing/2014/main" id="{B8983770-2EB0-4E9E-A1F4-90AB0AB9A619}"/>
                </a:ext>
              </a:extLst>
            </p:cNvPr>
            <p:cNvSpPr/>
            <p:nvPr/>
          </p:nvSpPr>
          <p:spPr>
            <a:xfrm>
              <a:off x="2523267"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6" name="Freeform: Shape 405">
              <a:extLst>
                <a:ext uri="{FF2B5EF4-FFF2-40B4-BE49-F238E27FC236}">
                  <a16:creationId xmlns:a16="http://schemas.microsoft.com/office/drawing/2014/main" id="{1FECBE74-D920-4ECE-9AC7-212D262F6051}"/>
                </a:ext>
              </a:extLst>
            </p:cNvPr>
            <p:cNvSpPr/>
            <p:nvPr/>
          </p:nvSpPr>
          <p:spPr>
            <a:xfrm>
              <a:off x="2543790"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7" name="Freeform: Shape 406">
              <a:extLst>
                <a:ext uri="{FF2B5EF4-FFF2-40B4-BE49-F238E27FC236}">
                  <a16:creationId xmlns:a16="http://schemas.microsoft.com/office/drawing/2014/main" id="{F1CB39D6-D6FD-4D88-AF0B-9A18E5C1D742}"/>
                </a:ext>
              </a:extLst>
            </p:cNvPr>
            <p:cNvSpPr/>
            <p:nvPr/>
          </p:nvSpPr>
          <p:spPr>
            <a:xfrm>
              <a:off x="2564279"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8" name="Freeform: Shape 407">
              <a:extLst>
                <a:ext uri="{FF2B5EF4-FFF2-40B4-BE49-F238E27FC236}">
                  <a16:creationId xmlns:a16="http://schemas.microsoft.com/office/drawing/2014/main" id="{3A046923-064F-4C16-B656-602423D8FCA4}"/>
                </a:ext>
              </a:extLst>
            </p:cNvPr>
            <p:cNvSpPr/>
            <p:nvPr/>
          </p:nvSpPr>
          <p:spPr>
            <a:xfrm>
              <a:off x="2584802"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9" name="Freeform: Shape 408">
              <a:extLst>
                <a:ext uri="{FF2B5EF4-FFF2-40B4-BE49-F238E27FC236}">
                  <a16:creationId xmlns:a16="http://schemas.microsoft.com/office/drawing/2014/main" id="{8E0DCAD9-CA8A-4A32-AE7E-4A815503AB3D}"/>
                </a:ext>
              </a:extLst>
            </p:cNvPr>
            <p:cNvSpPr/>
            <p:nvPr/>
          </p:nvSpPr>
          <p:spPr>
            <a:xfrm>
              <a:off x="2605326"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0" name="Freeform: Shape 409">
              <a:extLst>
                <a:ext uri="{FF2B5EF4-FFF2-40B4-BE49-F238E27FC236}">
                  <a16:creationId xmlns:a16="http://schemas.microsoft.com/office/drawing/2014/main" id="{C11E857A-7B42-490C-BAE2-075A0BE103BB}"/>
                </a:ext>
              </a:extLst>
            </p:cNvPr>
            <p:cNvSpPr/>
            <p:nvPr/>
          </p:nvSpPr>
          <p:spPr>
            <a:xfrm>
              <a:off x="2625815"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1" name="Freeform: Shape 410">
              <a:extLst>
                <a:ext uri="{FF2B5EF4-FFF2-40B4-BE49-F238E27FC236}">
                  <a16:creationId xmlns:a16="http://schemas.microsoft.com/office/drawing/2014/main" id="{46D3A3B8-5800-40C4-A954-34AD7C88BD4C}"/>
                </a:ext>
              </a:extLst>
            </p:cNvPr>
            <p:cNvSpPr/>
            <p:nvPr/>
          </p:nvSpPr>
          <p:spPr>
            <a:xfrm>
              <a:off x="2646338"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2" name="Freeform: Shape 411">
              <a:extLst>
                <a:ext uri="{FF2B5EF4-FFF2-40B4-BE49-F238E27FC236}">
                  <a16:creationId xmlns:a16="http://schemas.microsoft.com/office/drawing/2014/main" id="{226ED036-93F8-4CA0-8963-E96A33652A53}"/>
                </a:ext>
              </a:extLst>
            </p:cNvPr>
            <p:cNvSpPr/>
            <p:nvPr/>
          </p:nvSpPr>
          <p:spPr>
            <a:xfrm>
              <a:off x="2666861"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3" name="Freeform: Shape 412">
              <a:extLst>
                <a:ext uri="{FF2B5EF4-FFF2-40B4-BE49-F238E27FC236}">
                  <a16:creationId xmlns:a16="http://schemas.microsoft.com/office/drawing/2014/main" id="{74E60A64-48ED-4F9C-A91B-B82182CE7D4F}"/>
                </a:ext>
              </a:extLst>
            </p:cNvPr>
            <p:cNvSpPr/>
            <p:nvPr/>
          </p:nvSpPr>
          <p:spPr>
            <a:xfrm>
              <a:off x="2687384"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4" name="Freeform: Shape 413">
              <a:extLst>
                <a:ext uri="{FF2B5EF4-FFF2-40B4-BE49-F238E27FC236}">
                  <a16:creationId xmlns:a16="http://schemas.microsoft.com/office/drawing/2014/main" id="{857B034D-FB23-491E-B573-0B763AFE973F}"/>
                </a:ext>
              </a:extLst>
            </p:cNvPr>
            <p:cNvSpPr/>
            <p:nvPr/>
          </p:nvSpPr>
          <p:spPr>
            <a:xfrm>
              <a:off x="2707873"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5" name="Freeform: Shape 414">
              <a:extLst>
                <a:ext uri="{FF2B5EF4-FFF2-40B4-BE49-F238E27FC236}">
                  <a16:creationId xmlns:a16="http://schemas.microsoft.com/office/drawing/2014/main" id="{1CDD63E0-3CF8-4A2E-8363-4A51BD0ADFED}"/>
                </a:ext>
              </a:extLst>
            </p:cNvPr>
            <p:cNvSpPr/>
            <p:nvPr/>
          </p:nvSpPr>
          <p:spPr>
            <a:xfrm>
              <a:off x="2728397"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6" name="Freeform: Shape 415">
              <a:extLst>
                <a:ext uri="{FF2B5EF4-FFF2-40B4-BE49-F238E27FC236}">
                  <a16:creationId xmlns:a16="http://schemas.microsoft.com/office/drawing/2014/main" id="{1083D2A6-5E5D-4AEE-B948-B8482ADDCB28}"/>
                </a:ext>
              </a:extLst>
            </p:cNvPr>
            <p:cNvSpPr/>
            <p:nvPr/>
          </p:nvSpPr>
          <p:spPr>
            <a:xfrm>
              <a:off x="2748920"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7" name="Freeform: Shape 416">
              <a:extLst>
                <a:ext uri="{FF2B5EF4-FFF2-40B4-BE49-F238E27FC236}">
                  <a16:creationId xmlns:a16="http://schemas.microsoft.com/office/drawing/2014/main" id="{5D50E83B-2733-465C-9557-89903A469FD2}"/>
                </a:ext>
              </a:extLst>
            </p:cNvPr>
            <p:cNvSpPr/>
            <p:nvPr/>
          </p:nvSpPr>
          <p:spPr>
            <a:xfrm>
              <a:off x="2769409"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grpSp>
      <p:grpSp>
        <p:nvGrpSpPr>
          <p:cNvPr id="341" name="Group 340">
            <a:extLst>
              <a:ext uri="{FF2B5EF4-FFF2-40B4-BE49-F238E27FC236}">
                <a16:creationId xmlns:a16="http://schemas.microsoft.com/office/drawing/2014/main" id="{92F5CA8F-4C5B-4A54-A7B3-F2B1BCF086DA}"/>
              </a:ext>
            </a:extLst>
          </p:cNvPr>
          <p:cNvGrpSpPr/>
          <p:nvPr/>
        </p:nvGrpSpPr>
        <p:grpSpPr>
          <a:xfrm>
            <a:off x="10730630" y="1652431"/>
            <a:ext cx="329660" cy="332776"/>
            <a:chOff x="4467717" y="5598044"/>
            <a:chExt cx="329660" cy="332776"/>
          </a:xfrm>
        </p:grpSpPr>
        <p:sp>
          <p:nvSpPr>
            <p:cNvPr id="375" name="Freeform: Shape 374">
              <a:extLst>
                <a:ext uri="{FF2B5EF4-FFF2-40B4-BE49-F238E27FC236}">
                  <a16:creationId xmlns:a16="http://schemas.microsoft.com/office/drawing/2014/main" id="{209A8B82-6D55-4D58-9EA5-76B51A490982}"/>
                </a:ext>
              </a:extLst>
            </p:cNvPr>
            <p:cNvSpPr/>
            <p:nvPr/>
          </p:nvSpPr>
          <p:spPr>
            <a:xfrm>
              <a:off x="4467717" y="5598044"/>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76" name="Freeform: Shape 375">
              <a:extLst>
                <a:ext uri="{FF2B5EF4-FFF2-40B4-BE49-F238E27FC236}">
                  <a16:creationId xmlns:a16="http://schemas.microsoft.com/office/drawing/2014/main" id="{F1945DB8-DF8E-4867-B2EA-4C12A3C1A87E}"/>
                </a:ext>
              </a:extLst>
            </p:cNvPr>
            <p:cNvSpPr/>
            <p:nvPr/>
          </p:nvSpPr>
          <p:spPr>
            <a:xfrm>
              <a:off x="4536716" y="5598044"/>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77" name="Freeform: Shape 376">
              <a:extLst>
                <a:ext uri="{FF2B5EF4-FFF2-40B4-BE49-F238E27FC236}">
                  <a16:creationId xmlns:a16="http://schemas.microsoft.com/office/drawing/2014/main" id="{A0C21233-FA0B-40AB-B909-08916792C24C}"/>
                </a:ext>
              </a:extLst>
            </p:cNvPr>
            <p:cNvSpPr/>
            <p:nvPr/>
          </p:nvSpPr>
          <p:spPr>
            <a:xfrm>
              <a:off x="4605680" y="5598044"/>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78" name="Freeform: Shape 377">
              <a:extLst>
                <a:ext uri="{FF2B5EF4-FFF2-40B4-BE49-F238E27FC236}">
                  <a16:creationId xmlns:a16="http://schemas.microsoft.com/office/drawing/2014/main" id="{DD83B16F-E562-4D40-B19B-CF5A2AF18932}"/>
                </a:ext>
              </a:extLst>
            </p:cNvPr>
            <p:cNvSpPr/>
            <p:nvPr/>
          </p:nvSpPr>
          <p:spPr>
            <a:xfrm>
              <a:off x="4674645" y="5598044"/>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79" name="Freeform: Shape 378">
              <a:extLst>
                <a:ext uri="{FF2B5EF4-FFF2-40B4-BE49-F238E27FC236}">
                  <a16:creationId xmlns:a16="http://schemas.microsoft.com/office/drawing/2014/main" id="{502D4049-7A08-4BFE-95DE-D0300AF52A81}"/>
                </a:ext>
              </a:extLst>
            </p:cNvPr>
            <p:cNvSpPr/>
            <p:nvPr/>
          </p:nvSpPr>
          <p:spPr>
            <a:xfrm>
              <a:off x="4743644" y="5598044"/>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80" name="Freeform: Shape 379">
              <a:extLst>
                <a:ext uri="{FF2B5EF4-FFF2-40B4-BE49-F238E27FC236}">
                  <a16:creationId xmlns:a16="http://schemas.microsoft.com/office/drawing/2014/main" id="{7E8FA0CE-5575-4B56-9714-ACFF18D6568B}"/>
                </a:ext>
              </a:extLst>
            </p:cNvPr>
            <p:cNvSpPr/>
            <p:nvPr/>
          </p:nvSpPr>
          <p:spPr>
            <a:xfrm>
              <a:off x="4467717" y="5667788"/>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81" name="Freeform: Shape 380">
              <a:extLst>
                <a:ext uri="{FF2B5EF4-FFF2-40B4-BE49-F238E27FC236}">
                  <a16:creationId xmlns:a16="http://schemas.microsoft.com/office/drawing/2014/main" id="{60FFC6E7-357C-4CF5-B6B6-A9EEC87B8481}"/>
                </a:ext>
              </a:extLst>
            </p:cNvPr>
            <p:cNvSpPr/>
            <p:nvPr/>
          </p:nvSpPr>
          <p:spPr>
            <a:xfrm>
              <a:off x="4536716" y="5667788"/>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82" name="Freeform: Shape 381">
              <a:extLst>
                <a:ext uri="{FF2B5EF4-FFF2-40B4-BE49-F238E27FC236}">
                  <a16:creationId xmlns:a16="http://schemas.microsoft.com/office/drawing/2014/main" id="{9C315004-5DAA-46F4-8BF9-C992895B096C}"/>
                </a:ext>
              </a:extLst>
            </p:cNvPr>
            <p:cNvSpPr/>
            <p:nvPr/>
          </p:nvSpPr>
          <p:spPr>
            <a:xfrm>
              <a:off x="4605680" y="5667788"/>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83" name="Freeform: Shape 382">
              <a:extLst>
                <a:ext uri="{FF2B5EF4-FFF2-40B4-BE49-F238E27FC236}">
                  <a16:creationId xmlns:a16="http://schemas.microsoft.com/office/drawing/2014/main" id="{A3E62327-1176-4417-9E64-804FADC2E133}"/>
                </a:ext>
              </a:extLst>
            </p:cNvPr>
            <p:cNvSpPr/>
            <p:nvPr/>
          </p:nvSpPr>
          <p:spPr>
            <a:xfrm>
              <a:off x="4674645" y="5667788"/>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84" name="Freeform: Shape 383">
              <a:extLst>
                <a:ext uri="{FF2B5EF4-FFF2-40B4-BE49-F238E27FC236}">
                  <a16:creationId xmlns:a16="http://schemas.microsoft.com/office/drawing/2014/main" id="{886A7946-D3BC-4ED5-9879-C2AE11B13018}"/>
                </a:ext>
              </a:extLst>
            </p:cNvPr>
            <p:cNvSpPr/>
            <p:nvPr/>
          </p:nvSpPr>
          <p:spPr>
            <a:xfrm>
              <a:off x="4743644" y="5667788"/>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85" name="Freeform: Shape 384">
              <a:extLst>
                <a:ext uri="{FF2B5EF4-FFF2-40B4-BE49-F238E27FC236}">
                  <a16:creationId xmlns:a16="http://schemas.microsoft.com/office/drawing/2014/main" id="{5F8B37AA-EBB4-4121-94D8-37585A644338}"/>
                </a:ext>
              </a:extLst>
            </p:cNvPr>
            <p:cNvSpPr/>
            <p:nvPr/>
          </p:nvSpPr>
          <p:spPr>
            <a:xfrm>
              <a:off x="4467717" y="5737566"/>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86" name="Freeform: Shape 385">
              <a:extLst>
                <a:ext uri="{FF2B5EF4-FFF2-40B4-BE49-F238E27FC236}">
                  <a16:creationId xmlns:a16="http://schemas.microsoft.com/office/drawing/2014/main" id="{7F2F1A99-C9A6-42D6-9105-089C97832E91}"/>
                </a:ext>
              </a:extLst>
            </p:cNvPr>
            <p:cNvSpPr/>
            <p:nvPr/>
          </p:nvSpPr>
          <p:spPr>
            <a:xfrm>
              <a:off x="4536716" y="5737566"/>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87" name="Freeform: Shape 386">
              <a:extLst>
                <a:ext uri="{FF2B5EF4-FFF2-40B4-BE49-F238E27FC236}">
                  <a16:creationId xmlns:a16="http://schemas.microsoft.com/office/drawing/2014/main" id="{40C2A271-638D-4556-9D21-9254BDE2510F}"/>
                </a:ext>
              </a:extLst>
            </p:cNvPr>
            <p:cNvSpPr/>
            <p:nvPr/>
          </p:nvSpPr>
          <p:spPr>
            <a:xfrm>
              <a:off x="4605680" y="5737566"/>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88" name="Freeform: Shape 387">
              <a:extLst>
                <a:ext uri="{FF2B5EF4-FFF2-40B4-BE49-F238E27FC236}">
                  <a16:creationId xmlns:a16="http://schemas.microsoft.com/office/drawing/2014/main" id="{80B7B9A1-E6D9-4B6D-9F55-82AC1A641928}"/>
                </a:ext>
              </a:extLst>
            </p:cNvPr>
            <p:cNvSpPr/>
            <p:nvPr/>
          </p:nvSpPr>
          <p:spPr>
            <a:xfrm>
              <a:off x="4674645" y="5737566"/>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89" name="Freeform: Shape 388">
              <a:extLst>
                <a:ext uri="{FF2B5EF4-FFF2-40B4-BE49-F238E27FC236}">
                  <a16:creationId xmlns:a16="http://schemas.microsoft.com/office/drawing/2014/main" id="{1A9E4724-9209-4B7C-B3E2-46E3DE992832}"/>
                </a:ext>
              </a:extLst>
            </p:cNvPr>
            <p:cNvSpPr/>
            <p:nvPr/>
          </p:nvSpPr>
          <p:spPr>
            <a:xfrm>
              <a:off x="4743644" y="5737566"/>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90" name="Freeform: Shape 389">
              <a:extLst>
                <a:ext uri="{FF2B5EF4-FFF2-40B4-BE49-F238E27FC236}">
                  <a16:creationId xmlns:a16="http://schemas.microsoft.com/office/drawing/2014/main" id="{7D5853D3-DC07-4D5A-B001-EA0CD5811E83}"/>
                </a:ext>
              </a:extLst>
            </p:cNvPr>
            <p:cNvSpPr/>
            <p:nvPr/>
          </p:nvSpPr>
          <p:spPr>
            <a:xfrm>
              <a:off x="4467717" y="5807344"/>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91" name="Freeform: Shape 390">
              <a:extLst>
                <a:ext uri="{FF2B5EF4-FFF2-40B4-BE49-F238E27FC236}">
                  <a16:creationId xmlns:a16="http://schemas.microsoft.com/office/drawing/2014/main" id="{11C4D92D-A22D-499B-9FCD-9E1C4EAC575F}"/>
                </a:ext>
              </a:extLst>
            </p:cNvPr>
            <p:cNvSpPr/>
            <p:nvPr/>
          </p:nvSpPr>
          <p:spPr>
            <a:xfrm>
              <a:off x="4536716" y="5807344"/>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92" name="Freeform: Shape 391">
              <a:extLst>
                <a:ext uri="{FF2B5EF4-FFF2-40B4-BE49-F238E27FC236}">
                  <a16:creationId xmlns:a16="http://schemas.microsoft.com/office/drawing/2014/main" id="{9E282CC6-17E4-4935-8142-1B9BC668155E}"/>
                </a:ext>
              </a:extLst>
            </p:cNvPr>
            <p:cNvSpPr/>
            <p:nvPr/>
          </p:nvSpPr>
          <p:spPr>
            <a:xfrm>
              <a:off x="4605680" y="5807344"/>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93" name="Freeform: Shape 392">
              <a:extLst>
                <a:ext uri="{FF2B5EF4-FFF2-40B4-BE49-F238E27FC236}">
                  <a16:creationId xmlns:a16="http://schemas.microsoft.com/office/drawing/2014/main" id="{6A2D5828-7288-4058-8EAF-C970DAC760FE}"/>
                </a:ext>
              </a:extLst>
            </p:cNvPr>
            <p:cNvSpPr/>
            <p:nvPr/>
          </p:nvSpPr>
          <p:spPr>
            <a:xfrm>
              <a:off x="4674645" y="5807344"/>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94" name="Freeform: Shape 393">
              <a:extLst>
                <a:ext uri="{FF2B5EF4-FFF2-40B4-BE49-F238E27FC236}">
                  <a16:creationId xmlns:a16="http://schemas.microsoft.com/office/drawing/2014/main" id="{5B88F940-B00E-4DDD-8699-06F916B659AA}"/>
                </a:ext>
              </a:extLst>
            </p:cNvPr>
            <p:cNvSpPr/>
            <p:nvPr/>
          </p:nvSpPr>
          <p:spPr>
            <a:xfrm>
              <a:off x="4743644" y="5807344"/>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95" name="Freeform: Shape 394">
              <a:extLst>
                <a:ext uri="{FF2B5EF4-FFF2-40B4-BE49-F238E27FC236}">
                  <a16:creationId xmlns:a16="http://schemas.microsoft.com/office/drawing/2014/main" id="{3ADBD963-2C09-433F-960E-DD6550AC4154}"/>
                </a:ext>
              </a:extLst>
            </p:cNvPr>
            <p:cNvSpPr/>
            <p:nvPr/>
          </p:nvSpPr>
          <p:spPr>
            <a:xfrm>
              <a:off x="4467717" y="5877088"/>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96" name="Freeform: Shape 395">
              <a:extLst>
                <a:ext uri="{FF2B5EF4-FFF2-40B4-BE49-F238E27FC236}">
                  <a16:creationId xmlns:a16="http://schemas.microsoft.com/office/drawing/2014/main" id="{53B2451E-C40C-41E8-8293-0D9881B531B2}"/>
                </a:ext>
              </a:extLst>
            </p:cNvPr>
            <p:cNvSpPr/>
            <p:nvPr/>
          </p:nvSpPr>
          <p:spPr>
            <a:xfrm>
              <a:off x="4536716" y="5877088"/>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97" name="Freeform: Shape 396">
              <a:extLst>
                <a:ext uri="{FF2B5EF4-FFF2-40B4-BE49-F238E27FC236}">
                  <a16:creationId xmlns:a16="http://schemas.microsoft.com/office/drawing/2014/main" id="{98DDA421-6667-4238-9ED6-468588625AC8}"/>
                </a:ext>
              </a:extLst>
            </p:cNvPr>
            <p:cNvSpPr/>
            <p:nvPr/>
          </p:nvSpPr>
          <p:spPr>
            <a:xfrm>
              <a:off x="4605680" y="5877088"/>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98" name="Freeform: Shape 397">
              <a:extLst>
                <a:ext uri="{FF2B5EF4-FFF2-40B4-BE49-F238E27FC236}">
                  <a16:creationId xmlns:a16="http://schemas.microsoft.com/office/drawing/2014/main" id="{95DAE90B-4308-4BC2-B3F3-8F530F901099}"/>
                </a:ext>
              </a:extLst>
            </p:cNvPr>
            <p:cNvSpPr/>
            <p:nvPr/>
          </p:nvSpPr>
          <p:spPr>
            <a:xfrm>
              <a:off x="4674645" y="5877088"/>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99" name="Freeform: Shape 398">
              <a:extLst>
                <a:ext uri="{FF2B5EF4-FFF2-40B4-BE49-F238E27FC236}">
                  <a16:creationId xmlns:a16="http://schemas.microsoft.com/office/drawing/2014/main" id="{B6D873DB-7A84-4E40-8469-17808EA965A4}"/>
                </a:ext>
              </a:extLst>
            </p:cNvPr>
            <p:cNvSpPr/>
            <p:nvPr/>
          </p:nvSpPr>
          <p:spPr>
            <a:xfrm>
              <a:off x="4743644" y="5877088"/>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grpSp>
      <p:grpSp>
        <p:nvGrpSpPr>
          <p:cNvPr id="342" name="Group 341">
            <a:extLst>
              <a:ext uri="{FF2B5EF4-FFF2-40B4-BE49-F238E27FC236}">
                <a16:creationId xmlns:a16="http://schemas.microsoft.com/office/drawing/2014/main" id="{92984FBC-4DE1-45A5-B3C0-A91E6EDD0BD7}"/>
              </a:ext>
            </a:extLst>
          </p:cNvPr>
          <p:cNvGrpSpPr/>
          <p:nvPr/>
        </p:nvGrpSpPr>
        <p:grpSpPr>
          <a:xfrm>
            <a:off x="9716743" y="1650531"/>
            <a:ext cx="326030" cy="337525"/>
            <a:chOff x="3453830" y="5596144"/>
            <a:chExt cx="326030" cy="337525"/>
          </a:xfrm>
        </p:grpSpPr>
        <p:sp>
          <p:nvSpPr>
            <p:cNvPr id="343" name="Freeform: Shape 342">
              <a:extLst>
                <a:ext uri="{FF2B5EF4-FFF2-40B4-BE49-F238E27FC236}">
                  <a16:creationId xmlns:a16="http://schemas.microsoft.com/office/drawing/2014/main" id="{1248C88C-13C5-4C32-94B8-B6B2348CD0E4}"/>
                </a:ext>
              </a:extLst>
            </p:cNvPr>
            <p:cNvSpPr/>
            <p:nvPr/>
          </p:nvSpPr>
          <p:spPr>
            <a:xfrm>
              <a:off x="3505630" y="5596144"/>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8"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44" name="Freeform: Shape 343">
              <a:extLst>
                <a:ext uri="{FF2B5EF4-FFF2-40B4-BE49-F238E27FC236}">
                  <a16:creationId xmlns:a16="http://schemas.microsoft.com/office/drawing/2014/main" id="{3B1F2108-548F-4A28-A6E9-C4B673D246A1}"/>
                </a:ext>
              </a:extLst>
            </p:cNvPr>
            <p:cNvSpPr/>
            <p:nvPr/>
          </p:nvSpPr>
          <p:spPr>
            <a:xfrm>
              <a:off x="3629312" y="5596144"/>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9"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45" name="Freeform: Shape 344">
              <a:extLst>
                <a:ext uri="{FF2B5EF4-FFF2-40B4-BE49-F238E27FC236}">
                  <a16:creationId xmlns:a16="http://schemas.microsoft.com/office/drawing/2014/main" id="{602FC7B3-4C58-45FF-B1EC-08B3BA0F2F9B}"/>
                </a:ext>
              </a:extLst>
            </p:cNvPr>
            <p:cNvSpPr/>
            <p:nvPr/>
          </p:nvSpPr>
          <p:spPr>
            <a:xfrm>
              <a:off x="3692577" y="5609882"/>
              <a:ext cx="44574" cy="44573"/>
            </a:xfrm>
            <a:custGeom>
              <a:avLst/>
              <a:gdLst>
                <a:gd name="connsiteX0" fmla="*/ 44574 w 44574"/>
                <a:gd name="connsiteY0" fmla="*/ 22287 h 44573"/>
                <a:gd name="connsiteX1" fmla="*/ 22288 w 44574"/>
                <a:gd name="connsiteY1" fmla="*/ 44574 h 44573"/>
                <a:gd name="connsiteX2" fmla="*/ 1 w 44574"/>
                <a:gd name="connsiteY2" fmla="*/ 22287 h 44573"/>
                <a:gd name="connsiteX3" fmla="*/ 22288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8" y="44574"/>
                  </a:cubicBezTo>
                  <a:cubicBezTo>
                    <a:pt x="9979" y="44574"/>
                    <a:pt x="1" y="34596"/>
                    <a:pt x="1" y="22287"/>
                  </a:cubicBezTo>
                  <a:cubicBezTo>
                    <a:pt x="1" y="9978"/>
                    <a:pt x="9979" y="0"/>
                    <a:pt x="22288"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46" name="Freeform: Shape 345">
              <a:extLst>
                <a:ext uri="{FF2B5EF4-FFF2-40B4-BE49-F238E27FC236}">
                  <a16:creationId xmlns:a16="http://schemas.microsoft.com/office/drawing/2014/main" id="{956556F6-2ED2-420F-9BE5-425C081F44D8}"/>
                </a:ext>
              </a:extLst>
            </p:cNvPr>
            <p:cNvSpPr/>
            <p:nvPr/>
          </p:nvSpPr>
          <p:spPr>
            <a:xfrm>
              <a:off x="3564791" y="5636884"/>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8"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47" name="Freeform: Shape 346">
              <a:extLst>
                <a:ext uri="{FF2B5EF4-FFF2-40B4-BE49-F238E27FC236}">
                  <a16:creationId xmlns:a16="http://schemas.microsoft.com/office/drawing/2014/main" id="{18CD97C0-705D-4389-9540-670006086D33}"/>
                </a:ext>
              </a:extLst>
            </p:cNvPr>
            <p:cNvSpPr/>
            <p:nvPr/>
          </p:nvSpPr>
          <p:spPr>
            <a:xfrm>
              <a:off x="3538094" y="5682781"/>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8"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48" name="Freeform: Shape 347">
              <a:extLst>
                <a:ext uri="{FF2B5EF4-FFF2-40B4-BE49-F238E27FC236}">
                  <a16:creationId xmlns:a16="http://schemas.microsoft.com/office/drawing/2014/main" id="{76EF98F6-7E5B-4E48-8FCF-E4B1B60A22A3}"/>
                </a:ext>
              </a:extLst>
            </p:cNvPr>
            <p:cNvSpPr/>
            <p:nvPr/>
          </p:nvSpPr>
          <p:spPr>
            <a:xfrm>
              <a:off x="3600410" y="5682781"/>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8"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49" name="Freeform: Shape 348">
              <a:extLst>
                <a:ext uri="{FF2B5EF4-FFF2-40B4-BE49-F238E27FC236}">
                  <a16:creationId xmlns:a16="http://schemas.microsoft.com/office/drawing/2014/main" id="{5D291A1B-06FB-4811-8D54-BBE6D152CCC7}"/>
                </a:ext>
              </a:extLst>
            </p:cNvPr>
            <p:cNvSpPr/>
            <p:nvPr/>
          </p:nvSpPr>
          <p:spPr>
            <a:xfrm>
              <a:off x="3658757" y="5658425"/>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9"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50" name="Freeform: Shape 349">
              <a:extLst>
                <a:ext uri="{FF2B5EF4-FFF2-40B4-BE49-F238E27FC236}">
                  <a16:creationId xmlns:a16="http://schemas.microsoft.com/office/drawing/2014/main" id="{A2BD18CE-1CD3-4B38-97D3-2C132DA330A6}"/>
                </a:ext>
              </a:extLst>
            </p:cNvPr>
            <p:cNvSpPr/>
            <p:nvPr/>
          </p:nvSpPr>
          <p:spPr>
            <a:xfrm>
              <a:off x="3735286" y="5685970"/>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9"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51" name="Freeform: Shape 350">
              <a:extLst>
                <a:ext uri="{FF2B5EF4-FFF2-40B4-BE49-F238E27FC236}">
                  <a16:creationId xmlns:a16="http://schemas.microsoft.com/office/drawing/2014/main" id="{E31A47C5-D1F5-4D01-9125-26E38B7831C6}"/>
                </a:ext>
              </a:extLst>
            </p:cNvPr>
            <p:cNvSpPr/>
            <p:nvPr/>
          </p:nvSpPr>
          <p:spPr>
            <a:xfrm>
              <a:off x="3453830" y="5693806"/>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8"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52" name="Freeform: Shape 351">
              <a:extLst>
                <a:ext uri="{FF2B5EF4-FFF2-40B4-BE49-F238E27FC236}">
                  <a16:creationId xmlns:a16="http://schemas.microsoft.com/office/drawing/2014/main" id="{3170F534-8B15-4B56-B555-63B93118D7E2}"/>
                </a:ext>
              </a:extLst>
            </p:cNvPr>
            <p:cNvSpPr/>
            <p:nvPr/>
          </p:nvSpPr>
          <p:spPr>
            <a:xfrm>
              <a:off x="3541181" y="5800457"/>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8"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53" name="Freeform: Shape 352">
              <a:extLst>
                <a:ext uri="{FF2B5EF4-FFF2-40B4-BE49-F238E27FC236}">
                  <a16:creationId xmlns:a16="http://schemas.microsoft.com/office/drawing/2014/main" id="{F9E8289D-1E65-4964-9D7A-A13ACC4E2B8B}"/>
                </a:ext>
              </a:extLst>
            </p:cNvPr>
            <p:cNvSpPr/>
            <p:nvPr/>
          </p:nvSpPr>
          <p:spPr>
            <a:xfrm>
              <a:off x="3588231" y="5772845"/>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9" y="44574"/>
                    <a:pt x="0" y="34596"/>
                    <a:pt x="0" y="22287"/>
                  </a:cubicBezTo>
                  <a:cubicBezTo>
                    <a:pt x="0" y="9978"/>
                    <a:pt x="9979"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54" name="Freeform: Shape 353">
              <a:extLst>
                <a:ext uri="{FF2B5EF4-FFF2-40B4-BE49-F238E27FC236}">
                  <a16:creationId xmlns:a16="http://schemas.microsoft.com/office/drawing/2014/main" id="{2D38BA0A-C354-412D-87CA-D54E4F9674C7}"/>
                </a:ext>
              </a:extLst>
            </p:cNvPr>
            <p:cNvSpPr/>
            <p:nvPr/>
          </p:nvSpPr>
          <p:spPr>
            <a:xfrm>
              <a:off x="3695325" y="5818979"/>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9"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55" name="Freeform: Shape 354">
              <a:extLst>
                <a:ext uri="{FF2B5EF4-FFF2-40B4-BE49-F238E27FC236}">
                  <a16:creationId xmlns:a16="http://schemas.microsoft.com/office/drawing/2014/main" id="{C66DE370-A9C6-4630-8801-20242E41C482}"/>
                </a:ext>
              </a:extLst>
            </p:cNvPr>
            <p:cNvSpPr/>
            <p:nvPr/>
          </p:nvSpPr>
          <p:spPr>
            <a:xfrm>
              <a:off x="3695970" y="5889096"/>
              <a:ext cx="44574" cy="44573"/>
            </a:xfrm>
            <a:custGeom>
              <a:avLst/>
              <a:gdLst>
                <a:gd name="connsiteX0" fmla="*/ 44574 w 44574"/>
                <a:gd name="connsiteY0" fmla="*/ 22287 h 44573"/>
                <a:gd name="connsiteX1" fmla="*/ 22288 w 44574"/>
                <a:gd name="connsiteY1" fmla="*/ 44574 h 44573"/>
                <a:gd name="connsiteX2" fmla="*/ 1 w 44574"/>
                <a:gd name="connsiteY2" fmla="*/ 22287 h 44573"/>
                <a:gd name="connsiteX3" fmla="*/ 22288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8" y="44574"/>
                  </a:cubicBezTo>
                  <a:cubicBezTo>
                    <a:pt x="9979" y="44574"/>
                    <a:pt x="1" y="34596"/>
                    <a:pt x="1" y="22287"/>
                  </a:cubicBezTo>
                  <a:cubicBezTo>
                    <a:pt x="1" y="9978"/>
                    <a:pt x="9979" y="0"/>
                    <a:pt x="22288"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56" name="Freeform: Shape 355">
              <a:extLst>
                <a:ext uri="{FF2B5EF4-FFF2-40B4-BE49-F238E27FC236}">
                  <a16:creationId xmlns:a16="http://schemas.microsoft.com/office/drawing/2014/main" id="{4E9D2C1D-6031-4FF9-9D96-06CD618CF32F}"/>
                </a:ext>
              </a:extLst>
            </p:cNvPr>
            <p:cNvSpPr/>
            <p:nvPr/>
          </p:nvSpPr>
          <p:spPr>
            <a:xfrm>
              <a:off x="3628192" y="5889096"/>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9"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57" name="Freeform: Shape 356">
              <a:extLst>
                <a:ext uri="{FF2B5EF4-FFF2-40B4-BE49-F238E27FC236}">
                  <a16:creationId xmlns:a16="http://schemas.microsoft.com/office/drawing/2014/main" id="{0D3C6635-0F8B-4542-875B-5416B5B88D4B}"/>
                </a:ext>
              </a:extLst>
            </p:cNvPr>
            <p:cNvSpPr/>
            <p:nvPr/>
          </p:nvSpPr>
          <p:spPr>
            <a:xfrm>
              <a:off x="3505223" y="5889096"/>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8"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58" name="Freeform: Shape 357">
              <a:extLst>
                <a:ext uri="{FF2B5EF4-FFF2-40B4-BE49-F238E27FC236}">
                  <a16:creationId xmlns:a16="http://schemas.microsoft.com/office/drawing/2014/main" id="{D20A1C67-E20C-440E-9CE4-EF8F179663AE}"/>
                </a:ext>
              </a:extLst>
            </p:cNvPr>
            <p:cNvSpPr/>
            <p:nvPr/>
          </p:nvSpPr>
          <p:spPr>
            <a:xfrm>
              <a:off x="3527917" y="5640752"/>
              <a:ext cx="3392" cy="249090"/>
            </a:xfrm>
            <a:custGeom>
              <a:avLst/>
              <a:gdLst>
                <a:gd name="connsiteX0" fmla="*/ 0 w 3392"/>
                <a:gd name="connsiteY0" fmla="*/ 0 h 249090"/>
                <a:gd name="connsiteX1" fmla="*/ 0 w 3392"/>
                <a:gd name="connsiteY1" fmla="*/ 249091 h 249090"/>
              </a:gdLst>
              <a:ahLst/>
              <a:cxnLst>
                <a:cxn ang="0">
                  <a:pos x="connsiteX0" y="connsiteY0"/>
                </a:cxn>
                <a:cxn ang="0">
                  <a:pos x="connsiteX1" y="connsiteY1"/>
                </a:cxn>
              </a:cxnLst>
              <a:rect l="l" t="t" r="r" b="b"/>
              <a:pathLst>
                <a:path w="3392" h="249090">
                  <a:moveTo>
                    <a:pt x="0" y="0"/>
                  </a:moveTo>
                  <a:lnTo>
                    <a:pt x="0" y="249091"/>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59" name="Freeform: Shape 358">
              <a:extLst>
                <a:ext uri="{FF2B5EF4-FFF2-40B4-BE49-F238E27FC236}">
                  <a16:creationId xmlns:a16="http://schemas.microsoft.com/office/drawing/2014/main" id="{1C303967-329A-4525-9314-43F7FFB7452A}"/>
                </a:ext>
              </a:extLst>
            </p:cNvPr>
            <p:cNvSpPr/>
            <p:nvPr/>
          </p:nvSpPr>
          <p:spPr>
            <a:xfrm>
              <a:off x="3650479" y="5640752"/>
              <a:ext cx="3392" cy="248310"/>
            </a:xfrm>
            <a:custGeom>
              <a:avLst/>
              <a:gdLst>
                <a:gd name="connsiteX0" fmla="*/ 0 w 3392"/>
                <a:gd name="connsiteY0" fmla="*/ 248311 h 248310"/>
                <a:gd name="connsiteX1" fmla="*/ 0 w 3392"/>
                <a:gd name="connsiteY1" fmla="*/ 0 h 248310"/>
              </a:gdLst>
              <a:ahLst/>
              <a:cxnLst>
                <a:cxn ang="0">
                  <a:pos x="connsiteX0" y="connsiteY0"/>
                </a:cxn>
                <a:cxn ang="0">
                  <a:pos x="connsiteX1" y="connsiteY1"/>
                </a:cxn>
              </a:cxnLst>
              <a:rect l="l" t="t" r="r" b="b"/>
              <a:pathLst>
                <a:path w="3392" h="248310">
                  <a:moveTo>
                    <a:pt x="0" y="248311"/>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60" name="Freeform: Shape 359">
              <a:extLst>
                <a:ext uri="{FF2B5EF4-FFF2-40B4-BE49-F238E27FC236}">
                  <a16:creationId xmlns:a16="http://schemas.microsoft.com/office/drawing/2014/main" id="{505FEE93-527D-4CA8-842F-D707FFF82B0A}"/>
                </a:ext>
              </a:extLst>
            </p:cNvPr>
            <p:cNvSpPr/>
            <p:nvPr/>
          </p:nvSpPr>
          <p:spPr>
            <a:xfrm>
              <a:off x="3650785" y="5654456"/>
              <a:ext cx="64079" cy="144678"/>
            </a:xfrm>
            <a:custGeom>
              <a:avLst/>
              <a:gdLst>
                <a:gd name="connsiteX0" fmla="*/ 64080 w 64079"/>
                <a:gd name="connsiteY0" fmla="*/ 0 h 144678"/>
                <a:gd name="connsiteX1" fmla="*/ 64080 w 64079"/>
                <a:gd name="connsiteY1" fmla="*/ 64317 h 144678"/>
                <a:gd name="connsiteX2" fmla="*/ 0 w 64079"/>
                <a:gd name="connsiteY2" fmla="*/ 144678 h 144678"/>
              </a:gdLst>
              <a:ahLst/>
              <a:cxnLst>
                <a:cxn ang="0">
                  <a:pos x="connsiteX0" y="connsiteY0"/>
                </a:cxn>
                <a:cxn ang="0">
                  <a:pos x="connsiteX1" y="connsiteY1"/>
                </a:cxn>
                <a:cxn ang="0">
                  <a:pos x="connsiteX2" y="connsiteY2"/>
                </a:cxn>
              </a:cxnLst>
              <a:rect l="l" t="t" r="r" b="b"/>
              <a:pathLst>
                <a:path w="64079" h="144678">
                  <a:moveTo>
                    <a:pt x="64080" y="0"/>
                  </a:moveTo>
                  <a:lnTo>
                    <a:pt x="64080" y="64317"/>
                  </a:lnTo>
                  <a:lnTo>
                    <a:pt x="0" y="144678"/>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61" name="Freeform: Shape 360">
              <a:extLst>
                <a:ext uri="{FF2B5EF4-FFF2-40B4-BE49-F238E27FC236}">
                  <a16:creationId xmlns:a16="http://schemas.microsoft.com/office/drawing/2014/main" id="{8D6DB7CA-3CAA-4FF1-8686-80AA955572E4}"/>
                </a:ext>
              </a:extLst>
            </p:cNvPr>
            <p:cNvSpPr/>
            <p:nvPr/>
          </p:nvSpPr>
          <p:spPr>
            <a:xfrm>
              <a:off x="3718868" y="5730544"/>
              <a:ext cx="38705" cy="160655"/>
            </a:xfrm>
            <a:custGeom>
              <a:avLst/>
              <a:gdLst>
                <a:gd name="connsiteX0" fmla="*/ 38705 w 38705"/>
                <a:gd name="connsiteY0" fmla="*/ 0 h 160655"/>
                <a:gd name="connsiteX1" fmla="*/ 38705 w 38705"/>
                <a:gd name="connsiteY1" fmla="*/ 121984 h 160655"/>
                <a:gd name="connsiteX2" fmla="*/ 0 w 38705"/>
                <a:gd name="connsiteY2" fmla="*/ 160656 h 160655"/>
              </a:gdLst>
              <a:ahLst/>
              <a:cxnLst>
                <a:cxn ang="0">
                  <a:pos x="connsiteX0" y="connsiteY0"/>
                </a:cxn>
                <a:cxn ang="0">
                  <a:pos x="connsiteX1" y="connsiteY1"/>
                </a:cxn>
                <a:cxn ang="0">
                  <a:pos x="connsiteX2" y="connsiteY2"/>
                </a:cxn>
              </a:cxnLst>
              <a:rect l="l" t="t" r="r" b="b"/>
              <a:pathLst>
                <a:path w="38705" h="160655">
                  <a:moveTo>
                    <a:pt x="38705" y="0"/>
                  </a:moveTo>
                  <a:lnTo>
                    <a:pt x="38705" y="121984"/>
                  </a:lnTo>
                  <a:lnTo>
                    <a:pt x="0" y="160656"/>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62" name="Freeform: Shape 361">
              <a:extLst>
                <a:ext uri="{FF2B5EF4-FFF2-40B4-BE49-F238E27FC236}">
                  <a16:creationId xmlns:a16="http://schemas.microsoft.com/office/drawing/2014/main" id="{E52723B7-599D-424F-853A-2E3A7F45CB05}"/>
                </a:ext>
              </a:extLst>
            </p:cNvPr>
            <p:cNvSpPr/>
            <p:nvPr/>
          </p:nvSpPr>
          <p:spPr>
            <a:xfrm>
              <a:off x="3722158" y="5787363"/>
              <a:ext cx="34736" cy="34736"/>
            </a:xfrm>
            <a:custGeom>
              <a:avLst/>
              <a:gdLst>
                <a:gd name="connsiteX0" fmla="*/ 34737 w 34736"/>
                <a:gd name="connsiteY0" fmla="*/ 0 h 34736"/>
                <a:gd name="connsiteX1" fmla="*/ 0 w 34736"/>
                <a:gd name="connsiteY1" fmla="*/ 34736 h 34736"/>
              </a:gdLst>
              <a:ahLst/>
              <a:cxnLst>
                <a:cxn ang="0">
                  <a:pos x="connsiteX0" y="connsiteY0"/>
                </a:cxn>
                <a:cxn ang="0">
                  <a:pos x="connsiteX1" y="connsiteY1"/>
                </a:cxn>
              </a:cxnLst>
              <a:rect l="l" t="t" r="r" b="b"/>
              <a:pathLst>
                <a:path w="34736" h="34736">
                  <a:moveTo>
                    <a:pt x="34737" y="0"/>
                  </a:moveTo>
                  <a:lnTo>
                    <a:pt x="0" y="34736"/>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63" name="Freeform: Shape 362">
              <a:extLst>
                <a:ext uri="{FF2B5EF4-FFF2-40B4-BE49-F238E27FC236}">
                  <a16:creationId xmlns:a16="http://schemas.microsoft.com/office/drawing/2014/main" id="{0DB2F034-A63A-4FB1-9E3B-5FF44A9BC7DA}"/>
                </a:ext>
              </a:extLst>
            </p:cNvPr>
            <p:cNvSpPr/>
            <p:nvPr/>
          </p:nvSpPr>
          <p:spPr>
            <a:xfrm>
              <a:off x="3717612" y="5747573"/>
              <a:ext cx="40639" cy="71406"/>
            </a:xfrm>
            <a:custGeom>
              <a:avLst/>
              <a:gdLst>
                <a:gd name="connsiteX0" fmla="*/ 0 w 40639"/>
                <a:gd name="connsiteY0" fmla="*/ 71406 h 71406"/>
                <a:gd name="connsiteX1" fmla="*/ 0 w 40639"/>
                <a:gd name="connsiteY1" fmla="*/ 40639 h 71406"/>
                <a:gd name="connsiteX2" fmla="*/ 40639 w 40639"/>
                <a:gd name="connsiteY2" fmla="*/ 0 h 71406"/>
              </a:gdLst>
              <a:ahLst/>
              <a:cxnLst>
                <a:cxn ang="0">
                  <a:pos x="connsiteX0" y="connsiteY0"/>
                </a:cxn>
                <a:cxn ang="0">
                  <a:pos x="connsiteX1" y="connsiteY1"/>
                </a:cxn>
                <a:cxn ang="0">
                  <a:pos x="connsiteX2" y="connsiteY2"/>
                </a:cxn>
              </a:cxnLst>
              <a:rect l="l" t="t" r="r" b="b"/>
              <a:pathLst>
                <a:path w="40639" h="71406">
                  <a:moveTo>
                    <a:pt x="0" y="71406"/>
                  </a:moveTo>
                  <a:lnTo>
                    <a:pt x="0" y="40639"/>
                  </a:lnTo>
                  <a:lnTo>
                    <a:pt x="40639" y="0"/>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64" name="Freeform: Shape 363">
              <a:extLst>
                <a:ext uri="{FF2B5EF4-FFF2-40B4-BE49-F238E27FC236}">
                  <a16:creationId xmlns:a16="http://schemas.microsoft.com/office/drawing/2014/main" id="{0BBC541E-C314-4AE4-9331-D932E6565649}"/>
                </a:ext>
              </a:extLst>
            </p:cNvPr>
            <p:cNvSpPr/>
            <p:nvPr/>
          </p:nvSpPr>
          <p:spPr>
            <a:xfrm>
              <a:off x="3681044" y="5702999"/>
              <a:ext cx="3392" cy="57769"/>
            </a:xfrm>
            <a:custGeom>
              <a:avLst/>
              <a:gdLst>
                <a:gd name="connsiteX0" fmla="*/ 0 w 3392"/>
                <a:gd name="connsiteY0" fmla="*/ 0 h 57769"/>
                <a:gd name="connsiteX1" fmla="*/ 0 w 3392"/>
                <a:gd name="connsiteY1" fmla="*/ 57770 h 57769"/>
              </a:gdLst>
              <a:ahLst/>
              <a:cxnLst>
                <a:cxn ang="0">
                  <a:pos x="connsiteX0" y="connsiteY0"/>
                </a:cxn>
                <a:cxn ang="0">
                  <a:pos x="connsiteX1" y="connsiteY1"/>
                </a:cxn>
              </a:cxnLst>
              <a:rect l="l" t="t" r="r" b="b"/>
              <a:pathLst>
                <a:path w="3392" h="57769">
                  <a:moveTo>
                    <a:pt x="0" y="0"/>
                  </a:moveTo>
                  <a:lnTo>
                    <a:pt x="0" y="5777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65" name="Freeform: Shape 364">
              <a:extLst>
                <a:ext uri="{FF2B5EF4-FFF2-40B4-BE49-F238E27FC236}">
                  <a16:creationId xmlns:a16="http://schemas.microsoft.com/office/drawing/2014/main" id="{DC953AC0-4EAE-48E9-BA45-1C9806992C3E}"/>
                </a:ext>
              </a:extLst>
            </p:cNvPr>
            <p:cNvSpPr/>
            <p:nvPr/>
          </p:nvSpPr>
          <p:spPr>
            <a:xfrm>
              <a:off x="3651395" y="5750049"/>
              <a:ext cx="39451" cy="104209"/>
            </a:xfrm>
            <a:custGeom>
              <a:avLst/>
              <a:gdLst>
                <a:gd name="connsiteX0" fmla="*/ 39452 w 39451"/>
                <a:gd name="connsiteY0" fmla="*/ 0 h 104209"/>
                <a:gd name="connsiteX1" fmla="*/ 39452 w 39451"/>
                <a:gd name="connsiteY1" fmla="*/ 64758 h 104209"/>
                <a:gd name="connsiteX2" fmla="*/ 0 w 39451"/>
                <a:gd name="connsiteY2" fmla="*/ 104209 h 104209"/>
              </a:gdLst>
              <a:ahLst/>
              <a:cxnLst>
                <a:cxn ang="0">
                  <a:pos x="connsiteX0" y="connsiteY0"/>
                </a:cxn>
                <a:cxn ang="0">
                  <a:pos x="connsiteX1" y="connsiteY1"/>
                </a:cxn>
                <a:cxn ang="0">
                  <a:pos x="connsiteX2" y="connsiteY2"/>
                </a:cxn>
              </a:cxnLst>
              <a:rect l="l" t="t" r="r" b="b"/>
              <a:pathLst>
                <a:path w="39451" h="104209">
                  <a:moveTo>
                    <a:pt x="39452" y="0"/>
                  </a:moveTo>
                  <a:lnTo>
                    <a:pt x="39452" y="64758"/>
                  </a:lnTo>
                  <a:lnTo>
                    <a:pt x="0" y="104209"/>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66" name="Freeform: Shape 365">
              <a:extLst>
                <a:ext uri="{FF2B5EF4-FFF2-40B4-BE49-F238E27FC236}">
                  <a16:creationId xmlns:a16="http://schemas.microsoft.com/office/drawing/2014/main" id="{A04EE86F-C308-4ED8-BCCD-BEA907BCEEED}"/>
                </a:ext>
              </a:extLst>
            </p:cNvPr>
            <p:cNvSpPr/>
            <p:nvPr/>
          </p:nvSpPr>
          <p:spPr>
            <a:xfrm>
              <a:off x="3672767" y="5911383"/>
              <a:ext cx="23677" cy="3392"/>
            </a:xfrm>
            <a:custGeom>
              <a:avLst/>
              <a:gdLst>
                <a:gd name="connsiteX0" fmla="*/ 23678 w 23677"/>
                <a:gd name="connsiteY0" fmla="*/ 0 h 3392"/>
                <a:gd name="connsiteX1" fmla="*/ 0 w 23677"/>
                <a:gd name="connsiteY1" fmla="*/ 0 h 3392"/>
              </a:gdLst>
              <a:ahLst/>
              <a:cxnLst>
                <a:cxn ang="0">
                  <a:pos x="connsiteX0" y="connsiteY0"/>
                </a:cxn>
                <a:cxn ang="0">
                  <a:pos x="connsiteX1" y="connsiteY1"/>
                </a:cxn>
              </a:cxnLst>
              <a:rect l="l" t="t" r="r" b="b"/>
              <a:pathLst>
                <a:path w="23677" h="3392">
                  <a:moveTo>
                    <a:pt x="23678" y="0"/>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67" name="Freeform: Shape 366">
              <a:extLst>
                <a:ext uri="{FF2B5EF4-FFF2-40B4-BE49-F238E27FC236}">
                  <a16:creationId xmlns:a16="http://schemas.microsoft.com/office/drawing/2014/main" id="{A7901C2A-9C83-44D2-B183-D965D8A56EF3}"/>
                </a:ext>
              </a:extLst>
            </p:cNvPr>
            <p:cNvSpPr/>
            <p:nvPr/>
          </p:nvSpPr>
          <p:spPr>
            <a:xfrm>
              <a:off x="3549797" y="5911383"/>
              <a:ext cx="78395" cy="3392"/>
            </a:xfrm>
            <a:custGeom>
              <a:avLst/>
              <a:gdLst>
                <a:gd name="connsiteX0" fmla="*/ 78395 w 78395"/>
                <a:gd name="connsiteY0" fmla="*/ 0 h 3392"/>
                <a:gd name="connsiteX1" fmla="*/ 0 w 78395"/>
                <a:gd name="connsiteY1" fmla="*/ 0 h 3392"/>
              </a:gdLst>
              <a:ahLst/>
              <a:cxnLst>
                <a:cxn ang="0">
                  <a:pos x="connsiteX0" y="connsiteY0"/>
                </a:cxn>
                <a:cxn ang="0">
                  <a:pos x="connsiteX1" y="connsiteY1"/>
                </a:cxn>
              </a:cxnLst>
              <a:rect l="l" t="t" r="r" b="b"/>
              <a:pathLst>
                <a:path w="78395" h="3392">
                  <a:moveTo>
                    <a:pt x="78395" y="0"/>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68" name="Freeform: Shape 367">
              <a:extLst>
                <a:ext uri="{FF2B5EF4-FFF2-40B4-BE49-F238E27FC236}">
                  <a16:creationId xmlns:a16="http://schemas.microsoft.com/office/drawing/2014/main" id="{A6AD3DD1-C002-44EB-A3F8-7E6611944D01}"/>
                </a:ext>
              </a:extLst>
            </p:cNvPr>
            <p:cNvSpPr/>
            <p:nvPr/>
          </p:nvSpPr>
          <p:spPr>
            <a:xfrm>
              <a:off x="3530258" y="5845065"/>
              <a:ext cx="33210" cy="44946"/>
            </a:xfrm>
            <a:custGeom>
              <a:avLst/>
              <a:gdLst>
                <a:gd name="connsiteX0" fmla="*/ 33210 w 33210"/>
                <a:gd name="connsiteY0" fmla="*/ 0 h 44946"/>
                <a:gd name="connsiteX1" fmla="*/ 33210 w 33210"/>
                <a:gd name="connsiteY1" fmla="*/ 11737 h 44946"/>
                <a:gd name="connsiteX2" fmla="*/ 0 w 33210"/>
                <a:gd name="connsiteY2" fmla="*/ 44947 h 44946"/>
              </a:gdLst>
              <a:ahLst/>
              <a:cxnLst>
                <a:cxn ang="0">
                  <a:pos x="connsiteX0" y="connsiteY0"/>
                </a:cxn>
                <a:cxn ang="0">
                  <a:pos x="connsiteX1" y="connsiteY1"/>
                </a:cxn>
                <a:cxn ang="0">
                  <a:pos x="connsiteX2" y="connsiteY2"/>
                </a:cxn>
              </a:cxnLst>
              <a:rect l="l" t="t" r="r" b="b"/>
              <a:pathLst>
                <a:path w="33210" h="44946">
                  <a:moveTo>
                    <a:pt x="33210" y="0"/>
                  </a:moveTo>
                  <a:lnTo>
                    <a:pt x="33210" y="11737"/>
                  </a:lnTo>
                  <a:lnTo>
                    <a:pt x="0" y="44947"/>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69" name="Freeform: Shape 368">
              <a:extLst>
                <a:ext uri="{FF2B5EF4-FFF2-40B4-BE49-F238E27FC236}">
                  <a16:creationId xmlns:a16="http://schemas.microsoft.com/office/drawing/2014/main" id="{E4850093-C6E2-4515-9A63-116AA3951329}"/>
                </a:ext>
              </a:extLst>
            </p:cNvPr>
            <p:cNvSpPr/>
            <p:nvPr/>
          </p:nvSpPr>
          <p:spPr>
            <a:xfrm>
              <a:off x="3610519" y="5817419"/>
              <a:ext cx="39316" cy="64995"/>
            </a:xfrm>
            <a:custGeom>
              <a:avLst/>
              <a:gdLst>
                <a:gd name="connsiteX0" fmla="*/ 0 w 39316"/>
                <a:gd name="connsiteY0" fmla="*/ 0 h 64995"/>
                <a:gd name="connsiteX1" fmla="*/ 0 w 39316"/>
                <a:gd name="connsiteY1" fmla="*/ 25679 h 64995"/>
                <a:gd name="connsiteX2" fmla="*/ 39316 w 39316"/>
                <a:gd name="connsiteY2" fmla="*/ 64995 h 64995"/>
              </a:gdLst>
              <a:ahLst/>
              <a:cxnLst>
                <a:cxn ang="0">
                  <a:pos x="connsiteX0" y="connsiteY0"/>
                </a:cxn>
                <a:cxn ang="0">
                  <a:pos x="connsiteX1" y="connsiteY1"/>
                </a:cxn>
                <a:cxn ang="0">
                  <a:pos x="connsiteX2" y="connsiteY2"/>
                </a:cxn>
              </a:cxnLst>
              <a:rect l="l" t="t" r="r" b="b"/>
              <a:pathLst>
                <a:path w="39316" h="64995">
                  <a:moveTo>
                    <a:pt x="0" y="0"/>
                  </a:moveTo>
                  <a:lnTo>
                    <a:pt x="0" y="25679"/>
                  </a:lnTo>
                  <a:lnTo>
                    <a:pt x="39316" y="64995"/>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70" name="Freeform: Shape 369">
              <a:extLst>
                <a:ext uri="{FF2B5EF4-FFF2-40B4-BE49-F238E27FC236}">
                  <a16:creationId xmlns:a16="http://schemas.microsoft.com/office/drawing/2014/main" id="{16E9569D-561A-49AF-9E5B-BA19E93499EA}"/>
                </a:ext>
              </a:extLst>
            </p:cNvPr>
            <p:cNvSpPr/>
            <p:nvPr/>
          </p:nvSpPr>
          <p:spPr>
            <a:xfrm>
              <a:off x="3622697" y="5727355"/>
              <a:ext cx="27952" cy="55395"/>
            </a:xfrm>
            <a:custGeom>
              <a:avLst/>
              <a:gdLst>
                <a:gd name="connsiteX0" fmla="*/ 0 w 27952"/>
                <a:gd name="connsiteY0" fmla="*/ 0 h 55395"/>
                <a:gd name="connsiteX1" fmla="*/ 0 w 27952"/>
                <a:gd name="connsiteY1" fmla="*/ 27409 h 55395"/>
                <a:gd name="connsiteX2" fmla="*/ 27953 w 27952"/>
                <a:gd name="connsiteY2" fmla="*/ 55395 h 55395"/>
              </a:gdLst>
              <a:ahLst/>
              <a:cxnLst>
                <a:cxn ang="0">
                  <a:pos x="connsiteX0" y="connsiteY0"/>
                </a:cxn>
                <a:cxn ang="0">
                  <a:pos x="connsiteX1" y="connsiteY1"/>
                </a:cxn>
                <a:cxn ang="0">
                  <a:pos x="connsiteX2" y="connsiteY2"/>
                </a:cxn>
              </a:cxnLst>
              <a:rect l="l" t="t" r="r" b="b"/>
              <a:pathLst>
                <a:path w="27952" h="55395">
                  <a:moveTo>
                    <a:pt x="0" y="0"/>
                  </a:moveTo>
                  <a:lnTo>
                    <a:pt x="0" y="27409"/>
                  </a:lnTo>
                  <a:lnTo>
                    <a:pt x="27953" y="55395"/>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71" name="Freeform: Shape 370">
              <a:extLst>
                <a:ext uri="{FF2B5EF4-FFF2-40B4-BE49-F238E27FC236}">
                  <a16:creationId xmlns:a16="http://schemas.microsoft.com/office/drawing/2014/main" id="{E13EE9D8-CD0F-4C56-BDB7-7DE5E0AA1239}"/>
                </a:ext>
              </a:extLst>
            </p:cNvPr>
            <p:cNvSpPr/>
            <p:nvPr/>
          </p:nvSpPr>
          <p:spPr>
            <a:xfrm>
              <a:off x="3527917" y="5681458"/>
              <a:ext cx="59160" cy="117913"/>
            </a:xfrm>
            <a:custGeom>
              <a:avLst/>
              <a:gdLst>
                <a:gd name="connsiteX0" fmla="*/ 59161 w 59160"/>
                <a:gd name="connsiteY0" fmla="*/ 0 h 117913"/>
                <a:gd name="connsiteX1" fmla="*/ 59161 w 59160"/>
                <a:gd name="connsiteY1" fmla="*/ 58753 h 117913"/>
                <a:gd name="connsiteX2" fmla="*/ 0 w 59160"/>
                <a:gd name="connsiteY2" fmla="*/ 117914 h 117913"/>
              </a:gdLst>
              <a:ahLst/>
              <a:cxnLst>
                <a:cxn ang="0">
                  <a:pos x="connsiteX0" y="connsiteY0"/>
                </a:cxn>
                <a:cxn ang="0">
                  <a:pos x="connsiteX1" y="connsiteY1"/>
                </a:cxn>
                <a:cxn ang="0">
                  <a:pos x="connsiteX2" y="connsiteY2"/>
                </a:cxn>
              </a:cxnLst>
              <a:rect l="l" t="t" r="r" b="b"/>
              <a:pathLst>
                <a:path w="59160" h="117913">
                  <a:moveTo>
                    <a:pt x="59161" y="0"/>
                  </a:moveTo>
                  <a:lnTo>
                    <a:pt x="59161" y="58753"/>
                  </a:lnTo>
                  <a:lnTo>
                    <a:pt x="0" y="117914"/>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72" name="Freeform: Shape 371">
              <a:extLst>
                <a:ext uri="{FF2B5EF4-FFF2-40B4-BE49-F238E27FC236}">
                  <a16:creationId xmlns:a16="http://schemas.microsoft.com/office/drawing/2014/main" id="{797EB1F1-D42C-4B1B-89FC-6B77ED316E21}"/>
                </a:ext>
              </a:extLst>
            </p:cNvPr>
            <p:cNvSpPr/>
            <p:nvPr/>
          </p:nvSpPr>
          <p:spPr>
            <a:xfrm>
              <a:off x="3529206" y="5722199"/>
              <a:ext cx="21032" cy="20997"/>
            </a:xfrm>
            <a:custGeom>
              <a:avLst/>
              <a:gdLst>
                <a:gd name="connsiteX0" fmla="*/ 21032 w 21032"/>
                <a:gd name="connsiteY0" fmla="*/ 0 h 20997"/>
                <a:gd name="connsiteX1" fmla="*/ 0 w 21032"/>
                <a:gd name="connsiteY1" fmla="*/ 20998 h 20997"/>
              </a:gdLst>
              <a:ahLst/>
              <a:cxnLst>
                <a:cxn ang="0">
                  <a:pos x="connsiteX0" y="connsiteY0"/>
                </a:cxn>
                <a:cxn ang="0">
                  <a:pos x="connsiteX1" y="connsiteY1"/>
                </a:cxn>
              </a:cxnLst>
              <a:rect l="l" t="t" r="r" b="b"/>
              <a:pathLst>
                <a:path w="21032" h="20997">
                  <a:moveTo>
                    <a:pt x="21032" y="0"/>
                  </a:moveTo>
                  <a:lnTo>
                    <a:pt x="0" y="20998"/>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73" name="Freeform: Shape 372">
              <a:extLst>
                <a:ext uri="{FF2B5EF4-FFF2-40B4-BE49-F238E27FC236}">
                  <a16:creationId xmlns:a16="http://schemas.microsoft.com/office/drawing/2014/main" id="{2FEA16E3-7C6E-4BC8-8D0F-4CE772339E88}"/>
                </a:ext>
              </a:extLst>
            </p:cNvPr>
            <p:cNvSpPr/>
            <p:nvPr/>
          </p:nvSpPr>
          <p:spPr>
            <a:xfrm>
              <a:off x="3508208" y="5663039"/>
              <a:ext cx="19709" cy="171069"/>
            </a:xfrm>
            <a:custGeom>
              <a:avLst/>
              <a:gdLst>
                <a:gd name="connsiteX0" fmla="*/ 19709 w 19709"/>
                <a:gd name="connsiteY0" fmla="*/ 0 h 171069"/>
                <a:gd name="connsiteX1" fmla="*/ 0 w 19709"/>
                <a:gd name="connsiteY1" fmla="*/ 19709 h 171069"/>
                <a:gd name="connsiteX2" fmla="*/ 0 w 19709"/>
                <a:gd name="connsiteY2" fmla="*/ 171070 h 171069"/>
              </a:gdLst>
              <a:ahLst/>
              <a:cxnLst>
                <a:cxn ang="0">
                  <a:pos x="connsiteX0" y="connsiteY0"/>
                </a:cxn>
                <a:cxn ang="0">
                  <a:pos x="connsiteX1" y="connsiteY1"/>
                </a:cxn>
                <a:cxn ang="0">
                  <a:pos x="connsiteX2" y="connsiteY2"/>
                </a:cxn>
              </a:cxnLst>
              <a:rect l="l" t="t" r="r" b="b"/>
              <a:pathLst>
                <a:path w="19709" h="171069">
                  <a:moveTo>
                    <a:pt x="19709" y="0"/>
                  </a:moveTo>
                  <a:lnTo>
                    <a:pt x="0" y="19709"/>
                  </a:lnTo>
                  <a:lnTo>
                    <a:pt x="0" y="171070"/>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74" name="Freeform: Shape 373">
              <a:extLst>
                <a:ext uri="{FF2B5EF4-FFF2-40B4-BE49-F238E27FC236}">
                  <a16:creationId xmlns:a16="http://schemas.microsoft.com/office/drawing/2014/main" id="{5C6EEFE8-3C34-473F-BD05-3F4C8E9A5915}"/>
                </a:ext>
              </a:extLst>
            </p:cNvPr>
            <p:cNvSpPr/>
            <p:nvPr/>
          </p:nvSpPr>
          <p:spPr>
            <a:xfrm>
              <a:off x="3476117" y="5738380"/>
              <a:ext cx="52512" cy="115199"/>
            </a:xfrm>
            <a:custGeom>
              <a:avLst/>
              <a:gdLst>
                <a:gd name="connsiteX0" fmla="*/ 0 w 52512"/>
                <a:gd name="connsiteY0" fmla="*/ 0 h 115199"/>
                <a:gd name="connsiteX1" fmla="*/ 0 w 52512"/>
                <a:gd name="connsiteY1" fmla="*/ 62688 h 115199"/>
                <a:gd name="connsiteX2" fmla="*/ 52512 w 52512"/>
                <a:gd name="connsiteY2" fmla="*/ 115200 h 115199"/>
              </a:gdLst>
              <a:ahLst/>
              <a:cxnLst>
                <a:cxn ang="0">
                  <a:pos x="connsiteX0" y="connsiteY0"/>
                </a:cxn>
                <a:cxn ang="0">
                  <a:pos x="connsiteX1" y="connsiteY1"/>
                </a:cxn>
                <a:cxn ang="0">
                  <a:pos x="connsiteX2" y="connsiteY2"/>
                </a:cxn>
              </a:cxnLst>
              <a:rect l="l" t="t" r="r" b="b"/>
              <a:pathLst>
                <a:path w="52512" h="115199">
                  <a:moveTo>
                    <a:pt x="0" y="0"/>
                  </a:moveTo>
                  <a:lnTo>
                    <a:pt x="0" y="62688"/>
                  </a:lnTo>
                  <a:lnTo>
                    <a:pt x="52512" y="115200"/>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grpSp>
      <p:sp>
        <p:nvSpPr>
          <p:cNvPr id="238" name="TextBox 237">
            <a:extLst>
              <a:ext uri="{FF2B5EF4-FFF2-40B4-BE49-F238E27FC236}">
                <a16:creationId xmlns:a16="http://schemas.microsoft.com/office/drawing/2014/main" id="{F09C554C-DCF4-4F6D-86F5-93194285D91D}"/>
              </a:ext>
            </a:extLst>
          </p:cNvPr>
          <p:cNvSpPr txBox="1"/>
          <p:nvPr/>
        </p:nvSpPr>
        <p:spPr>
          <a:xfrm>
            <a:off x="7301384" y="2728131"/>
            <a:ext cx="4160519"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defTabSz="1219170" hangingPunct="1">
              <a:lnSpc>
                <a:spcPct val="100000"/>
              </a:lnSpc>
              <a:spcBef>
                <a:spcPts val="0"/>
              </a:spcBef>
              <a:defRPr sz="1200" kern="1200">
                <a:solidFill>
                  <a:prstClr val="white"/>
                </a:solidFill>
                <a:latin typeface="IntelOne Display Medium" panose="020B0703020203020204" pitchFamily="34" charset="0"/>
                <a:ea typeface="Intel Clear" panose="020B0604020203020204" pitchFamily="34" charset="0"/>
                <a:cs typeface="Intel Clear" panose="020B0604020203020204" pitchFamily="34" charset="0"/>
              </a:defRPr>
            </a:lvl1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IntelOne Display Medium" panose="020B0703020203020204" pitchFamily="34" charset="0"/>
                <a:ea typeface="Intel Clear" panose="020B0604020203020204" pitchFamily="34" charset="0"/>
                <a:cs typeface="Intel Clear" panose="020B0604020203020204" pitchFamily="34" charset="0"/>
                <a:sym typeface="Helvetica Neue"/>
              </a:rPr>
              <a:t>Middleware &amp; Frameworks</a:t>
            </a:r>
          </a:p>
        </p:txBody>
      </p:sp>
      <p:sp>
        <p:nvSpPr>
          <p:cNvPr id="240" name="TextBox 239">
            <a:extLst>
              <a:ext uri="{FF2B5EF4-FFF2-40B4-BE49-F238E27FC236}">
                <a16:creationId xmlns:a16="http://schemas.microsoft.com/office/drawing/2014/main" id="{59606435-24FC-4E34-A3A2-E30B50C2A68E}"/>
              </a:ext>
            </a:extLst>
          </p:cNvPr>
          <p:cNvSpPr txBox="1"/>
          <p:nvPr/>
        </p:nvSpPr>
        <p:spPr>
          <a:xfrm>
            <a:off x="7301383" y="5581627"/>
            <a:ext cx="4160519"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IntelOne Display Medium" panose="020B0703020203020204" pitchFamily="34" charset="0"/>
                <a:ea typeface="Intel Clear" panose="020B0604020203020204" pitchFamily="34" charset="0"/>
                <a:cs typeface="Intel Clear" panose="020B0604020203020204" pitchFamily="34" charset="0"/>
                <a:sym typeface="Helvetica Neue"/>
              </a:rPr>
              <a:t>XPUs</a:t>
            </a:r>
          </a:p>
        </p:txBody>
      </p:sp>
      <p:sp>
        <p:nvSpPr>
          <p:cNvPr id="241" name="TextBox 240">
            <a:extLst>
              <a:ext uri="{FF2B5EF4-FFF2-40B4-BE49-F238E27FC236}">
                <a16:creationId xmlns:a16="http://schemas.microsoft.com/office/drawing/2014/main" id="{B32FE154-427D-4FA2-989F-0966475B0D5C}"/>
              </a:ext>
            </a:extLst>
          </p:cNvPr>
          <p:cNvSpPr txBox="1"/>
          <p:nvPr/>
        </p:nvSpPr>
        <p:spPr>
          <a:xfrm>
            <a:off x="7304834" y="1289660"/>
            <a:ext cx="4160519"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defTabSz="1219170" hangingPunct="1">
              <a:lnSpc>
                <a:spcPct val="100000"/>
              </a:lnSpc>
              <a:spcBef>
                <a:spcPts val="0"/>
              </a:spcBef>
              <a:defRPr sz="1200" kern="1200">
                <a:solidFill>
                  <a:prstClr val="white"/>
                </a:solidFill>
                <a:latin typeface="IntelOne Display Medium" panose="020B0703020203020204" pitchFamily="34" charset="0"/>
                <a:ea typeface="Intel Clear" panose="020B0604020203020204" pitchFamily="34" charset="0"/>
                <a:cs typeface="Intel Clear" panose="020B0604020203020204" pitchFamily="34" charset="0"/>
              </a:defRPr>
            </a:lvl1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IntelOne Display Medium" panose="020B0703020203020204" pitchFamily="34" charset="0"/>
                <a:ea typeface="Intel Clear" panose="020B0604020203020204" pitchFamily="34" charset="0"/>
                <a:cs typeface="Intel Clear" panose="020B0604020203020204" pitchFamily="34" charset="0"/>
                <a:sym typeface="Helvetica Neue"/>
              </a:rPr>
              <a:t>Application Workloads Need Diverse Hardware</a:t>
            </a:r>
          </a:p>
        </p:txBody>
      </p:sp>
      <p:sp>
        <p:nvSpPr>
          <p:cNvPr id="11" name="Rectangle 10">
            <a:extLst>
              <a:ext uri="{FF2B5EF4-FFF2-40B4-BE49-F238E27FC236}">
                <a16:creationId xmlns:a16="http://schemas.microsoft.com/office/drawing/2014/main" id="{2EB7C709-8FC9-4AC3-A43A-C0FA3105006D}"/>
              </a:ext>
            </a:extLst>
          </p:cNvPr>
          <p:cNvSpPr/>
          <p:nvPr/>
        </p:nvSpPr>
        <p:spPr>
          <a:xfrm>
            <a:off x="6566591" y="5950079"/>
            <a:ext cx="457200" cy="457200"/>
          </a:xfrm>
          <a:prstGeom prst="rect">
            <a:avLst/>
          </a:prstGeom>
          <a:solidFill>
            <a:srgbClr val="0028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2" name="Rectangle 241">
            <a:extLst>
              <a:ext uri="{FF2B5EF4-FFF2-40B4-BE49-F238E27FC236}">
                <a16:creationId xmlns:a16="http://schemas.microsoft.com/office/drawing/2014/main" id="{9EE3098C-1311-439D-B922-2980BE13B606}"/>
              </a:ext>
            </a:extLst>
          </p:cNvPr>
          <p:cNvSpPr/>
          <p:nvPr/>
        </p:nvSpPr>
        <p:spPr>
          <a:xfrm>
            <a:off x="6337991" y="5724961"/>
            <a:ext cx="228600" cy="2286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3" name="Rectangle 242">
            <a:extLst>
              <a:ext uri="{FF2B5EF4-FFF2-40B4-BE49-F238E27FC236}">
                <a16:creationId xmlns:a16="http://schemas.microsoft.com/office/drawing/2014/main" id="{D781C1DC-CE4A-437E-A077-B45BC47FA837}"/>
              </a:ext>
            </a:extLst>
          </p:cNvPr>
          <p:cNvSpPr/>
          <p:nvPr/>
        </p:nvSpPr>
        <p:spPr>
          <a:xfrm>
            <a:off x="6566591" y="5615233"/>
            <a:ext cx="109728" cy="109728"/>
          </a:xfrm>
          <a:prstGeom prst="rect">
            <a:avLst/>
          </a:prstGeom>
          <a:solidFill>
            <a:srgbClr val="0028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 name="Rectangle 1">
            <a:extLst>
              <a:ext uri="{FF2B5EF4-FFF2-40B4-BE49-F238E27FC236}">
                <a16:creationId xmlns:a16="http://schemas.microsoft.com/office/drawing/2014/main" id="{9B83A3A9-4400-4AB1-93A0-D61BBB056CE3}"/>
              </a:ext>
            </a:extLst>
          </p:cNvPr>
          <p:cNvSpPr/>
          <p:nvPr/>
        </p:nvSpPr>
        <p:spPr>
          <a:xfrm flipH="1">
            <a:off x="7301384" y="3429690"/>
            <a:ext cx="4160520" cy="978408"/>
          </a:xfrm>
          <a:prstGeom prst="rect">
            <a:avLst/>
          </a:prstGeom>
          <a:solidFill>
            <a:srgbClr val="0068B5"/>
          </a:solidFill>
          <a:ln w="2222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5" name="TextBox 4">
            <a:extLst>
              <a:ext uri="{FF2B5EF4-FFF2-40B4-BE49-F238E27FC236}">
                <a16:creationId xmlns:a16="http://schemas.microsoft.com/office/drawing/2014/main" id="{D49555CD-DC3E-494C-96B5-1C4DF29C75F1}"/>
              </a:ext>
            </a:extLst>
          </p:cNvPr>
          <p:cNvSpPr txBox="1"/>
          <p:nvPr/>
        </p:nvSpPr>
        <p:spPr>
          <a:xfrm>
            <a:off x="7372228" y="3643769"/>
            <a:ext cx="914400" cy="5486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rPr>
              <a:t>CPU</a:t>
            </a:r>
            <a:r>
              <a:rPr kumimoji="0" lang="en-US" sz="8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rPr>
              <a:t> </a:t>
            </a:r>
            <a:r>
              <a:rPr kumimoji="0" lang="en-US" sz="9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rPr>
              <a:t>programming model</a:t>
            </a:r>
            <a:endParaRPr kumimoji="0" lang="en-US" sz="8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endParaRPr>
          </a:p>
        </p:txBody>
      </p:sp>
      <p:sp>
        <p:nvSpPr>
          <p:cNvPr id="13" name="TextBox 12">
            <a:extLst>
              <a:ext uri="{FF2B5EF4-FFF2-40B4-BE49-F238E27FC236}">
                <a16:creationId xmlns:a16="http://schemas.microsoft.com/office/drawing/2014/main" id="{2256630B-E501-4B33-849E-925B624ACA54}"/>
              </a:ext>
            </a:extLst>
          </p:cNvPr>
          <p:cNvSpPr txBox="1"/>
          <p:nvPr/>
        </p:nvSpPr>
        <p:spPr>
          <a:xfrm>
            <a:off x="8404623" y="3643769"/>
            <a:ext cx="914400" cy="5486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rPr>
              <a:t>GPU</a:t>
            </a:r>
            <a:r>
              <a:rPr kumimoji="0" lang="en-US" sz="8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rPr>
              <a:t> </a:t>
            </a:r>
            <a:r>
              <a:rPr kumimoji="0" lang="en-US" sz="9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rPr>
              <a:t>programming model</a:t>
            </a:r>
            <a:endParaRPr kumimoji="0" lang="en-US" sz="8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endParaRPr>
          </a:p>
        </p:txBody>
      </p:sp>
      <p:sp>
        <p:nvSpPr>
          <p:cNvPr id="14" name="TextBox 13">
            <a:extLst>
              <a:ext uri="{FF2B5EF4-FFF2-40B4-BE49-F238E27FC236}">
                <a16:creationId xmlns:a16="http://schemas.microsoft.com/office/drawing/2014/main" id="{FF75C9D8-4153-436F-BF60-E2D55C7ADC39}"/>
              </a:ext>
            </a:extLst>
          </p:cNvPr>
          <p:cNvSpPr txBox="1"/>
          <p:nvPr/>
        </p:nvSpPr>
        <p:spPr>
          <a:xfrm>
            <a:off x="9442009" y="3643769"/>
            <a:ext cx="914400" cy="5486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rPr>
              <a:t>FPGA</a:t>
            </a:r>
            <a:r>
              <a:rPr kumimoji="0" lang="en-US" sz="8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rPr>
              <a:t> </a:t>
            </a:r>
            <a:r>
              <a:rPr kumimoji="0" lang="en-US" sz="9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rPr>
              <a:t>programming model</a:t>
            </a:r>
            <a:endParaRPr kumimoji="0" lang="en-US" sz="8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endParaRPr>
          </a:p>
        </p:txBody>
      </p:sp>
      <p:sp>
        <p:nvSpPr>
          <p:cNvPr id="15" name="TextBox 14">
            <a:extLst>
              <a:ext uri="{FF2B5EF4-FFF2-40B4-BE49-F238E27FC236}">
                <a16:creationId xmlns:a16="http://schemas.microsoft.com/office/drawing/2014/main" id="{FBC21C24-0872-4DA2-9FF8-5B27A865678F}"/>
              </a:ext>
            </a:extLst>
          </p:cNvPr>
          <p:cNvSpPr txBox="1"/>
          <p:nvPr/>
        </p:nvSpPr>
        <p:spPr>
          <a:xfrm>
            <a:off x="10474630" y="3647616"/>
            <a:ext cx="914400" cy="5486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rPr>
              <a:t>Other accel.</a:t>
            </a:r>
            <a:r>
              <a:rPr kumimoji="0" lang="en-US" sz="7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rPr>
              <a:t>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rPr>
              <a:t>programming models</a:t>
            </a:r>
            <a:endParaRPr kumimoji="0" lang="en-US" sz="8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endParaRPr>
          </a:p>
        </p:txBody>
      </p:sp>
      <p:sp>
        <p:nvSpPr>
          <p:cNvPr id="40" name="TextBox 39">
            <a:extLst>
              <a:ext uri="{FF2B5EF4-FFF2-40B4-BE49-F238E27FC236}">
                <a16:creationId xmlns:a16="http://schemas.microsoft.com/office/drawing/2014/main" id="{B5716EC1-7F20-4F77-AFDC-0B61F06846D0}"/>
              </a:ext>
            </a:extLst>
          </p:cNvPr>
          <p:cNvSpPr txBox="1"/>
          <p:nvPr/>
        </p:nvSpPr>
        <p:spPr>
          <a:xfrm>
            <a:off x="7558996" y="5241362"/>
            <a:ext cx="585257" cy="195566"/>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CPU</a:t>
            </a:r>
          </a:p>
        </p:txBody>
      </p:sp>
      <p:sp>
        <p:nvSpPr>
          <p:cNvPr id="41" name="TextBox 40">
            <a:extLst>
              <a:ext uri="{FF2B5EF4-FFF2-40B4-BE49-F238E27FC236}">
                <a16:creationId xmlns:a16="http://schemas.microsoft.com/office/drawing/2014/main" id="{1AF24782-A532-4AC8-B049-E193223037B4}"/>
              </a:ext>
            </a:extLst>
          </p:cNvPr>
          <p:cNvSpPr txBox="1"/>
          <p:nvPr/>
        </p:nvSpPr>
        <p:spPr>
          <a:xfrm>
            <a:off x="8584249" y="5241362"/>
            <a:ext cx="583037" cy="195566"/>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GPU</a:t>
            </a:r>
          </a:p>
        </p:txBody>
      </p:sp>
      <p:sp>
        <p:nvSpPr>
          <p:cNvPr id="43" name="TextBox 42">
            <a:extLst>
              <a:ext uri="{FF2B5EF4-FFF2-40B4-BE49-F238E27FC236}">
                <a16:creationId xmlns:a16="http://schemas.microsoft.com/office/drawing/2014/main" id="{48D3D502-F88C-40C9-94AD-F71B49956B39}"/>
              </a:ext>
            </a:extLst>
          </p:cNvPr>
          <p:cNvSpPr txBox="1"/>
          <p:nvPr/>
        </p:nvSpPr>
        <p:spPr>
          <a:xfrm>
            <a:off x="9643110" y="5241362"/>
            <a:ext cx="586046" cy="195566"/>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FPGA</a:t>
            </a:r>
          </a:p>
        </p:txBody>
      </p:sp>
      <p:pic>
        <p:nvPicPr>
          <p:cNvPr id="4" name="Graphic 3">
            <a:extLst>
              <a:ext uri="{FF2B5EF4-FFF2-40B4-BE49-F238E27FC236}">
                <a16:creationId xmlns:a16="http://schemas.microsoft.com/office/drawing/2014/main" id="{698BFAF8-948E-45DE-ABF7-4D03DF03A3C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587549" y="4686243"/>
            <a:ext cx="537709" cy="534421"/>
          </a:xfrm>
          <a:prstGeom prst="rect">
            <a:avLst/>
          </a:prstGeom>
        </p:spPr>
      </p:pic>
      <p:pic>
        <p:nvPicPr>
          <p:cNvPr id="235" name="Graphic 234">
            <a:extLst>
              <a:ext uri="{FF2B5EF4-FFF2-40B4-BE49-F238E27FC236}">
                <a16:creationId xmlns:a16="http://schemas.microsoft.com/office/drawing/2014/main" id="{23A00821-A8BF-46F6-B9AD-8DDEA6FE41D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607404" y="4686243"/>
            <a:ext cx="537709" cy="534421"/>
          </a:xfrm>
          <a:prstGeom prst="rect">
            <a:avLst/>
          </a:prstGeom>
        </p:spPr>
      </p:pic>
      <p:pic>
        <p:nvPicPr>
          <p:cNvPr id="236" name="Graphic 235">
            <a:extLst>
              <a:ext uri="{FF2B5EF4-FFF2-40B4-BE49-F238E27FC236}">
                <a16:creationId xmlns:a16="http://schemas.microsoft.com/office/drawing/2014/main" id="{3FA9F4A5-476F-4FF9-A4FC-719CC368964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65843" y="4686243"/>
            <a:ext cx="537709" cy="534421"/>
          </a:xfrm>
          <a:prstGeom prst="rect">
            <a:avLst/>
          </a:prstGeom>
        </p:spPr>
      </p:pic>
      <p:sp>
        <p:nvSpPr>
          <p:cNvPr id="140" name="TextBox 139">
            <a:extLst>
              <a:ext uri="{FF2B5EF4-FFF2-40B4-BE49-F238E27FC236}">
                <a16:creationId xmlns:a16="http://schemas.microsoft.com/office/drawing/2014/main" id="{E94D1681-A817-4AA6-A888-AA9AF60E3FA0}"/>
              </a:ext>
            </a:extLst>
          </p:cNvPr>
          <p:cNvSpPr txBox="1"/>
          <p:nvPr/>
        </p:nvSpPr>
        <p:spPr>
          <a:xfrm>
            <a:off x="10590847" y="5241362"/>
            <a:ext cx="780028" cy="195566"/>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Other accel.</a:t>
            </a:r>
          </a:p>
        </p:txBody>
      </p:sp>
      <p:pic>
        <p:nvPicPr>
          <p:cNvPr id="141" name="Graphic 140">
            <a:extLst>
              <a:ext uri="{FF2B5EF4-FFF2-40B4-BE49-F238E27FC236}">
                <a16:creationId xmlns:a16="http://schemas.microsoft.com/office/drawing/2014/main" id="{4DC1AB36-AE57-460D-88CF-A8EE3676667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710571" y="4686243"/>
            <a:ext cx="537709" cy="534421"/>
          </a:xfrm>
          <a:prstGeom prst="rect">
            <a:avLst/>
          </a:prstGeom>
        </p:spPr>
      </p:pic>
      <p:cxnSp>
        <p:nvCxnSpPr>
          <p:cNvPr id="19" name="Straight Connector 18">
            <a:extLst>
              <a:ext uri="{FF2B5EF4-FFF2-40B4-BE49-F238E27FC236}">
                <a16:creationId xmlns:a16="http://schemas.microsoft.com/office/drawing/2014/main" id="{48B1DBCF-E757-4A30-AB84-9FEFFC04D154}"/>
              </a:ext>
            </a:extLst>
          </p:cNvPr>
          <p:cNvCxnSpPr>
            <a:cxnSpLocks/>
          </p:cNvCxnSpPr>
          <p:nvPr/>
        </p:nvCxnSpPr>
        <p:spPr>
          <a:xfrm>
            <a:off x="8399940" y="3429690"/>
            <a:ext cx="0" cy="2113530"/>
          </a:xfrm>
          <a:prstGeom prst="line">
            <a:avLst/>
          </a:prstGeom>
          <a:noFill/>
          <a:ln w="22225" cap="flat">
            <a:solidFill>
              <a:schemeClr val="accent2"/>
            </a:solidFill>
            <a:prstDash val="solid"/>
            <a:miter lim="400000"/>
          </a:ln>
          <a:effectLst/>
          <a:sp3d/>
        </p:spPr>
        <p:style>
          <a:lnRef idx="0">
            <a:scrgbClr r="0" g="0" b="0"/>
          </a:lnRef>
          <a:fillRef idx="0">
            <a:scrgbClr r="0" g="0" b="0"/>
          </a:fillRef>
          <a:effectRef idx="0">
            <a:scrgbClr r="0" g="0" b="0"/>
          </a:effectRef>
          <a:fontRef idx="none"/>
        </p:style>
      </p:cxnSp>
      <p:cxnSp>
        <p:nvCxnSpPr>
          <p:cNvPr id="123" name="Straight Connector 122">
            <a:extLst>
              <a:ext uri="{FF2B5EF4-FFF2-40B4-BE49-F238E27FC236}">
                <a16:creationId xmlns:a16="http://schemas.microsoft.com/office/drawing/2014/main" id="{C7B1EBC8-0BF0-4AFE-AE28-87EB9CF01690}"/>
              </a:ext>
            </a:extLst>
          </p:cNvPr>
          <p:cNvCxnSpPr>
            <a:cxnSpLocks/>
          </p:cNvCxnSpPr>
          <p:nvPr/>
        </p:nvCxnSpPr>
        <p:spPr>
          <a:xfrm>
            <a:off x="9425384" y="3439250"/>
            <a:ext cx="0" cy="2113530"/>
          </a:xfrm>
          <a:prstGeom prst="line">
            <a:avLst/>
          </a:prstGeom>
          <a:noFill/>
          <a:ln w="22225" cap="flat">
            <a:solidFill>
              <a:schemeClr val="accent2"/>
            </a:solidFill>
            <a:prstDash val="solid"/>
            <a:miter lim="400000"/>
          </a:ln>
          <a:effectLst/>
          <a:sp3d/>
        </p:spPr>
        <p:style>
          <a:lnRef idx="0">
            <a:scrgbClr r="0" g="0" b="0"/>
          </a:lnRef>
          <a:fillRef idx="0">
            <a:scrgbClr r="0" g="0" b="0"/>
          </a:fillRef>
          <a:effectRef idx="0">
            <a:scrgbClr r="0" g="0" b="0"/>
          </a:effectRef>
          <a:fontRef idx="none"/>
        </p:style>
      </p:cxnSp>
      <p:cxnSp>
        <p:nvCxnSpPr>
          <p:cNvPr id="124" name="Straight Connector 123">
            <a:extLst>
              <a:ext uri="{FF2B5EF4-FFF2-40B4-BE49-F238E27FC236}">
                <a16:creationId xmlns:a16="http://schemas.microsoft.com/office/drawing/2014/main" id="{72A28ABC-6BD7-43EF-991A-199F40E68A51}"/>
              </a:ext>
            </a:extLst>
          </p:cNvPr>
          <p:cNvCxnSpPr>
            <a:cxnSpLocks/>
          </p:cNvCxnSpPr>
          <p:nvPr/>
        </p:nvCxnSpPr>
        <p:spPr>
          <a:xfrm>
            <a:off x="10474630" y="3439250"/>
            <a:ext cx="0" cy="2113530"/>
          </a:xfrm>
          <a:prstGeom prst="line">
            <a:avLst/>
          </a:prstGeom>
          <a:noFill/>
          <a:ln w="22225" cap="flat">
            <a:solidFill>
              <a:schemeClr val="accent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90881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CC22-DC2C-4C24-BE25-246FD2AA9618}"/>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75828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A3519-7664-4F9D-999E-FD069BED42EA}"/>
              </a:ext>
            </a:extLst>
          </p:cNvPr>
          <p:cNvSpPr>
            <a:spLocks noGrp="1"/>
          </p:cNvSpPr>
          <p:nvPr>
            <p:ph type="title"/>
          </p:nvPr>
        </p:nvSpPr>
        <p:spPr>
          <a:xfrm>
            <a:off x="607484" y="36785"/>
            <a:ext cx="10972800" cy="796933"/>
          </a:xfrm>
        </p:spPr>
        <p:txBody>
          <a:bodyPr/>
          <a:lstStyle/>
          <a:p>
            <a:r>
              <a:rPr lang="en-US" dirty="0"/>
              <a:t>Recap</a:t>
            </a:r>
          </a:p>
        </p:txBody>
      </p:sp>
      <p:sp>
        <p:nvSpPr>
          <p:cNvPr id="4" name="Content Placeholder 3">
            <a:extLst>
              <a:ext uri="{FF2B5EF4-FFF2-40B4-BE49-F238E27FC236}">
                <a16:creationId xmlns:a16="http://schemas.microsoft.com/office/drawing/2014/main" id="{A6EDE87D-C17E-4658-9A6A-9D9C7EAB88D0}"/>
              </a:ext>
            </a:extLst>
          </p:cNvPr>
          <p:cNvSpPr>
            <a:spLocks noGrp="1"/>
          </p:cNvSpPr>
          <p:nvPr>
            <p:ph sz="quarter" idx="13"/>
          </p:nvPr>
        </p:nvSpPr>
        <p:spPr>
          <a:xfrm>
            <a:off x="607484" y="735106"/>
            <a:ext cx="10970683" cy="6298319"/>
          </a:xfrm>
        </p:spPr>
        <p:txBody>
          <a:bodyPr/>
          <a:lstStyle/>
          <a:p>
            <a:pPr lvl="0" algn="l" fontAlgn="ctr">
              <a:buFont typeface="Arial" panose="020B0604020202020204" pitchFamily="34" charset="0"/>
              <a:buChar char="•"/>
            </a:pPr>
            <a:r>
              <a:rPr lang="en-US" sz="2000" dirty="0">
                <a:latin typeface="+mj-lt"/>
              </a:rPr>
              <a:t>oneAPI solves the </a:t>
            </a:r>
            <a:r>
              <a:rPr lang="en-US" sz="2000" dirty="0">
                <a:solidFill>
                  <a:schemeClr val="accent4"/>
                </a:solidFill>
                <a:latin typeface="+mj-lt"/>
              </a:rPr>
              <a:t>challenges of programming </a:t>
            </a:r>
            <a:r>
              <a:rPr lang="en-US" sz="2000" dirty="0">
                <a:latin typeface="+mj-lt"/>
              </a:rPr>
              <a:t>in a heterogeneous world </a:t>
            </a:r>
          </a:p>
          <a:p>
            <a:pPr lvl="0" algn="l" fontAlgn="ctr">
              <a:buFont typeface="Arial" panose="020B0604020202020204" pitchFamily="34" charset="0"/>
              <a:buChar char="•"/>
            </a:pPr>
            <a:r>
              <a:rPr lang="en-US" sz="2000" dirty="0">
                <a:latin typeface="+mj-lt"/>
              </a:rPr>
              <a:t>Take advantage of </a:t>
            </a:r>
            <a:r>
              <a:rPr lang="en-US" sz="2000" dirty="0">
                <a:solidFill>
                  <a:schemeClr val="accent4"/>
                </a:solidFill>
                <a:latin typeface="+mj-lt"/>
              </a:rPr>
              <a:t>oneAPI solutions </a:t>
            </a:r>
            <a:r>
              <a:rPr lang="en-US" sz="2000" dirty="0">
                <a:latin typeface="+mj-lt"/>
              </a:rPr>
              <a:t>to enable your workflows</a:t>
            </a:r>
          </a:p>
          <a:p>
            <a:pPr lvl="0" algn="l" fontAlgn="ctr">
              <a:buFont typeface="Arial" panose="020B0604020202020204" pitchFamily="34" charset="0"/>
              <a:buChar char="•"/>
            </a:pPr>
            <a:r>
              <a:rPr lang="en-US" sz="2000" dirty="0">
                <a:latin typeface="+mj-lt"/>
              </a:rPr>
              <a:t>Use the </a:t>
            </a:r>
            <a:r>
              <a:rPr lang="en-US" sz="2000" dirty="0">
                <a:solidFill>
                  <a:schemeClr val="accent4"/>
                </a:solidFill>
                <a:latin typeface="+mj-lt"/>
              </a:rPr>
              <a:t>Intel</a:t>
            </a:r>
            <a:r>
              <a:rPr lang="en-US" sz="2000" dirty="0">
                <a:solidFill>
                  <a:srgbClr val="FFC000"/>
                </a:solidFill>
                <a:latin typeface="+mj-lt"/>
                <a:ea typeface="Intel Clear Pro" panose="020B0804020202060201" pitchFamily="34" charset="77"/>
                <a:cs typeface="Intel Clear Pro" panose="020B0804020202060201" pitchFamily="34" charset="77"/>
              </a:rPr>
              <a:t>®</a:t>
            </a:r>
            <a:r>
              <a:rPr lang="en-US" sz="2000" dirty="0">
                <a:solidFill>
                  <a:schemeClr val="accent4"/>
                </a:solidFill>
                <a:latin typeface="+mj-lt"/>
              </a:rPr>
              <a:t> DevCloud </a:t>
            </a:r>
            <a:r>
              <a:rPr lang="en-US" sz="2000" dirty="0">
                <a:latin typeface="+mj-lt"/>
              </a:rPr>
              <a:t>to test-drive oneAPI tools and libraries</a:t>
            </a:r>
          </a:p>
          <a:p>
            <a:pPr lvl="0" algn="l" fontAlgn="ctr">
              <a:buFont typeface="Arial" panose="020B0604020202020204" pitchFamily="34" charset="0"/>
              <a:buChar char="•"/>
            </a:pPr>
            <a:r>
              <a:rPr lang="en-US" sz="2000" dirty="0">
                <a:latin typeface="+mj-lt"/>
              </a:rPr>
              <a:t>Introduced to </a:t>
            </a:r>
            <a:r>
              <a:rPr lang="en-US" sz="2000" dirty="0">
                <a:solidFill>
                  <a:schemeClr val="accent4"/>
                </a:solidFill>
                <a:latin typeface="+mj-lt"/>
              </a:rPr>
              <a:t>DPC++ </a:t>
            </a:r>
            <a:r>
              <a:rPr lang="en-US" sz="2000" dirty="0">
                <a:latin typeface="+mj-lt"/>
              </a:rPr>
              <a:t>language and programming model</a:t>
            </a:r>
          </a:p>
          <a:p>
            <a:pPr algn="l">
              <a:buFont typeface="Arial" panose="020B0604020202020204" pitchFamily="34" charset="0"/>
              <a:buChar char="•"/>
            </a:pPr>
            <a:r>
              <a:rPr lang="en-US" sz="2000" dirty="0">
                <a:latin typeface="+mj-lt"/>
              </a:rPr>
              <a:t>Important Classes for DPC++ application</a:t>
            </a:r>
          </a:p>
          <a:p>
            <a:pPr algn="l">
              <a:buFont typeface="Arial" panose="020B0604020202020204" pitchFamily="34" charset="0"/>
              <a:buChar char="•"/>
            </a:pPr>
            <a:r>
              <a:rPr lang="en-US" sz="2000" dirty="0">
                <a:latin typeface="+mj-lt"/>
              </a:rPr>
              <a:t>Device selection and offloading kernel workloads</a:t>
            </a:r>
          </a:p>
          <a:p>
            <a:pPr algn="l">
              <a:buFont typeface="Arial" panose="020B0604020202020204" pitchFamily="34" charset="0"/>
              <a:buChar char="•"/>
            </a:pPr>
            <a:r>
              <a:rPr lang="en-US" sz="2000" dirty="0">
                <a:latin typeface="+mj-lt"/>
              </a:rPr>
              <a:t>DPC++ Buffers, Accessors, Command Group handler, lambda code as kernel</a:t>
            </a:r>
          </a:p>
          <a:p>
            <a:pPr algn="l">
              <a:buFont typeface="Arial" panose="020B0604020202020204" pitchFamily="34" charset="0"/>
              <a:buChar char="•"/>
            </a:pPr>
            <a:r>
              <a:rPr lang="en-US" sz="2000" dirty="0">
                <a:latin typeface="+mj-lt"/>
              </a:rPr>
              <a:t>Hands on activities</a:t>
            </a:r>
          </a:p>
          <a:p>
            <a:pPr marL="643459" lvl="1" indent="-342900" algn="l"/>
            <a:r>
              <a:rPr lang="en-US" sz="2000" dirty="0">
                <a:latin typeface="+mj-lt"/>
              </a:rPr>
              <a:t> Introduction to DPC++ - Simple</a:t>
            </a:r>
          </a:p>
          <a:p>
            <a:pPr marL="643459" lvl="1" indent="-342900" algn="l"/>
            <a:r>
              <a:rPr lang="en-US" sz="2000" dirty="0">
                <a:latin typeface="+mj-lt"/>
              </a:rPr>
              <a:t>Vector-Increment/Vector-add exercise – demonstrate coding ease by modifying the sample source code.</a:t>
            </a:r>
          </a:p>
        </p:txBody>
      </p:sp>
      <p:sp>
        <p:nvSpPr>
          <p:cNvPr id="3" name="Slide Number Placeholder 2">
            <a:extLst>
              <a:ext uri="{FF2B5EF4-FFF2-40B4-BE49-F238E27FC236}">
                <a16:creationId xmlns:a16="http://schemas.microsoft.com/office/drawing/2014/main" id="{FB772363-6FF8-4391-AB0F-CE27730141C9}"/>
              </a:ext>
            </a:extLst>
          </p:cNvPr>
          <p:cNvSpPr>
            <a:spLocks noGrp="1"/>
          </p:cNvSpPr>
          <p:nvPr>
            <p:ph type="sldNum" sz="quarter" idx="4"/>
          </p:nvPr>
        </p:nvSpPr>
        <p:spPr>
          <a:xfrm>
            <a:off x="11755471" y="6417288"/>
            <a:ext cx="521061" cy="365125"/>
          </a:xfrm>
          <a:prstGeom prst="rect">
            <a:avLst/>
          </a:prstGeom>
        </p:spPr>
        <p:txBody>
          <a:bodyPr vert="horz" lIns="91440" tIns="45720" rIns="91440" bIns="45720" rtlCol="0" anchor="ctr"/>
          <a:lstStyle>
            <a:defPPr>
              <a:defRPr lang="en-US"/>
            </a:defPPr>
            <a:lvl1pPr marL="0" algn="l" defTabSz="457200" rtl="0" eaLnBrk="1" latinLnBrk="0" hangingPunct="1">
              <a:defRPr sz="1067" b="0" i="0" kern="120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902DC9-A550-410D-8932-0505F8388D15}" type="slidenum">
              <a:rPr lang="en-US" smtClean="0"/>
              <a:pPr/>
              <a:t>41</a:t>
            </a:fld>
            <a:endParaRPr lang="en-US" dirty="0"/>
          </a:p>
        </p:txBody>
      </p:sp>
    </p:spTree>
    <p:extLst>
      <p:ext uri="{BB962C8B-B14F-4D97-AF65-F5344CB8AC3E}">
        <p14:creationId xmlns:p14="http://schemas.microsoft.com/office/powerpoint/2010/main" val="108144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731098" y="4651746"/>
          <a:ext cx="11002433" cy="1356340"/>
        </p:xfrm>
        <a:graphic>
          <a:graphicData uri="http://schemas.openxmlformats.org/drawingml/2006/table">
            <a:tbl>
              <a:tblPr/>
              <a:tblGrid>
                <a:gridCol w="11002433">
                  <a:extLst>
                    <a:ext uri="{9D8B030D-6E8A-4147-A177-3AD203B41FA5}">
                      <a16:colId xmlns:a16="http://schemas.microsoft.com/office/drawing/2014/main" val="20000"/>
                    </a:ext>
                  </a:extLst>
                </a:gridCol>
              </a:tblGrid>
              <a:tr h="2539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mn-lt"/>
                          <a:ea typeface="MS PGothic" pitchFamily="34" charset="-128"/>
                          <a:hlinkClick r:id="rId3"/>
                        </a:rPr>
                        <a:t>Optimization Notice</a:t>
                      </a:r>
                      <a:endParaRPr kumimoji="0" lang="en-US" sz="1100" b="1" i="0" u="none" strike="noStrike" cap="none" normalizeH="0" baseline="0" dirty="0">
                        <a:ln>
                          <a:noFill/>
                        </a:ln>
                        <a:solidFill>
                          <a:srgbClr val="FFFFFF"/>
                        </a:solidFill>
                        <a:effectLst/>
                        <a:latin typeface="+mn-lt"/>
                        <a:ea typeface="MS PGothic" pitchFamily="34" charset="-128"/>
                      </a:endParaRPr>
                    </a:p>
                  </a:txBody>
                  <a:tcPr marL="121900" marR="12190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10748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MS PGothic" pitchFamily="34" charset="-128"/>
                        </a:rPr>
                        <a:t>Intel</a:t>
                      </a:r>
                      <a:r>
                        <a:rPr kumimoji="0" lang="en-US" altLang="en-US" sz="1100" b="0" i="0" u="none" strike="noStrike" cap="none" normalizeH="0" baseline="0" dirty="0">
                          <a:ln>
                            <a:noFill/>
                          </a:ln>
                          <a:solidFill>
                            <a:srgbClr val="000000"/>
                          </a:solidFill>
                          <a:effectLst/>
                          <a:latin typeface="+mn-lt"/>
                          <a:ea typeface="MS PGothic" pitchFamily="34" charset="-128"/>
                        </a:rPr>
                        <a:t>’</a:t>
                      </a:r>
                      <a:r>
                        <a:rPr kumimoji="0" lang="en-US" sz="1100" b="0" i="0" u="none" strike="noStrike" cap="none" normalizeH="0" baseline="0" dirty="0">
                          <a:ln>
                            <a:noFill/>
                          </a:ln>
                          <a:solidFill>
                            <a:srgbClr val="000000"/>
                          </a:solidFill>
                          <a:effectLst/>
                          <a:latin typeface="+mn-lt"/>
                          <a:ea typeface="MS PGothic" pitchFamily="34" charset="-128"/>
                        </a:rPr>
                        <a:t>s compilers may or may not optimize to the same degree for non-Intel microprocessors for optimizations that are not unique to Intel microprocessors. These optimizations include SSE2, SSE3, and SSSE3 instruction sets and other optimizations. Intel does not guarantee the availability, functionality, or effectiveness of any optimization on microprocessors not manufactured by Intel. Microprocessor-dependent optimizations in this product are intended for use with Intel microprocessors. Certain optimizations not specific to Intel microarchitecture are reserved for Intel microprocessors. Please refer to the applicable product User and Reference Guides for more information regarding the specific instruction sets covered by this notice.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MS PGothic" pitchFamily="34" charset="-128"/>
                        </a:rPr>
                        <a:t>Notice revision #20110804</a:t>
                      </a:r>
                    </a:p>
                  </a:txBody>
                  <a:tcPr marL="121900" marR="12190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7" name="Title 1"/>
          <p:cNvSpPr>
            <a:spLocks noGrp="1"/>
          </p:cNvSpPr>
          <p:nvPr>
            <p:ph type="title"/>
          </p:nvPr>
        </p:nvSpPr>
        <p:spPr/>
        <p:txBody>
          <a:bodyPr/>
          <a:lstStyle/>
          <a:p>
            <a:pPr algn="ctr"/>
            <a:r>
              <a:rPr lang="en-US" sz="4800" dirty="0">
                <a:solidFill>
                  <a:schemeClr val="accent2"/>
                </a:solidFill>
                <a:latin typeface="Intel Clear Pro" panose="020B0804020202060201" pitchFamily="34" charset="0"/>
                <a:ea typeface="Intel Clear Pro" panose="020B0804020202060201" pitchFamily="34" charset="0"/>
                <a:cs typeface="Intel Clear Pro" panose="020B0804020202060201" pitchFamily="34" charset="0"/>
              </a:rPr>
              <a:t>Notices &amp;  </a:t>
            </a:r>
            <a:r>
              <a:rPr lang="en-US" sz="4800" dirty="0">
                <a:solidFill>
                  <a:srgbClr val="FFFFFF"/>
                </a:solidFill>
                <a:latin typeface="Intel Clear Pro" panose="020B0804020202060201" pitchFamily="34" charset="0"/>
                <a:ea typeface="Intel Clear Pro" panose="020B0804020202060201" pitchFamily="34" charset="0"/>
                <a:cs typeface="Intel Clear Pro" panose="020B0804020202060201" pitchFamily="34" charset="0"/>
              </a:rPr>
              <a:t>Disclaimers</a:t>
            </a:r>
          </a:p>
        </p:txBody>
      </p:sp>
      <p:sp>
        <p:nvSpPr>
          <p:cNvPr id="24579" name="Content Placeholder 3"/>
          <p:cNvSpPr>
            <a:spLocks noGrp="1"/>
          </p:cNvSpPr>
          <p:nvPr>
            <p:ph sz="quarter" idx="13"/>
          </p:nvPr>
        </p:nvSpPr>
        <p:spPr>
          <a:xfrm>
            <a:off x="607484" y="976030"/>
            <a:ext cx="11249665" cy="4567767"/>
          </a:xfrm>
          <a:noFill/>
        </p:spPr>
        <p:txBody>
          <a:bodyPr>
            <a:noAutofit/>
          </a:bodyPr>
          <a:lstStyle/>
          <a:p>
            <a:pPr algn="l">
              <a:spcBef>
                <a:spcPts val="800"/>
              </a:spcBef>
            </a:pPr>
            <a:endParaRPr lang="en-US" sz="533" dirty="0"/>
          </a:p>
          <a:p>
            <a:pPr algn="l">
              <a:spcBef>
                <a:spcPts val="800"/>
              </a:spcBef>
            </a:pPr>
            <a:r>
              <a:rPr lang="en-US" altLang="en-US" sz="1133" dirty="0"/>
              <a:t>This document contains information on products, services and/or processes in development. All information provided here is subject to change without notice. Contact your Intel representative to obtain the latest forecast, schedule, specifications and roadmaps.  </a:t>
            </a:r>
          </a:p>
          <a:p>
            <a:pPr algn="l">
              <a:spcBef>
                <a:spcPts val="800"/>
              </a:spcBef>
            </a:pPr>
            <a:r>
              <a:rPr lang="en-US" sz="1133" dirty="0"/>
              <a:t>The products and services described may contain defects or errors known as errata which may cause deviations from published specifications. Current characterized errata are available on request.  No product or component can be absolutely secure. Intel technologies’ features and benefits depend on system configuration and may require enabled hardware, software or service activation. Learn more at intel.com, or from the OEM or retailer.</a:t>
            </a:r>
            <a:r>
              <a:rPr lang="en-US" altLang="en-US" sz="1133" dirty="0"/>
              <a:t> </a:t>
            </a:r>
          </a:p>
          <a:p>
            <a:pPr algn="l">
              <a:spcBef>
                <a:spcPts val="800"/>
              </a:spcBef>
            </a:pPr>
            <a:r>
              <a:rPr lang="en-US" altLang="en-US" sz="1133" dirty="0"/>
              <a:t>Software and workloads used in performance tests may have been optimized for performance only on Intel microprocessors. Performance tests, such as SYSmark and MobileMark,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For more complete information visit </a:t>
            </a:r>
            <a:r>
              <a:rPr lang="en-US" altLang="en-US" sz="1133" dirty="0">
                <a:hlinkClick r:id="rId4"/>
              </a:rPr>
              <a:t>www.intel.com/benchmarks</a:t>
            </a:r>
            <a:r>
              <a:rPr lang="en-US" altLang="en-US" sz="1133" dirty="0"/>
              <a:t>.  </a:t>
            </a:r>
          </a:p>
          <a:p>
            <a:pPr algn="l">
              <a:spcBef>
                <a:spcPts val="800"/>
              </a:spcBef>
            </a:pPr>
            <a:r>
              <a:rPr lang="en-US" altLang="en-US" sz="1133" dirty="0"/>
              <a:t>INFORMATION IN THIS DOCUMENT IS PROVIDED “AS IS”. NO LICENSE, EXPRESS OR IMPLIED, BY ESTOPPEL OR OTHERWISE, TO ANY INTELLECTUAL PROPERTY RIGHTS IS GRANTED BY THIS DOCUMENT. INTEL ASSUMES NO LIABILITY WHATSOEVER AND INTEL DISCLAIMS ANY EXPRESS OR IMPLIED WARRANTY, RELATING TO THIS INFORMATION INCLUDING LIABILITY OR WARRANTIES RELATING TO FITNESS FOR A PARTICULAR PURPOSE, MERCHANTABILITY, OR INFRINGEMENT OF ANY PATENT, COPYRIGHT OR OTHER INTELLECTUAL PROPERTY RIGHT.</a:t>
            </a:r>
          </a:p>
          <a:p>
            <a:pPr algn="l">
              <a:spcBef>
                <a:spcPts val="800"/>
              </a:spcBef>
            </a:pPr>
            <a:endParaRPr lang="en-US" altLang="en-US" sz="1133" dirty="0"/>
          </a:p>
          <a:p>
            <a:pPr algn="l">
              <a:spcBef>
                <a:spcPts val="800"/>
              </a:spcBef>
            </a:pPr>
            <a:r>
              <a:rPr lang="en-US" altLang="en-US" sz="1133" dirty="0"/>
              <a:t>Copyright ©, Intel Corporation. All rights reserved. Intel, the Intel logo, Xeon, Core, VTune, and OpenVINO are trademarks of Intel Corporation or its subsidiaries in the U.S. and other countries.</a:t>
            </a:r>
          </a:p>
        </p:txBody>
      </p:sp>
      <p:sp>
        <p:nvSpPr>
          <p:cNvPr id="3" name="Slide Number Placeholder 2"/>
          <p:cNvSpPr>
            <a:spLocks noGrp="1"/>
          </p:cNvSpPr>
          <p:nvPr>
            <p:ph type="sldNum" sz="quarter" idx="4"/>
          </p:nvPr>
        </p:nvSpPr>
        <p:spPr>
          <a:xfrm>
            <a:off x="11755471" y="6417288"/>
            <a:ext cx="521061" cy="365125"/>
          </a:xfrm>
          <a:prstGeom prst="rect">
            <a:avLst/>
          </a:prstGeom>
        </p:spPr>
        <p:txBody>
          <a:bodyPr vert="horz" lIns="91440" tIns="45720" rIns="91440" bIns="45720" rtlCol="0" anchor="ctr"/>
          <a:lstStyle>
            <a:defPPr>
              <a:defRPr lang="en-US"/>
            </a:defPPr>
            <a:lvl1pPr marL="0" algn="l" defTabSz="457200" rtl="0" eaLnBrk="1" latinLnBrk="0" hangingPunct="1">
              <a:defRPr sz="1067" b="0" i="0" kern="120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902DC9-A550-410D-8932-0505F8388D15}" type="slidenum">
              <a:rPr lang="en-US" smtClean="0"/>
              <a:pPr/>
              <a:t>42</a:t>
            </a:fld>
            <a:endParaRPr lang="en-US" dirty="0"/>
          </a:p>
        </p:txBody>
      </p:sp>
    </p:spTree>
    <p:extLst>
      <p:ext uri="{BB962C8B-B14F-4D97-AF65-F5344CB8AC3E}">
        <p14:creationId xmlns:p14="http://schemas.microsoft.com/office/powerpoint/2010/main" val="4262885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2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6E2993A-209D-421D-A2FD-A519C12FA934}"/>
              </a:ext>
            </a:extLst>
          </p:cNvPr>
          <p:cNvSpPr>
            <a:spLocks noGrp="1"/>
          </p:cNvSpPr>
          <p:nvPr>
            <p:ph sz="quarter" idx="27"/>
          </p:nvPr>
        </p:nvSpPr>
        <p:spPr>
          <a:xfrm>
            <a:off x="571499" y="1673402"/>
            <a:ext cx="5760720" cy="4584830"/>
          </a:xfrm>
        </p:spPr>
        <p:txBody>
          <a:bodyPr anchor="ctr">
            <a:normAutofit/>
          </a:bodyPr>
          <a:lstStyle/>
          <a:p>
            <a:pPr marL="0" indent="0">
              <a:buNone/>
            </a:pPr>
            <a:r>
              <a:rPr lang="en-US" sz="1800"/>
              <a:t>Cross-architecture programming that delivers freedom to choose the best hardware </a:t>
            </a:r>
          </a:p>
          <a:p>
            <a:pPr marL="0" indent="0">
              <a:buNone/>
            </a:pPr>
            <a:r>
              <a:rPr lang="en-US" sz="1800"/>
              <a:t>Based on industry standards and open specifications</a:t>
            </a:r>
          </a:p>
          <a:p>
            <a:pPr marL="0" indent="0">
              <a:buNone/>
            </a:pPr>
            <a:r>
              <a:rPr lang="en-US" sz="1800"/>
              <a:t>Exposes cutting-edge performance features of latest hardware</a:t>
            </a:r>
          </a:p>
          <a:p>
            <a:pPr marL="0" indent="0">
              <a:spcBef>
                <a:spcPts val="1800"/>
              </a:spcBef>
              <a:buNone/>
            </a:pPr>
            <a:r>
              <a:rPr lang="en-US" sz="1800"/>
              <a:t>Compatible with existing high-performance languages and programming models including C++, OpenMP, Fortran, and MPI</a:t>
            </a:r>
          </a:p>
          <a:p>
            <a:pPr marL="0" indent="0">
              <a:buNone/>
            </a:pPr>
            <a:endParaRPr lang="en-US" sz="1800" b="1"/>
          </a:p>
        </p:txBody>
      </p:sp>
      <p:sp>
        <p:nvSpPr>
          <p:cNvPr id="10" name="Title 9">
            <a:extLst>
              <a:ext uri="{FF2B5EF4-FFF2-40B4-BE49-F238E27FC236}">
                <a16:creationId xmlns:a16="http://schemas.microsoft.com/office/drawing/2014/main" id="{AA2779BA-757E-4435-BD78-C20999AE4EA6}"/>
              </a:ext>
            </a:extLst>
          </p:cNvPr>
          <p:cNvSpPr>
            <a:spLocks noGrp="1"/>
          </p:cNvSpPr>
          <p:nvPr>
            <p:ph type="title"/>
          </p:nvPr>
        </p:nvSpPr>
        <p:spPr/>
        <p:txBody>
          <a:bodyPr/>
          <a:lstStyle/>
          <a:p>
            <a:r>
              <a:rPr lang="en-US" sz="2000">
                <a:latin typeface="IntelOne Display Medium" panose="020B0703020203020204" pitchFamily="34" charset="0"/>
              </a:rPr>
              <a:t>Introducing</a:t>
            </a:r>
            <a:br>
              <a:rPr lang="en-US" sz="2000">
                <a:latin typeface="IntelOne Display Medium" panose="020B0703020203020204" pitchFamily="34" charset="0"/>
              </a:rPr>
            </a:br>
            <a:r>
              <a:rPr lang="en-US"/>
              <a:t>oneAPI</a:t>
            </a:r>
            <a:endParaRPr lang="en-US" sz="3200">
              <a:solidFill>
                <a:schemeClr val="accent2"/>
              </a:solidFill>
            </a:endParaRPr>
          </a:p>
        </p:txBody>
      </p:sp>
      <p:sp>
        <p:nvSpPr>
          <p:cNvPr id="255" name="Rectangle 254">
            <a:extLst>
              <a:ext uri="{FF2B5EF4-FFF2-40B4-BE49-F238E27FC236}">
                <a16:creationId xmlns:a16="http://schemas.microsoft.com/office/drawing/2014/main" id="{04D1C1DB-79DA-4B75-8EAF-FE5D6FB80041}"/>
              </a:ext>
            </a:extLst>
          </p:cNvPr>
          <p:cNvSpPr/>
          <p:nvPr/>
        </p:nvSpPr>
        <p:spPr>
          <a:xfrm>
            <a:off x="7023791" y="0"/>
            <a:ext cx="4719157" cy="5953561"/>
          </a:xfrm>
          <a:prstGeom prst="rect">
            <a:avLst/>
          </a:prstGeom>
          <a:solidFill>
            <a:srgbClr val="00285A"/>
          </a:solidFill>
          <a:ln w="19050" cmpd="sng">
            <a:noFill/>
          </a:ln>
          <a:effectLst/>
        </p:spPr>
        <p:style>
          <a:lnRef idx="1">
            <a:schemeClr val="accent1"/>
          </a:lnRef>
          <a:fillRef idx="3">
            <a:schemeClr val="accent1"/>
          </a:fillRef>
          <a:effectRef idx="2">
            <a:schemeClr val="accent1"/>
          </a:effectRef>
          <a:fontRef idx="minor">
            <a:schemeClr val="lt1"/>
          </a:fontRef>
        </p:style>
        <p:txBody>
          <a:bodyPr lIns="60960" tIns="45720" rIns="60960" bIns="0" rtlCol="0" anchor="t" anchorCtr="0"/>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258" name="Rectangle 257">
            <a:extLst>
              <a:ext uri="{FF2B5EF4-FFF2-40B4-BE49-F238E27FC236}">
                <a16:creationId xmlns:a16="http://schemas.microsoft.com/office/drawing/2014/main" id="{CE1EDDBC-D209-4437-AD13-B82FA9FD1775}"/>
              </a:ext>
            </a:extLst>
          </p:cNvPr>
          <p:cNvSpPr/>
          <p:nvPr/>
        </p:nvSpPr>
        <p:spPr>
          <a:xfrm flipH="1">
            <a:off x="7301384" y="3542814"/>
            <a:ext cx="4160520" cy="978408"/>
          </a:xfrm>
          <a:prstGeom prst="rect">
            <a:avLst/>
          </a:prstGeom>
          <a:solidFill>
            <a:schemeClr val="bg1">
              <a:lumMod val="95000"/>
            </a:schemeClr>
          </a:solidFill>
          <a:ln w="317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479" name="TextBox 478">
            <a:extLst>
              <a:ext uri="{FF2B5EF4-FFF2-40B4-BE49-F238E27FC236}">
                <a16:creationId xmlns:a16="http://schemas.microsoft.com/office/drawing/2014/main" id="{3DBFB9A7-EFD1-4B67-BDCC-9697379BB5E4}"/>
              </a:ext>
            </a:extLst>
          </p:cNvPr>
          <p:cNvSpPr txBox="1"/>
          <p:nvPr/>
        </p:nvSpPr>
        <p:spPr>
          <a:xfrm>
            <a:off x="7580307" y="3801185"/>
            <a:ext cx="1205155"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25252"/>
                </a:solidFill>
                <a:effectLst/>
                <a:uLnTx/>
                <a:uFillTx/>
                <a:latin typeface="IntelOne Display Medium" panose="020B0703020203020204" pitchFamily="34" charset="0"/>
                <a:ea typeface="Intel Clear" panose="020B0604020203020204" pitchFamily="34" charset="0"/>
                <a:cs typeface="Intel Clear" panose="020B0604020203020204" pitchFamily="34" charset="0"/>
                <a:sym typeface="Helvetica Neue"/>
              </a:rPr>
              <a:t>Industry Initiative</a:t>
            </a:r>
          </a:p>
        </p:txBody>
      </p:sp>
      <p:sp>
        <p:nvSpPr>
          <p:cNvPr id="484" name="TextBox 483">
            <a:extLst>
              <a:ext uri="{FF2B5EF4-FFF2-40B4-BE49-F238E27FC236}">
                <a16:creationId xmlns:a16="http://schemas.microsoft.com/office/drawing/2014/main" id="{BF556500-18EE-4DC3-AA64-54BA918C0C9D}"/>
              </a:ext>
            </a:extLst>
          </p:cNvPr>
          <p:cNvSpPr txBox="1"/>
          <p:nvPr/>
        </p:nvSpPr>
        <p:spPr>
          <a:xfrm>
            <a:off x="9974329" y="3801185"/>
            <a:ext cx="1205155"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25252"/>
                </a:solidFill>
                <a:effectLst/>
                <a:uLnTx/>
                <a:uFillTx/>
                <a:latin typeface="IntelOne Display Medium" panose="020B0703020203020204" pitchFamily="34" charset="0"/>
                <a:ea typeface="Intel Clear" panose="020B0604020203020204" pitchFamily="34" charset="0"/>
                <a:cs typeface="Intel Clear" panose="020B0604020203020204" pitchFamily="34" charset="0"/>
                <a:sym typeface="Helvetica Neue"/>
              </a:rPr>
              <a:t>Intel</a:t>
            </a:r>
            <a:br>
              <a:rPr kumimoji="0" lang="en-US" sz="1200" b="0" i="0" u="none" strike="noStrike" kern="1200" cap="none" spc="0" normalizeH="0" baseline="0" noProof="0">
                <a:ln>
                  <a:noFill/>
                </a:ln>
                <a:solidFill>
                  <a:srgbClr val="525252"/>
                </a:solidFill>
                <a:effectLst/>
                <a:uLnTx/>
                <a:uFillTx/>
                <a:latin typeface="IntelOne Display Medium" panose="020B0703020203020204" pitchFamily="34" charset="0"/>
                <a:ea typeface="Intel Clear" panose="020B0604020203020204" pitchFamily="34" charset="0"/>
                <a:cs typeface="Intel Clear" panose="020B0604020203020204" pitchFamily="34" charset="0"/>
                <a:sym typeface="Helvetica Neue"/>
              </a:rPr>
            </a:br>
            <a:r>
              <a:rPr kumimoji="0" lang="en-US" sz="1200" b="0" i="0" u="none" strike="noStrike" kern="1200" cap="none" spc="0" normalizeH="0" baseline="0" noProof="0">
                <a:ln>
                  <a:noFill/>
                </a:ln>
                <a:solidFill>
                  <a:srgbClr val="525252"/>
                </a:solidFill>
                <a:effectLst/>
                <a:uLnTx/>
                <a:uFillTx/>
                <a:latin typeface="IntelOne Display Medium" panose="020B0703020203020204" pitchFamily="34" charset="0"/>
                <a:ea typeface="Intel Clear" panose="020B0604020203020204" pitchFamily="34" charset="0"/>
                <a:cs typeface="Intel Clear" panose="020B0604020203020204" pitchFamily="34" charset="0"/>
                <a:sym typeface="Helvetica Neue"/>
              </a:rPr>
              <a:t>Product</a:t>
            </a:r>
          </a:p>
        </p:txBody>
      </p:sp>
      <p:sp>
        <p:nvSpPr>
          <p:cNvPr id="233" name="Rectangle 232">
            <a:extLst>
              <a:ext uri="{FF2B5EF4-FFF2-40B4-BE49-F238E27FC236}">
                <a16:creationId xmlns:a16="http://schemas.microsoft.com/office/drawing/2014/main" id="{2F6F4485-09B0-4050-8D1B-E6DEB6207493}"/>
              </a:ext>
            </a:extLst>
          </p:cNvPr>
          <p:cNvSpPr/>
          <p:nvPr/>
        </p:nvSpPr>
        <p:spPr>
          <a:xfrm flipH="1">
            <a:off x="7301384" y="1350976"/>
            <a:ext cx="4160520" cy="1097280"/>
          </a:xfrm>
          <a:prstGeom prst="rect">
            <a:avLst/>
          </a:prstGeom>
          <a:solidFill>
            <a:srgbClr val="808080"/>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marL="0" marR="0" lvl="0" indent="0" algn="ctr" defTabSz="914377" rtl="0" eaLnBrk="1" fontAlgn="base" latinLnBrk="0" hangingPunct="1">
              <a:lnSpc>
                <a:spcPct val="100000"/>
              </a:lnSpc>
              <a:spcBef>
                <a:spcPts val="0"/>
              </a:spcBef>
              <a:spcAft>
                <a:spcPct val="0"/>
              </a:spcAft>
              <a:buClr>
                <a:prstClr val="black"/>
              </a:buClr>
              <a:buSzTx/>
              <a:buFontTx/>
              <a:buNone/>
              <a:tabLst/>
              <a:defRPr/>
            </a:pPr>
            <a:endParaRPr kumimoji="0" lang="en-US" sz="2400" b="0" i="0" u="none" strike="noStrike" kern="0" cap="none" spc="0" normalizeH="0" baseline="0" noProof="0">
              <a:ln>
                <a:noFill/>
              </a:ln>
              <a:solidFill>
                <a:prstClr val="white"/>
              </a:solidFill>
              <a:effectLst/>
              <a:uLnTx/>
              <a:uFillTx/>
              <a:latin typeface="Intel Clear"/>
              <a:cs typeface="Arial" charset="0"/>
              <a:sym typeface="Helvetica Neue Medium"/>
            </a:endParaRPr>
          </a:p>
        </p:txBody>
      </p:sp>
      <p:sp>
        <p:nvSpPr>
          <p:cNvPr id="234" name="Rectangle 233">
            <a:extLst>
              <a:ext uri="{FF2B5EF4-FFF2-40B4-BE49-F238E27FC236}">
                <a16:creationId xmlns:a16="http://schemas.microsoft.com/office/drawing/2014/main" id="{E91801A6-8469-406B-8C7E-19308FB92D3C}"/>
              </a:ext>
            </a:extLst>
          </p:cNvPr>
          <p:cNvSpPr/>
          <p:nvPr/>
        </p:nvSpPr>
        <p:spPr>
          <a:xfrm flipH="1">
            <a:off x="7301384" y="2507464"/>
            <a:ext cx="4160520" cy="978408"/>
          </a:xfrm>
          <a:prstGeom prst="rect">
            <a:avLst/>
          </a:prstGeom>
          <a:solidFill>
            <a:srgbClr val="525252"/>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386" name="Rectangle 385">
            <a:extLst>
              <a:ext uri="{FF2B5EF4-FFF2-40B4-BE49-F238E27FC236}">
                <a16:creationId xmlns:a16="http://schemas.microsoft.com/office/drawing/2014/main" id="{DB300F84-A42B-4C63-8F13-A92B2A23B9A0}"/>
              </a:ext>
            </a:extLst>
          </p:cNvPr>
          <p:cNvSpPr/>
          <p:nvPr/>
        </p:nvSpPr>
        <p:spPr>
          <a:xfrm flipH="1">
            <a:off x="7301384" y="4586130"/>
            <a:ext cx="4160520" cy="1079774"/>
          </a:xfrm>
          <a:prstGeom prst="rect">
            <a:avLst/>
          </a:prstGeom>
          <a:solidFill>
            <a:srgbClr val="004A86"/>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lIns="60960" tIns="45720" rIns="60960" bIns="0" rtlCol="0" anchor="t" anchorCtr="0"/>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391" name="TextBox 390">
            <a:extLst>
              <a:ext uri="{FF2B5EF4-FFF2-40B4-BE49-F238E27FC236}">
                <a16:creationId xmlns:a16="http://schemas.microsoft.com/office/drawing/2014/main" id="{8C90A831-A7DC-440A-BC72-E0E3B44E6629}"/>
              </a:ext>
            </a:extLst>
          </p:cNvPr>
          <p:cNvSpPr txBox="1"/>
          <p:nvPr/>
        </p:nvSpPr>
        <p:spPr>
          <a:xfrm>
            <a:off x="7558362" y="2103769"/>
            <a:ext cx="585257" cy="195566"/>
          </a:xfrm>
          <a:prstGeom prst="rect">
            <a:avLst/>
          </a:prstGeom>
          <a:noFill/>
        </p:spPr>
        <p:txBody>
          <a:bodyPr vert="horz" wrap="square" lIns="0" tIns="0" rIns="0" bIns="0" rtlCol="0" anchor="ctr">
            <a:spAutoFit/>
          </a:body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Scalar</a:t>
            </a:r>
          </a:p>
        </p:txBody>
      </p:sp>
      <p:sp>
        <p:nvSpPr>
          <p:cNvPr id="392" name="TextBox 391">
            <a:extLst>
              <a:ext uri="{FF2B5EF4-FFF2-40B4-BE49-F238E27FC236}">
                <a16:creationId xmlns:a16="http://schemas.microsoft.com/office/drawing/2014/main" id="{9A592303-2D22-4BAE-ACC8-1C9FE8BB0D87}"/>
              </a:ext>
            </a:extLst>
          </p:cNvPr>
          <p:cNvSpPr txBox="1"/>
          <p:nvPr/>
        </p:nvSpPr>
        <p:spPr>
          <a:xfrm>
            <a:off x="8574188" y="2103769"/>
            <a:ext cx="583037" cy="195566"/>
          </a:xfrm>
          <a:prstGeom prst="rect">
            <a:avLst/>
          </a:prstGeom>
          <a:noFill/>
        </p:spPr>
        <p:txBody>
          <a:bodyPr vert="horz" wrap="square" lIns="0" tIns="0" rIns="0" bIns="0" rtlCol="0" anchor="ctr">
            <a:spAutoFit/>
          </a:body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Vector</a:t>
            </a:r>
          </a:p>
        </p:txBody>
      </p:sp>
      <p:sp>
        <p:nvSpPr>
          <p:cNvPr id="393" name="TextBox 392">
            <a:extLst>
              <a:ext uri="{FF2B5EF4-FFF2-40B4-BE49-F238E27FC236}">
                <a16:creationId xmlns:a16="http://schemas.microsoft.com/office/drawing/2014/main" id="{3342245B-B3D8-4CEC-8F9D-91C8F8AB7F8E}"/>
              </a:ext>
            </a:extLst>
          </p:cNvPr>
          <p:cNvSpPr txBox="1"/>
          <p:nvPr/>
        </p:nvSpPr>
        <p:spPr>
          <a:xfrm>
            <a:off x="9585914" y="2103769"/>
            <a:ext cx="586046" cy="195566"/>
          </a:xfrm>
          <a:prstGeom prst="rect">
            <a:avLst/>
          </a:prstGeom>
          <a:noFill/>
        </p:spPr>
        <p:txBody>
          <a:bodyPr vert="horz" wrap="square" lIns="0" tIns="0" rIns="0" bIns="0" rtlCol="0" anchor="ctr">
            <a:spAutoFit/>
          </a:body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Spatial</a:t>
            </a:r>
          </a:p>
        </p:txBody>
      </p:sp>
      <p:sp>
        <p:nvSpPr>
          <p:cNvPr id="394" name="TextBox 393">
            <a:extLst>
              <a:ext uri="{FF2B5EF4-FFF2-40B4-BE49-F238E27FC236}">
                <a16:creationId xmlns:a16="http://schemas.microsoft.com/office/drawing/2014/main" id="{E3FD4EA2-9A1F-40B9-B970-593027C99321}"/>
              </a:ext>
            </a:extLst>
          </p:cNvPr>
          <p:cNvSpPr txBox="1"/>
          <p:nvPr/>
        </p:nvSpPr>
        <p:spPr>
          <a:xfrm>
            <a:off x="10502410" y="2100435"/>
            <a:ext cx="780989" cy="202235"/>
          </a:xfrm>
          <a:prstGeom prst="rect">
            <a:avLst/>
          </a:prstGeom>
          <a:noFill/>
        </p:spPr>
        <p:txBody>
          <a:bodyPr vert="horz" wrap="square" lIns="0" tIns="0" rIns="0" bIns="0" rtlCol="0" anchor="ctr">
            <a:spAutoFit/>
          </a:body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Matrix</a:t>
            </a:r>
          </a:p>
        </p:txBody>
      </p:sp>
      <p:grpSp>
        <p:nvGrpSpPr>
          <p:cNvPr id="395" name="Group 394">
            <a:extLst>
              <a:ext uri="{FF2B5EF4-FFF2-40B4-BE49-F238E27FC236}">
                <a16:creationId xmlns:a16="http://schemas.microsoft.com/office/drawing/2014/main" id="{DF61C2E3-C7EC-42E8-9054-2F4B28AF6F42}"/>
              </a:ext>
            </a:extLst>
          </p:cNvPr>
          <p:cNvGrpSpPr/>
          <p:nvPr/>
        </p:nvGrpSpPr>
        <p:grpSpPr>
          <a:xfrm>
            <a:off x="7696010" y="1765114"/>
            <a:ext cx="319143" cy="332777"/>
            <a:chOff x="1433097" y="5597603"/>
            <a:chExt cx="319143" cy="332777"/>
          </a:xfrm>
        </p:grpSpPr>
        <p:sp>
          <p:nvSpPr>
            <p:cNvPr id="396" name="Freeform: Shape 395">
              <a:extLst>
                <a:ext uri="{FF2B5EF4-FFF2-40B4-BE49-F238E27FC236}">
                  <a16:creationId xmlns:a16="http://schemas.microsoft.com/office/drawing/2014/main" id="{55C471D4-0337-47F3-80E8-E47FB349CA39}"/>
                </a:ext>
              </a:extLst>
            </p:cNvPr>
            <p:cNvSpPr/>
            <p:nvPr/>
          </p:nvSpPr>
          <p:spPr>
            <a:xfrm>
              <a:off x="1734770" y="5597603"/>
              <a:ext cx="17470" cy="332777"/>
            </a:xfrm>
            <a:custGeom>
              <a:avLst/>
              <a:gdLst>
                <a:gd name="connsiteX0" fmla="*/ 17470 w 17470"/>
                <a:gd name="connsiteY0" fmla="*/ 0 h 332777"/>
                <a:gd name="connsiteX1" fmla="*/ 0 w 17470"/>
                <a:gd name="connsiteY1" fmla="*/ 15842 h 332777"/>
                <a:gd name="connsiteX2" fmla="*/ 17470 w 17470"/>
                <a:gd name="connsiteY2" fmla="*/ 31683 h 332777"/>
                <a:gd name="connsiteX3" fmla="*/ 0 w 17470"/>
                <a:gd name="connsiteY3" fmla="*/ 47525 h 332777"/>
                <a:gd name="connsiteX4" fmla="*/ 17470 w 17470"/>
                <a:gd name="connsiteY4" fmla="*/ 63367 h 332777"/>
                <a:gd name="connsiteX5" fmla="*/ 0 w 17470"/>
                <a:gd name="connsiteY5" fmla="*/ 79208 h 332777"/>
                <a:gd name="connsiteX6" fmla="*/ 17470 w 17470"/>
                <a:gd name="connsiteY6" fmla="*/ 95050 h 332777"/>
                <a:gd name="connsiteX7" fmla="*/ 0 w 17470"/>
                <a:gd name="connsiteY7" fmla="*/ 110892 h 332777"/>
                <a:gd name="connsiteX8" fmla="*/ 17470 w 17470"/>
                <a:gd name="connsiteY8" fmla="*/ 126733 h 332777"/>
                <a:gd name="connsiteX9" fmla="*/ 0 w 17470"/>
                <a:gd name="connsiteY9" fmla="*/ 142575 h 332777"/>
                <a:gd name="connsiteX10" fmla="*/ 17470 w 17470"/>
                <a:gd name="connsiteY10" fmla="*/ 158417 h 332777"/>
                <a:gd name="connsiteX11" fmla="*/ 0 w 17470"/>
                <a:gd name="connsiteY11" fmla="*/ 174259 h 332777"/>
                <a:gd name="connsiteX12" fmla="*/ 17470 w 17470"/>
                <a:gd name="connsiteY12" fmla="*/ 190100 h 332777"/>
                <a:gd name="connsiteX13" fmla="*/ 0 w 17470"/>
                <a:gd name="connsiteY13" fmla="*/ 205942 h 332777"/>
                <a:gd name="connsiteX14" fmla="*/ 17470 w 17470"/>
                <a:gd name="connsiteY14" fmla="*/ 221784 h 332777"/>
                <a:gd name="connsiteX15" fmla="*/ 0 w 17470"/>
                <a:gd name="connsiteY15" fmla="*/ 237625 h 332777"/>
                <a:gd name="connsiteX16" fmla="*/ 17470 w 17470"/>
                <a:gd name="connsiteY16" fmla="*/ 253467 h 332777"/>
                <a:gd name="connsiteX17" fmla="*/ 0 w 17470"/>
                <a:gd name="connsiteY17" fmla="*/ 269309 h 332777"/>
                <a:gd name="connsiteX18" fmla="*/ 17470 w 17470"/>
                <a:gd name="connsiteY18" fmla="*/ 285150 h 332777"/>
                <a:gd name="connsiteX19" fmla="*/ 0 w 17470"/>
                <a:gd name="connsiteY19" fmla="*/ 301026 h 332777"/>
                <a:gd name="connsiteX20" fmla="*/ 17470 w 17470"/>
                <a:gd name="connsiteY20" fmla="*/ 316902 h 332777"/>
                <a:gd name="connsiteX21" fmla="*/ 0 w 17470"/>
                <a:gd name="connsiteY21" fmla="*/ 332777 h 3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470" h="332777">
                  <a:moveTo>
                    <a:pt x="17470" y="0"/>
                  </a:moveTo>
                  <a:cubicBezTo>
                    <a:pt x="17470" y="7904"/>
                    <a:pt x="0" y="7904"/>
                    <a:pt x="0" y="15842"/>
                  </a:cubicBezTo>
                  <a:cubicBezTo>
                    <a:pt x="0" y="23746"/>
                    <a:pt x="17470" y="23746"/>
                    <a:pt x="17470" y="31683"/>
                  </a:cubicBezTo>
                  <a:cubicBezTo>
                    <a:pt x="17470" y="39587"/>
                    <a:pt x="0" y="39587"/>
                    <a:pt x="0" y="47525"/>
                  </a:cubicBezTo>
                  <a:cubicBezTo>
                    <a:pt x="0" y="55429"/>
                    <a:pt x="17470" y="55429"/>
                    <a:pt x="17470" y="63367"/>
                  </a:cubicBezTo>
                  <a:cubicBezTo>
                    <a:pt x="17470" y="71305"/>
                    <a:pt x="0" y="71305"/>
                    <a:pt x="0" y="79208"/>
                  </a:cubicBezTo>
                  <a:cubicBezTo>
                    <a:pt x="0" y="87112"/>
                    <a:pt x="17470" y="87112"/>
                    <a:pt x="17470" y="95050"/>
                  </a:cubicBezTo>
                  <a:cubicBezTo>
                    <a:pt x="17470" y="102988"/>
                    <a:pt x="0" y="102988"/>
                    <a:pt x="0" y="110892"/>
                  </a:cubicBezTo>
                  <a:cubicBezTo>
                    <a:pt x="0" y="118830"/>
                    <a:pt x="17470" y="118830"/>
                    <a:pt x="17470" y="126733"/>
                  </a:cubicBezTo>
                  <a:cubicBezTo>
                    <a:pt x="17470" y="134671"/>
                    <a:pt x="0" y="134671"/>
                    <a:pt x="0" y="142575"/>
                  </a:cubicBezTo>
                  <a:cubicBezTo>
                    <a:pt x="0" y="150479"/>
                    <a:pt x="17470" y="150479"/>
                    <a:pt x="17470" y="158417"/>
                  </a:cubicBezTo>
                  <a:cubicBezTo>
                    <a:pt x="17470" y="166355"/>
                    <a:pt x="0" y="166355"/>
                    <a:pt x="0" y="174259"/>
                  </a:cubicBezTo>
                  <a:cubicBezTo>
                    <a:pt x="0" y="182162"/>
                    <a:pt x="17470" y="182162"/>
                    <a:pt x="17470" y="190100"/>
                  </a:cubicBezTo>
                  <a:cubicBezTo>
                    <a:pt x="17470" y="198004"/>
                    <a:pt x="0" y="198004"/>
                    <a:pt x="0" y="205942"/>
                  </a:cubicBezTo>
                  <a:cubicBezTo>
                    <a:pt x="0" y="213880"/>
                    <a:pt x="17470" y="213880"/>
                    <a:pt x="17470" y="221784"/>
                  </a:cubicBezTo>
                  <a:cubicBezTo>
                    <a:pt x="17470" y="229721"/>
                    <a:pt x="0" y="229721"/>
                    <a:pt x="0" y="237625"/>
                  </a:cubicBezTo>
                  <a:cubicBezTo>
                    <a:pt x="0" y="245563"/>
                    <a:pt x="17470" y="245563"/>
                    <a:pt x="17470" y="253467"/>
                  </a:cubicBezTo>
                  <a:cubicBezTo>
                    <a:pt x="17470" y="261405"/>
                    <a:pt x="0" y="261405"/>
                    <a:pt x="0" y="269309"/>
                  </a:cubicBezTo>
                  <a:cubicBezTo>
                    <a:pt x="0" y="277246"/>
                    <a:pt x="17470" y="277246"/>
                    <a:pt x="17470" y="285150"/>
                  </a:cubicBezTo>
                  <a:cubicBezTo>
                    <a:pt x="17470" y="293088"/>
                    <a:pt x="0" y="293088"/>
                    <a:pt x="0" y="301026"/>
                  </a:cubicBezTo>
                  <a:cubicBezTo>
                    <a:pt x="0" y="308964"/>
                    <a:pt x="17470" y="308964"/>
                    <a:pt x="17470" y="316902"/>
                  </a:cubicBezTo>
                  <a:cubicBezTo>
                    <a:pt x="17470" y="324839"/>
                    <a:pt x="0" y="324839"/>
                    <a:pt x="0" y="332777"/>
                  </a:cubicBez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97" name="Freeform: Shape 396">
              <a:extLst>
                <a:ext uri="{FF2B5EF4-FFF2-40B4-BE49-F238E27FC236}">
                  <a16:creationId xmlns:a16="http://schemas.microsoft.com/office/drawing/2014/main" id="{34669FEF-2025-48C3-A97D-63527283EB5A}"/>
                </a:ext>
              </a:extLst>
            </p:cNvPr>
            <p:cNvSpPr/>
            <p:nvPr/>
          </p:nvSpPr>
          <p:spPr>
            <a:xfrm>
              <a:off x="1684497" y="5597603"/>
              <a:ext cx="17470" cy="332743"/>
            </a:xfrm>
            <a:custGeom>
              <a:avLst/>
              <a:gdLst>
                <a:gd name="connsiteX0" fmla="*/ 17470 w 17470"/>
                <a:gd name="connsiteY0" fmla="*/ 0 h 332743"/>
                <a:gd name="connsiteX1" fmla="*/ 0 w 17470"/>
                <a:gd name="connsiteY1" fmla="*/ 110892 h 332743"/>
                <a:gd name="connsiteX2" fmla="*/ 17470 w 17470"/>
                <a:gd name="connsiteY2" fmla="*/ 221817 h 332743"/>
                <a:gd name="connsiteX3" fmla="*/ 0 w 17470"/>
                <a:gd name="connsiteY3" fmla="*/ 332743 h 332743"/>
              </a:gdLst>
              <a:ahLst/>
              <a:cxnLst>
                <a:cxn ang="0">
                  <a:pos x="connsiteX0" y="connsiteY0"/>
                </a:cxn>
                <a:cxn ang="0">
                  <a:pos x="connsiteX1" y="connsiteY1"/>
                </a:cxn>
                <a:cxn ang="0">
                  <a:pos x="connsiteX2" y="connsiteY2"/>
                </a:cxn>
                <a:cxn ang="0">
                  <a:pos x="connsiteX3" y="connsiteY3"/>
                </a:cxn>
              </a:cxnLst>
              <a:rect l="l" t="t" r="r" b="b"/>
              <a:pathLst>
                <a:path w="17470" h="332743">
                  <a:moveTo>
                    <a:pt x="17470" y="0"/>
                  </a:moveTo>
                  <a:cubicBezTo>
                    <a:pt x="17470" y="55463"/>
                    <a:pt x="0" y="55463"/>
                    <a:pt x="0" y="110892"/>
                  </a:cubicBezTo>
                  <a:cubicBezTo>
                    <a:pt x="0" y="166355"/>
                    <a:pt x="17470" y="166355"/>
                    <a:pt x="17470" y="221817"/>
                  </a:cubicBezTo>
                  <a:cubicBezTo>
                    <a:pt x="17470" y="277280"/>
                    <a:pt x="0" y="277280"/>
                    <a:pt x="0" y="332743"/>
                  </a:cubicBez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98" name="Freeform: Shape 397">
              <a:extLst>
                <a:ext uri="{FF2B5EF4-FFF2-40B4-BE49-F238E27FC236}">
                  <a16:creationId xmlns:a16="http://schemas.microsoft.com/office/drawing/2014/main" id="{29510DFE-BDC4-4DC2-8590-2A37EBE434CB}"/>
                </a:ext>
              </a:extLst>
            </p:cNvPr>
            <p:cNvSpPr/>
            <p:nvPr/>
          </p:nvSpPr>
          <p:spPr>
            <a:xfrm>
              <a:off x="1634224" y="5597603"/>
              <a:ext cx="17470" cy="332743"/>
            </a:xfrm>
            <a:custGeom>
              <a:avLst/>
              <a:gdLst>
                <a:gd name="connsiteX0" fmla="*/ 17470 w 17470"/>
                <a:gd name="connsiteY0" fmla="*/ 0 h 332743"/>
                <a:gd name="connsiteX1" fmla="*/ 0 w 17470"/>
                <a:gd name="connsiteY1" fmla="*/ 110892 h 332743"/>
                <a:gd name="connsiteX2" fmla="*/ 17470 w 17470"/>
                <a:gd name="connsiteY2" fmla="*/ 221817 h 332743"/>
                <a:gd name="connsiteX3" fmla="*/ 0 w 17470"/>
                <a:gd name="connsiteY3" fmla="*/ 332743 h 332743"/>
              </a:gdLst>
              <a:ahLst/>
              <a:cxnLst>
                <a:cxn ang="0">
                  <a:pos x="connsiteX0" y="connsiteY0"/>
                </a:cxn>
                <a:cxn ang="0">
                  <a:pos x="connsiteX1" y="connsiteY1"/>
                </a:cxn>
                <a:cxn ang="0">
                  <a:pos x="connsiteX2" y="connsiteY2"/>
                </a:cxn>
                <a:cxn ang="0">
                  <a:pos x="connsiteX3" y="connsiteY3"/>
                </a:cxn>
              </a:cxnLst>
              <a:rect l="l" t="t" r="r" b="b"/>
              <a:pathLst>
                <a:path w="17470" h="332743">
                  <a:moveTo>
                    <a:pt x="17470" y="0"/>
                  </a:moveTo>
                  <a:cubicBezTo>
                    <a:pt x="17470" y="55463"/>
                    <a:pt x="0" y="55463"/>
                    <a:pt x="0" y="110892"/>
                  </a:cubicBezTo>
                  <a:cubicBezTo>
                    <a:pt x="0" y="166355"/>
                    <a:pt x="17470" y="166355"/>
                    <a:pt x="17470" y="221817"/>
                  </a:cubicBezTo>
                  <a:cubicBezTo>
                    <a:pt x="17470" y="277280"/>
                    <a:pt x="0" y="277280"/>
                    <a:pt x="0" y="332743"/>
                  </a:cubicBez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99" name="Freeform: Shape 398">
              <a:extLst>
                <a:ext uri="{FF2B5EF4-FFF2-40B4-BE49-F238E27FC236}">
                  <a16:creationId xmlns:a16="http://schemas.microsoft.com/office/drawing/2014/main" id="{78BBA6AD-8C8D-4854-BFE6-D4514BBAE39B}"/>
                </a:ext>
              </a:extLst>
            </p:cNvPr>
            <p:cNvSpPr/>
            <p:nvPr/>
          </p:nvSpPr>
          <p:spPr>
            <a:xfrm>
              <a:off x="1583950" y="5597603"/>
              <a:ext cx="17470" cy="332777"/>
            </a:xfrm>
            <a:custGeom>
              <a:avLst/>
              <a:gdLst>
                <a:gd name="connsiteX0" fmla="*/ 17470 w 17470"/>
                <a:gd name="connsiteY0" fmla="*/ 0 h 332777"/>
                <a:gd name="connsiteX1" fmla="*/ 0 w 17470"/>
                <a:gd name="connsiteY1" fmla="*/ 41589 h 332777"/>
                <a:gd name="connsiteX2" fmla="*/ 17470 w 17470"/>
                <a:gd name="connsiteY2" fmla="*/ 83177 h 332777"/>
                <a:gd name="connsiteX3" fmla="*/ 0 w 17470"/>
                <a:gd name="connsiteY3" fmla="*/ 124766 h 332777"/>
                <a:gd name="connsiteX4" fmla="*/ 17470 w 17470"/>
                <a:gd name="connsiteY4" fmla="*/ 166355 h 332777"/>
                <a:gd name="connsiteX5" fmla="*/ 0 w 17470"/>
                <a:gd name="connsiteY5" fmla="*/ 207943 h 332777"/>
                <a:gd name="connsiteX6" fmla="*/ 17470 w 17470"/>
                <a:gd name="connsiteY6" fmla="*/ 249532 h 332777"/>
                <a:gd name="connsiteX7" fmla="*/ 0 w 17470"/>
                <a:gd name="connsiteY7" fmla="*/ 291155 h 332777"/>
                <a:gd name="connsiteX8" fmla="*/ 17470 w 17470"/>
                <a:gd name="connsiteY8" fmla="*/ 332777 h 3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0" h="332777">
                  <a:moveTo>
                    <a:pt x="17470" y="0"/>
                  </a:moveTo>
                  <a:cubicBezTo>
                    <a:pt x="17470" y="20794"/>
                    <a:pt x="0" y="20794"/>
                    <a:pt x="0" y="41589"/>
                  </a:cubicBezTo>
                  <a:cubicBezTo>
                    <a:pt x="0" y="62383"/>
                    <a:pt x="17470" y="62383"/>
                    <a:pt x="17470" y="83177"/>
                  </a:cubicBezTo>
                  <a:cubicBezTo>
                    <a:pt x="17470" y="103972"/>
                    <a:pt x="0" y="103972"/>
                    <a:pt x="0" y="124766"/>
                  </a:cubicBezTo>
                  <a:cubicBezTo>
                    <a:pt x="0" y="145560"/>
                    <a:pt x="17470" y="145560"/>
                    <a:pt x="17470" y="166355"/>
                  </a:cubicBezTo>
                  <a:cubicBezTo>
                    <a:pt x="17470" y="187149"/>
                    <a:pt x="0" y="187149"/>
                    <a:pt x="0" y="207943"/>
                  </a:cubicBezTo>
                  <a:cubicBezTo>
                    <a:pt x="0" y="228738"/>
                    <a:pt x="17470" y="228738"/>
                    <a:pt x="17470" y="249532"/>
                  </a:cubicBezTo>
                  <a:cubicBezTo>
                    <a:pt x="17470" y="270326"/>
                    <a:pt x="0" y="270326"/>
                    <a:pt x="0" y="291155"/>
                  </a:cubicBezTo>
                  <a:cubicBezTo>
                    <a:pt x="0" y="311949"/>
                    <a:pt x="17470" y="311949"/>
                    <a:pt x="17470" y="332777"/>
                  </a:cubicBez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0" name="Freeform: Shape 399">
              <a:extLst>
                <a:ext uri="{FF2B5EF4-FFF2-40B4-BE49-F238E27FC236}">
                  <a16:creationId xmlns:a16="http://schemas.microsoft.com/office/drawing/2014/main" id="{D2D1FF84-22AD-4448-9E30-7170012546FB}"/>
                </a:ext>
              </a:extLst>
            </p:cNvPr>
            <p:cNvSpPr/>
            <p:nvPr/>
          </p:nvSpPr>
          <p:spPr>
            <a:xfrm>
              <a:off x="1533643" y="5597603"/>
              <a:ext cx="17470" cy="332777"/>
            </a:xfrm>
            <a:custGeom>
              <a:avLst/>
              <a:gdLst>
                <a:gd name="connsiteX0" fmla="*/ 17470 w 17470"/>
                <a:gd name="connsiteY0" fmla="*/ 0 h 332777"/>
                <a:gd name="connsiteX1" fmla="*/ 0 w 17470"/>
                <a:gd name="connsiteY1" fmla="*/ 15842 h 332777"/>
                <a:gd name="connsiteX2" fmla="*/ 17470 w 17470"/>
                <a:gd name="connsiteY2" fmla="*/ 31683 h 332777"/>
                <a:gd name="connsiteX3" fmla="*/ 0 w 17470"/>
                <a:gd name="connsiteY3" fmla="*/ 47525 h 332777"/>
                <a:gd name="connsiteX4" fmla="*/ 17470 w 17470"/>
                <a:gd name="connsiteY4" fmla="*/ 63367 h 332777"/>
                <a:gd name="connsiteX5" fmla="*/ 0 w 17470"/>
                <a:gd name="connsiteY5" fmla="*/ 79208 h 332777"/>
                <a:gd name="connsiteX6" fmla="*/ 17470 w 17470"/>
                <a:gd name="connsiteY6" fmla="*/ 95050 h 332777"/>
                <a:gd name="connsiteX7" fmla="*/ 0 w 17470"/>
                <a:gd name="connsiteY7" fmla="*/ 110892 h 332777"/>
                <a:gd name="connsiteX8" fmla="*/ 17470 w 17470"/>
                <a:gd name="connsiteY8" fmla="*/ 126733 h 332777"/>
                <a:gd name="connsiteX9" fmla="*/ 0 w 17470"/>
                <a:gd name="connsiteY9" fmla="*/ 142575 h 332777"/>
                <a:gd name="connsiteX10" fmla="*/ 17470 w 17470"/>
                <a:gd name="connsiteY10" fmla="*/ 158417 h 332777"/>
                <a:gd name="connsiteX11" fmla="*/ 0 w 17470"/>
                <a:gd name="connsiteY11" fmla="*/ 174259 h 332777"/>
                <a:gd name="connsiteX12" fmla="*/ 17470 w 17470"/>
                <a:gd name="connsiteY12" fmla="*/ 190100 h 332777"/>
                <a:gd name="connsiteX13" fmla="*/ 0 w 17470"/>
                <a:gd name="connsiteY13" fmla="*/ 205942 h 332777"/>
                <a:gd name="connsiteX14" fmla="*/ 17470 w 17470"/>
                <a:gd name="connsiteY14" fmla="*/ 221784 h 332777"/>
                <a:gd name="connsiteX15" fmla="*/ 0 w 17470"/>
                <a:gd name="connsiteY15" fmla="*/ 237625 h 332777"/>
                <a:gd name="connsiteX16" fmla="*/ 17470 w 17470"/>
                <a:gd name="connsiteY16" fmla="*/ 253467 h 332777"/>
                <a:gd name="connsiteX17" fmla="*/ 0 w 17470"/>
                <a:gd name="connsiteY17" fmla="*/ 269309 h 332777"/>
                <a:gd name="connsiteX18" fmla="*/ 17470 w 17470"/>
                <a:gd name="connsiteY18" fmla="*/ 285150 h 332777"/>
                <a:gd name="connsiteX19" fmla="*/ 0 w 17470"/>
                <a:gd name="connsiteY19" fmla="*/ 301026 h 332777"/>
                <a:gd name="connsiteX20" fmla="*/ 17470 w 17470"/>
                <a:gd name="connsiteY20" fmla="*/ 316902 h 332777"/>
                <a:gd name="connsiteX21" fmla="*/ 0 w 17470"/>
                <a:gd name="connsiteY21" fmla="*/ 332777 h 3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470" h="332777">
                  <a:moveTo>
                    <a:pt x="17470" y="0"/>
                  </a:moveTo>
                  <a:cubicBezTo>
                    <a:pt x="17470" y="7904"/>
                    <a:pt x="0" y="7904"/>
                    <a:pt x="0" y="15842"/>
                  </a:cubicBezTo>
                  <a:cubicBezTo>
                    <a:pt x="0" y="23746"/>
                    <a:pt x="17470" y="23746"/>
                    <a:pt x="17470" y="31683"/>
                  </a:cubicBezTo>
                  <a:cubicBezTo>
                    <a:pt x="17470" y="39587"/>
                    <a:pt x="0" y="39587"/>
                    <a:pt x="0" y="47525"/>
                  </a:cubicBezTo>
                  <a:cubicBezTo>
                    <a:pt x="0" y="55429"/>
                    <a:pt x="17470" y="55429"/>
                    <a:pt x="17470" y="63367"/>
                  </a:cubicBezTo>
                  <a:cubicBezTo>
                    <a:pt x="17470" y="71305"/>
                    <a:pt x="0" y="71305"/>
                    <a:pt x="0" y="79208"/>
                  </a:cubicBezTo>
                  <a:cubicBezTo>
                    <a:pt x="0" y="87112"/>
                    <a:pt x="17470" y="87112"/>
                    <a:pt x="17470" y="95050"/>
                  </a:cubicBezTo>
                  <a:cubicBezTo>
                    <a:pt x="17470" y="102988"/>
                    <a:pt x="0" y="102988"/>
                    <a:pt x="0" y="110892"/>
                  </a:cubicBezTo>
                  <a:cubicBezTo>
                    <a:pt x="0" y="118830"/>
                    <a:pt x="17470" y="118830"/>
                    <a:pt x="17470" y="126733"/>
                  </a:cubicBezTo>
                  <a:cubicBezTo>
                    <a:pt x="17470" y="134671"/>
                    <a:pt x="0" y="134671"/>
                    <a:pt x="0" y="142575"/>
                  </a:cubicBezTo>
                  <a:cubicBezTo>
                    <a:pt x="0" y="150479"/>
                    <a:pt x="17470" y="150479"/>
                    <a:pt x="17470" y="158417"/>
                  </a:cubicBezTo>
                  <a:cubicBezTo>
                    <a:pt x="17470" y="166355"/>
                    <a:pt x="0" y="166355"/>
                    <a:pt x="0" y="174259"/>
                  </a:cubicBezTo>
                  <a:cubicBezTo>
                    <a:pt x="0" y="182162"/>
                    <a:pt x="17470" y="182162"/>
                    <a:pt x="17470" y="190100"/>
                  </a:cubicBezTo>
                  <a:cubicBezTo>
                    <a:pt x="17470" y="198004"/>
                    <a:pt x="0" y="198004"/>
                    <a:pt x="0" y="205942"/>
                  </a:cubicBezTo>
                  <a:cubicBezTo>
                    <a:pt x="0" y="213880"/>
                    <a:pt x="17470" y="213880"/>
                    <a:pt x="17470" y="221784"/>
                  </a:cubicBezTo>
                  <a:cubicBezTo>
                    <a:pt x="17470" y="229721"/>
                    <a:pt x="0" y="229721"/>
                    <a:pt x="0" y="237625"/>
                  </a:cubicBezTo>
                  <a:cubicBezTo>
                    <a:pt x="0" y="245563"/>
                    <a:pt x="17470" y="245563"/>
                    <a:pt x="17470" y="253467"/>
                  </a:cubicBezTo>
                  <a:cubicBezTo>
                    <a:pt x="17470" y="261405"/>
                    <a:pt x="0" y="261405"/>
                    <a:pt x="0" y="269309"/>
                  </a:cubicBezTo>
                  <a:cubicBezTo>
                    <a:pt x="0" y="277246"/>
                    <a:pt x="17470" y="277246"/>
                    <a:pt x="17470" y="285150"/>
                  </a:cubicBezTo>
                  <a:cubicBezTo>
                    <a:pt x="17470" y="293088"/>
                    <a:pt x="0" y="293088"/>
                    <a:pt x="0" y="301026"/>
                  </a:cubicBezTo>
                  <a:cubicBezTo>
                    <a:pt x="0" y="308964"/>
                    <a:pt x="17470" y="308964"/>
                    <a:pt x="17470" y="316902"/>
                  </a:cubicBezTo>
                  <a:cubicBezTo>
                    <a:pt x="17470" y="324839"/>
                    <a:pt x="0" y="324839"/>
                    <a:pt x="0" y="332777"/>
                  </a:cubicBez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1" name="Freeform: Shape 400">
              <a:extLst>
                <a:ext uri="{FF2B5EF4-FFF2-40B4-BE49-F238E27FC236}">
                  <a16:creationId xmlns:a16="http://schemas.microsoft.com/office/drawing/2014/main" id="{BCCF93B1-6C98-4BC2-9758-94D27C640214}"/>
                </a:ext>
              </a:extLst>
            </p:cNvPr>
            <p:cNvSpPr/>
            <p:nvPr/>
          </p:nvSpPr>
          <p:spPr>
            <a:xfrm>
              <a:off x="1483370" y="5597603"/>
              <a:ext cx="17470" cy="332777"/>
            </a:xfrm>
            <a:custGeom>
              <a:avLst/>
              <a:gdLst>
                <a:gd name="connsiteX0" fmla="*/ 17470 w 17470"/>
                <a:gd name="connsiteY0" fmla="*/ 0 h 332777"/>
                <a:gd name="connsiteX1" fmla="*/ 0 w 17470"/>
                <a:gd name="connsiteY1" fmla="*/ 41589 h 332777"/>
                <a:gd name="connsiteX2" fmla="*/ 17470 w 17470"/>
                <a:gd name="connsiteY2" fmla="*/ 83177 h 332777"/>
                <a:gd name="connsiteX3" fmla="*/ 0 w 17470"/>
                <a:gd name="connsiteY3" fmla="*/ 124766 h 332777"/>
                <a:gd name="connsiteX4" fmla="*/ 17470 w 17470"/>
                <a:gd name="connsiteY4" fmla="*/ 166355 h 332777"/>
                <a:gd name="connsiteX5" fmla="*/ 0 w 17470"/>
                <a:gd name="connsiteY5" fmla="*/ 207943 h 332777"/>
                <a:gd name="connsiteX6" fmla="*/ 17470 w 17470"/>
                <a:gd name="connsiteY6" fmla="*/ 249532 h 332777"/>
                <a:gd name="connsiteX7" fmla="*/ 0 w 17470"/>
                <a:gd name="connsiteY7" fmla="*/ 291155 h 332777"/>
                <a:gd name="connsiteX8" fmla="*/ 17470 w 17470"/>
                <a:gd name="connsiteY8" fmla="*/ 332777 h 3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0" h="332777">
                  <a:moveTo>
                    <a:pt x="17470" y="0"/>
                  </a:moveTo>
                  <a:cubicBezTo>
                    <a:pt x="17470" y="20794"/>
                    <a:pt x="0" y="20794"/>
                    <a:pt x="0" y="41589"/>
                  </a:cubicBezTo>
                  <a:cubicBezTo>
                    <a:pt x="0" y="62383"/>
                    <a:pt x="17470" y="62383"/>
                    <a:pt x="17470" y="83177"/>
                  </a:cubicBezTo>
                  <a:cubicBezTo>
                    <a:pt x="17470" y="103972"/>
                    <a:pt x="0" y="103972"/>
                    <a:pt x="0" y="124766"/>
                  </a:cubicBezTo>
                  <a:cubicBezTo>
                    <a:pt x="0" y="145560"/>
                    <a:pt x="17470" y="145560"/>
                    <a:pt x="17470" y="166355"/>
                  </a:cubicBezTo>
                  <a:cubicBezTo>
                    <a:pt x="17470" y="187149"/>
                    <a:pt x="0" y="187149"/>
                    <a:pt x="0" y="207943"/>
                  </a:cubicBezTo>
                  <a:cubicBezTo>
                    <a:pt x="0" y="228738"/>
                    <a:pt x="17470" y="228738"/>
                    <a:pt x="17470" y="249532"/>
                  </a:cubicBezTo>
                  <a:cubicBezTo>
                    <a:pt x="17470" y="270326"/>
                    <a:pt x="0" y="270326"/>
                    <a:pt x="0" y="291155"/>
                  </a:cubicBezTo>
                  <a:cubicBezTo>
                    <a:pt x="0" y="311949"/>
                    <a:pt x="17470" y="311949"/>
                    <a:pt x="17470" y="332777"/>
                  </a:cubicBez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2" name="Freeform: Shape 401">
              <a:extLst>
                <a:ext uri="{FF2B5EF4-FFF2-40B4-BE49-F238E27FC236}">
                  <a16:creationId xmlns:a16="http://schemas.microsoft.com/office/drawing/2014/main" id="{9546140B-43C3-46E6-B5AD-D8DA7244EE7A}"/>
                </a:ext>
              </a:extLst>
            </p:cNvPr>
            <p:cNvSpPr/>
            <p:nvPr/>
          </p:nvSpPr>
          <p:spPr>
            <a:xfrm>
              <a:off x="1433097" y="5597603"/>
              <a:ext cx="17470" cy="332777"/>
            </a:xfrm>
            <a:custGeom>
              <a:avLst/>
              <a:gdLst>
                <a:gd name="connsiteX0" fmla="*/ 17470 w 17470"/>
                <a:gd name="connsiteY0" fmla="*/ 0 h 332777"/>
                <a:gd name="connsiteX1" fmla="*/ 0 w 17470"/>
                <a:gd name="connsiteY1" fmla="*/ 41589 h 332777"/>
                <a:gd name="connsiteX2" fmla="*/ 17470 w 17470"/>
                <a:gd name="connsiteY2" fmla="*/ 83177 h 332777"/>
                <a:gd name="connsiteX3" fmla="*/ 0 w 17470"/>
                <a:gd name="connsiteY3" fmla="*/ 124766 h 332777"/>
                <a:gd name="connsiteX4" fmla="*/ 17470 w 17470"/>
                <a:gd name="connsiteY4" fmla="*/ 166355 h 332777"/>
                <a:gd name="connsiteX5" fmla="*/ 0 w 17470"/>
                <a:gd name="connsiteY5" fmla="*/ 207943 h 332777"/>
                <a:gd name="connsiteX6" fmla="*/ 17470 w 17470"/>
                <a:gd name="connsiteY6" fmla="*/ 249532 h 332777"/>
                <a:gd name="connsiteX7" fmla="*/ 0 w 17470"/>
                <a:gd name="connsiteY7" fmla="*/ 291155 h 332777"/>
                <a:gd name="connsiteX8" fmla="*/ 17470 w 17470"/>
                <a:gd name="connsiteY8" fmla="*/ 332777 h 3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0" h="332777">
                  <a:moveTo>
                    <a:pt x="17470" y="0"/>
                  </a:moveTo>
                  <a:cubicBezTo>
                    <a:pt x="17470" y="20794"/>
                    <a:pt x="0" y="20794"/>
                    <a:pt x="0" y="41589"/>
                  </a:cubicBezTo>
                  <a:cubicBezTo>
                    <a:pt x="0" y="62383"/>
                    <a:pt x="17470" y="62383"/>
                    <a:pt x="17470" y="83177"/>
                  </a:cubicBezTo>
                  <a:cubicBezTo>
                    <a:pt x="17470" y="103972"/>
                    <a:pt x="0" y="103972"/>
                    <a:pt x="0" y="124766"/>
                  </a:cubicBezTo>
                  <a:cubicBezTo>
                    <a:pt x="0" y="145560"/>
                    <a:pt x="17470" y="145560"/>
                    <a:pt x="17470" y="166355"/>
                  </a:cubicBezTo>
                  <a:cubicBezTo>
                    <a:pt x="17470" y="187149"/>
                    <a:pt x="0" y="187149"/>
                    <a:pt x="0" y="207943"/>
                  </a:cubicBezTo>
                  <a:cubicBezTo>
                    <a:pt x="0" y="228738"/>
                    <a:pt x="17470" y="228738"/>
                    <a:pt x="17470" y="249532"/>
                  </a:cubicBezTo>
                  <a:cubicBezTo>
                    <a:pt x="17470" y="270326"/>
                    <a:pt x="0" y="270326"/>
                    <a:pt x="0" y="291155"/>
                  </a:cubicBezTo>
                  <a:cubicBezTo>
                    <a:pt x="0" y="311949"/>
                    <a:pt x="17470" y="311949"/>
                    <a:pt x="17470" y="332777"/>
                  </a:cubicBez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grpSp>
      <p:grpSp>
        <p:nvGrpSpPr>
          <p:cNvPr id="403" name="Group 402">
            <a:extLst>
              <a:ext uri="{FF2B5EF4-FFF2-40B4-BE49-F238E27FC236}">
                <a16:creationId xmlns:a16="http://schemas.microsoft.com/office/drawing/2014/main" id="{9CBBC06B-5D98-4FC4-B1A2-ECBC8A3852D4}"/>
              </a:ext>
            </a:extLst>
          </p:cNvPr>
          <p:cNvGrpSpPr/>
          <p:nvPr/>
        </p:nvGrpSpPr>
        <p:grpSpPr>
          <a:xfrm>
            <a:off x="8704121" y="1770405"/>
            <a:ext cx="331593" cy="328231"/>
            <a:chOff x="2441208" y="5602894"/>
            <a:chExt cx="331593" cy="328231"/>
          </a:xfrm>
        </p:grpSpPr>
        <p:sp>
          <p:nvSpPr>
            <p:cNvPr id="404" name="Freeform: Shape 403">
              <a:extLst>
                <a:ext uri="{FF2B5EF4-FFF2-40B4-BE49-F238E27FC236}">
                  <a16:creationId xmlns:a16="http://schemas.microsoft.com/office/drawing/2014/main" id="{A13FBED2-B1FF-447B-B5A5-9DD17D57D7D7}"/>
                </a:ext>
              </a:extLst>
            </p:cNvPr>
            <p:cNvSpPr/>
            <p:nvPr/>
          </p:nvSpPr>
          <p:spPr>
            <a:xfrm>
              <a:off x="2441208" y="5602894"/>
              <a:ext cx="328201" cy="3392"/>
            </a:xfrm>
            <a:custGeom>
              <a:avLst/>
              <a:gdLst>
                <a:gd name="connsiteX0" fmla="*/ 0 w 328201"/>
                <a:gd name="connsiteY0" fmla="*/ 0 h 3392"/>
                <a:gd name="connsiteX1" fmla="*/ 328201 w 328201"/>
                <a:gd name="connsiteY1" fmla="*/ 0 h 3392"/>
              </a:gdLst>
              <a:ahLst/>
              <a:cxnLst>
                <a:cxn ang="0">
                  <a:pos x="connsiteX0" y="connsiteY0"/>
                </a:cxn>
                <a:cxn ang="0">
                  <a:pos x="connsiteX1" y="connsiteY1"/>
                </a:cxn>
              </a:cxnLst>
              <a:rect l="l" t="t" r="r" b="b"/>
              <a:pathLst>
                <a:path w="328201" h="3392">
                  <a:moveTo>
                    <a:pt x="0" y="0"/>
                  </a:moveTo>
                  <a:lnTo>
                    <a:pt x="328201"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5" name="Freeform: Shape 404">
              <a:extLst>
                <a:ext uri="{FF2B5EF4-FFF2-40B4-BE49-F238E27FC236}">
                  <a16:creationId xmlns:a16="http://schemas.microsoft.com/office/drawing/2014/main" id="{2FE390F0-5DEF-4336-A58A-273FCB56788B}"/>
                </a:ext>
              </a:extLst>
            </p:cNvPr>
            <p:cNvSpPr/>
            <p:nvPr/>
          </p:nvSpPr>
          <p:spPr>
            <a:xfrm>
              <a:off x="2441208"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6" name="Freeform: Shape 405">
              <a:extLst>
                <a:ext uri="{FF2B5EF4-FFF2-40B4-BE49-F238E27FC236}">
                  <a16:creationId xmlns:a16="http://schemas.microsoft.com/office/drawing/2014/main" id="{EFE8318E-E1DF-4903-BD7D-426010A39063}"/>
                </a:ext>
              </a:extLst>
            </p:cNvPr>
            <p:cNvSpPr/>
            <p:nvPr/>
          </p:nvSpPr>
          <p:spPr>
            <a:xfrm>
              <a:off x="2461731"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7" name="Freeform: Shape 406">
              <a:extLst>
                <a:ext uri="{FF2B5EF4-FFF2-40B4-BE49-F238E27FC236}">
                  <a16:creationId xmlns:a16="http://schemas.microsoft.com/office/drawing/2014/main" id="{3BDB66DA-5D43-4E98-9F07-574861E2A595}"/>
                </a:ext>
              </a:extLst>
            </p:cNvPr>
            <p:cNvSpPr/>
            <p:nvPr/>
          </p:nvSpPr>
          <p:spPr>
            <a:xfrm>
              <a:off x="2482220"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8" name="Freeform: Shape 407">
              <a:extLst>
                <a:ext uri="{FF2B5EF4-FFF2-40B4-BE49-F238E27FC236}">
                  <a16:creationId xmlns:a16="http://schemas.microsoft.com/office/drawing/2014/main" id="{110199AB-7A3F-4F86-A6D3-7EB613C73179}"/>
                </a:ext>
              </a:extLst>
            </p:cNvPr>
            <p:cNvSpPr/>
            <p:nvPr/>
          </p:nvSpPr>
          <p:spPr>
            <a:xfrm>
              <a:off x="2502744"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9" name="Freeform: Shape 408">
              <a:extLst>
                <a:ext uri="{FF2B5EF4-FFF2-40B4-BE49-F238E27FC236}">
                  <a16:creationId xmlns:a16="http://schemas.microsoft.com/office/drawing/2014/main" id="{9AB5DF48-6B90-4D7C-A4AC-CDD473CF8E11}"/>
                </a:ext>
              </a:extLst>
            </p:cNvPr>
            <p:cNvSpPr/>
            <p:nvPr/>
          </p:nvSpPr>
          <p:spPr>
            <a:xfrm>
              <a:off x="2523267"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0" name="Freeform: Shape 409">
              <a:extLst>
                <a:ext uri="{FF2B5EF4-FFF2-40B4-BE49-F238E27FC236}">
                  <a16:creationId xmlns:a16="http://schemas.microsoft.com/office/drawing/2014/main" id="{A1CDE766-F5A7-4871-9DE9-B2EE9935C831}"/>
                </a:ext>
              </a:extLst>
            </p:cNvPr>
            <p:cNvSpPr/>
            <p:nvPr/>
          </p:nvSpPr>
          <p:spPr>
            <a:xfrm>
              <a:off x="2543790"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1" name="Freeform: Shape 410">
              <a:extLst>
                <a:ext uri="{FF2B5EF4-FFF2-40B4-BE49-F238E27FC236}">
                  <a16:creationId xmlns:a16="http://schemas.microsoft.com/office/drawing/2014/main" id="{93ED7324-177C-4A28-9A80-6A49D3D7C5EA}"/>
                </a:ext>
              </a:extLst>
            </p:cNvPr>
            <p:cNvSpPr/>
            <p:nvPr/>
          </p:nvSpPr>
          <p:spPr>
            <a:xfrm>
              <a:off x="2564279"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2" name="Freeform: Shape 411">
              <a:extLst>
                <a:ext uri="{FF2B5EF4-FFF2-40B4-BE49-F238E27FC236}">
                  <a16:creationId xmlns:a16="http://schemas.microsoft.com/office/drawing/2014/main" id="{5EBCB9FA-1DEB-4466-B94E-4D4063466F5C}"/>
                </a:ext>
              </a:extLst>
            </p:cNvPr>
            <p:cNvSpPr/>
            <p:nvPr/>
          </p:nvSpPr>
          <p:spPr>
            <a:xfrm>
              <a:off x="2584802"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3" name="Freeform: Shape 412">
              <a:extLst>
                <a:ext uri="{FF2B5EF4-FFF2-40B4-BE49-F238E27FC236}">
                  <a16:creationId xmlns:a16="http://schemas.microsoft.com/office/drawing/2014/main" id="{7517A2A7-5043-4F33-8B75-80C2CE338B6B}"/>
                </a:ext>
              </a:extLst>
            </p:cNvPr>
            <p:cNvSpPr/>
            <p:nvPr/>
          </p:nvSpPr>
          <p:spPr>
            <a:xfrm>
              <a:off x="2605326"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4" name="Freeform: Shape 413">
              <a:extLst>
                <a:ext uri="{FF2B5EF4-FFF2-40B4-BE49-F238E27FC236}">
                  <a16:creationId xmlns:a16="http://schemas.microsoft.com/office/drawing/2014/main" id="{C50958B8-C8D0-4BB5-82C7-5E6BC72CCC3C}"/>
                </a:ext>
              </a:extLst>
            </p:cNvPr>
            <p:cNvSpPr/>
            <p:nvPr/>
          </p:nvSpPr>
          <p:spPr>
            <a:xfrm>
              <a:off x="2625815"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5" name="Freeform: Shape 414">
              <a:extLst>
                <a:ext uri="{FF2B5EF4-FFF2-40B4-BE49-F238E27FC236}">
                  <a16:creationId xmlns:a16="http://schemas.microsoft.com/office/drawing/2014/main" id="{6AA1EA03-4D37-4A3A-A3B6-6E95BB49D986}"/>
                </a:ext>
              </a:extLst>
            </p:cNvPr>
            <p:cNvSpPr/>
            <p:nvPr/>
          </p:nvSpPr>
          <p:spPr>
            <a:xfrm>
              <a:off x="2646338"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6" name="Freeform: Shape 415">
              <a:extLst>
                <a:ext uri="{FF2B5EF4-FFF2-40B4-BE49-F238E27FC236}">
                  <a16:creationId xmlns:a16="http://schemas.microsoft.com/office/drawing/2014/main" id="{0C11EAA1-1BA4-4479-A35E-03D07CAD2EB7}"/>
                </a:ext>
              </a:extLst>
            </p:cNvPr>
            <p:cNvSpPr/>
            <p:nvPr/>
          </p:nvSpPr>
          <p:spPr>
            <a:xfrm>
              <a:off x="2666861"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7" name="Freeform: Shape 416">
              <a:extLst>
                <a:ext uri="{FF2B5EF4-FFF2-40B4-BE49-F238E27FC236}">
                  <a16:creationId xmlns:a16="http://schemas.microsoft.com/office/drawing/2014/main" id="{E7F25867-B899-4042-81B6-8FE832D9B6FC}"/>
                </a:ext>
              </a:extLst>
            </p:cNvPr>
            <p:cNvSpPr/>
            <p:nvPr/>
          </p:nvSpPr>
          <p:spPr>
            <a:xfrm>
              <a:off x="2687384"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8" name="Freeform: Shape 417">
              <a:extLst>
                <a:ext uri="{FF2B5EF4-FFF2-40B4-BE49-F238E27FC236}">
                  <a16:creationId xmlns:a16="http://schemas.microsoft.com/office/drawing/2014/main" id="{93652C2E-D28E-48BA-861A-DAA694D23883}"/>
                </a:ext>
              </a:extLst>
            </p:cNvPr>
            <p:cNvSpPr/>
            <p:nvPr/>
          </p:nvSpPr>
          <p:spPr>
            <a:xfrm>
              <a:off x="2707873"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9" name="Freeform: Shape 418">
              <a:extLst>
                <a:ext uri="{FF2B5EF4-FFF2-40B4-BE49-F238E27FC236}">
                  <a16:creationId xmlns:a16="http://schemas.microsoft.com/office/drawing/2014/main" id="{15615EE6-72C2-4611-B4B7-AC21EA4434FD}"/>
                </a:ext>
              </a:extLst>
            </p:cNvPr>
            <p:cNvSpPr/>
            <p:nvPr/>
          </p:nvSpPr>
          <p:spPr>
            <a:xfrm>
              <a:off x="2728397"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20" name="Freeform: Shape 419">
              <a:extLst>
                <a:ext uri="{FF2B5EF4-FFF2-40B4-BE49-F238E27FC236}">
                  <a16:creationId xmlns:a16="http://schemas.microsoft.com/office/drawing/2014/main" id="{3A2381F7-1092-4B7C-B796-E1E5107B5FBA}"/>
                </a:ext>
              </a:extLst>
            </p:cNvPr>
            <p:cNvSpPr/>
            <p:nvPr/>
          </p:nvSpPr>
          <p:spPr>
            <a:xfrm>
              <a:off x="2748920"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21" name="Freeform: Shape 420">
              <a:extLst>
                <a:ext uri="{FF2B5EF4-FFF2-40B4-BE49-F238E27FC236}">
                  <a16:creationId xmlns:a16="http://schemas.microsoft.com/office/drawing/2014/main" id="{0D3173C5-3017-442E-A3A9-3247192BB31D}"/>
                </a:ext>
              </a:extLst>
            </p:cNvPr>
            <p:cNvSpPr/>
            <p:nvPr/>
          </p:nvSpPr>
          <p:spPr>
            <a:xfrm>
              <a:off x="2769409"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grpSp>
      <p:grpSp>
        <p:nvGrpSpPr>
          <p:cNvPr id="422" name="Group 421">
            <a:extLst>
              <a:ext uri="{FF2B5EF4-FFF2-40B4-BE49-F238E27FC236}">
                <a16:creationId xmlns:a16="http://schemas.microsoft.com/office/drawing/2014/main" id="{A6532958-DF33-4E10-91BF-934584E83CCD}"/>
              </a:ext>
            </a:extLst>
          </p:cNvPr>
          <p:cNvGrpSpPr/>
          <p:nvPr/>
        </p:nvGrpSpPr>
        <p:grpSpPr>
          <a:xfrm>
            <a:off x="10730630" y="1765555"/>
            <a:ext cx="329660" cy="332776"/>
            <a:chOff x="4467717" y="5598044"/>
            <a:chExt cx="329660" cy="332776"/>
          </a:xfrm>
        </p:grpSpPr>
        <p:sp>
          <p:nvSpPr>
            <p:cNvPr id="423" name="Freeform: Shape 422">
              <a:extLst>
                <a:ext uri="{FF2B5EF4-FFF2-40B4-BE49-F238E27FC236}">
                  <a16:creationId xmlns:a16="http://schemas.microsoft.com/office/drawing/2014/main" id="{EFD08861-182E-4089-A59D-F3451E63C881}"/>
                </a:ext>
              </a:extLst>
            </p:cNvPr>
            <p:cNvSpPr/>
            <p:nvPr/>
          </p:nvSpPr>
          <p:spPr>
            <a:xfrm>
              <a:off x="4467717" y="5598044"/>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24" name="Freeform: Shape 423">
              <a:extLst>
                <a:ext uri="{FF2B5EF4-FFF2-40B4-BE49-F238E27FC236}">
                  <a16:creationId xmlns:a16="http://schemas.microsoft.com/office/drawing/2014/main" id="{0364F7DE-FFDB-43B3-A3EE-B1F21EECF5DE}"/>
                </a:ext>
              </a:extLst>
            </p:cNvPr>
            <p:cNvSpPr/>
            <p:nvPr/>
          </p:nvSpPr>
          <p:spPr>
            <a:xfrm>
              <a:off x="4536716" y="5598044"/>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25" name="Freeform: Shape 424">
              <a:extLst>
                <a:ext uri="{FF2B5EF4-FFF2-40B4-BE49-F238E27FC236}">
                  <a16:creationId xmlns:a16="http://schemas.microsoft.com/office/drawing/2014/main" id="{F4FD610F-5693-41AA-91F4-1045CC03C4BA}"/>
                </a:ext>
              </a:extLst>
            </p:cNvPr>
            <p:cNvSpPr/>
            <p:nvPr/>
          </p:nvSpPr>
          <p:spPr>
            <a:xfrm>
              <a:off x="4605680" y="5598044"/>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26" name="Freeform: Shape 425">
              <a:extLst>
                <a:ext uri="{FF2B5EF4-FFF2-40B4-BE49-F238E27FC236}">
                  <a16:creationId xmlns:a16="http://schemas.microsoft.com/office/drawing/2014/main" id="{AD9787DC-9865-4A54-9414-679C8AFA3FD9}"/>
                </a:ext>
              </a:extLst>
            </p:cNvPr>
            <p:cNvSpPr/>
            <p:nvPr/>
          </p:nvSpPr>
          <p:spPr>
            <a:xfrm>
              <a:off x="4674645" y="5598044"/>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27" name="Freeform: Shape 426">
              <a:extLst>
                <a:ext uri="{FF2B5EF4-FFF2-40B4-BE49-F238E27FC236}">
                  <a16:creationId xmlns:a16="http://schemas.microsoft.com/office/drawing/2014/main" id="{BE6EC766-146D-4BFC-8813-7152C360AEC8}"/>
                </a:ext>
              </a:extLst>
            </p:cNvPr>
            <p:cNvSpPr/>
            <p:nvPr/>
          </p:nvSpPr>
          <p:spPr>
            <a:xfrm>
              <a:off x="4743644" y="5598044"/>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28" name="Freeform: Shape 427">
              <a:extLst>
                <a:ext uri="{FF2B5EF4-FFF2-40B4-BE49-F238E27FC236}">
                  <a16:creationId xmlns:a16="http://schemas.microsoft.com/office/drawing/2014/main" id="{0BBA42D9-E1CB-42DF-9D66-1BF492D77852}"/>
                </a:ext>
              </a:extLst>
            </p:cNvPr>
            <p:cNvSpPr/>
            <p:nvPr/>
          </p:nvSpPr>
          <p:spPr>
            <a:xfrm>
              <a:off x="4467717" y="5667788"/>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29" name="Freeform: Shape 428">
              <a:extLst>
                <a:ext uri="{FF2B5EF4-FFF2-40B4-BE49-F238E27FC236}">
                  <a16:creationId xmlns:a16="http://schemas.microsoft.com/office/drawing/2014/main" id="{B1936A31-430B-4879-B9E2-1470930CD259}"/>
                </a:ext>
              </a:extLst>
            </p:cNvPr>
            <p:cNvSpPr/>
            <p:nvPr/>
          </p:nvSpPr>
          <p:spPr>
            <a:xfrm>
              <a:off x="4536716" y="5667788"/>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30" name="Freeform: Shape 429">
              <a:extLst>
                <a:ext uri="{FF2B5EF4-FFF2-40B4-BE49-F238E27FC236}">
                  <a16:creationId xmlns:a16="http://schemas.microsoft.com/office/drawing/2014/main" id="{A6C6E3D7-4D2F-4073-A56C-C49AFF492738}"/>
                </a:ext>
              </a:extLst>
            </p:cNvPr>
            <p:cNvSpPr/>
            <p:nvPr/>
          </p:nvSpPr>
          <p:spPr>
            <a:xfrm>
              <a:off x="4605680" y="5667788"/>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31" name="Freeform: Shape 430">
              <a:extLst>
                <a:ext uri="{FF2B5EF4-FFF2-40B4-BE49-F238E27FC236}">
                  <a16:creationId xmlns:a16="http://schemas.microsoft.com/office/drawing/2014/main" id="{18AE0A0D-D0A0-4C12-8271-6D1E172F90F6}"/>
                </a:ext>
              </a:extLst>
            </p:cNvPr>
            <p:cNvSpPr/>
            <p:nvPr/>
          </p:nvSpPr>
          <p:spPr>
            <a:xfrm>
              <a:off x="4674645" y="5667788"/>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32" name="Freeform: Shape 431">
              <a:extLst>
                <a:ext uri="{FF2B5EF4-FFF2-40B4-BE49-F238E27FC236}">
                  <a16:creationId xmlns:a16="http://schemas.microsoft.com/office/drawing/2014/main" id="{75575C3A-0C9F-4F7C-98B5-529916873A77}"/>
                </a:ext>
              </a:extLst>
            </p:cNvPr>
            <p:cNvSpPr/>
            <p:nvPr/>
          </p:nvSpPr>
          <p:spPr>
            <a:xfrm>
              <a:off x="4743644" y="5667788"/>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33" name="Freeform: Shape 432">
              <a:extLst>
                <a:ext uri="{FF2B5EF4-FFF2-40B4-BE49-F238E27FC236}">
                  <a16:creationId xmlns:a16="http://schemas.microsoft.com/office/drawing/2014/main" id="{FE47C308-7969-4A8A-925A-77A3A32AC644}"/>
                </a:ext>
              </a:extLst>
            </p:cNvPr>
            <p:cNvSpPr/>
            <p:nvPr/>
          </p:nvSpPr>
          <p:spPr>
            <a:xfrm>
              <a:off x="4467717" y="5737566"/>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34" name="Freeform: Shape 433">
              <a:extLst>
                <a:ext uri="{FF2B5EF4-FFF2-40B4-BE49-F238E27FC236}">
                  <a16:creationId xmlns:a16="http://schemas.microsoft.com/office/drawing/2014/main" id="{76791A0C-2ED0-4BA3-BB7D-75F5B3A3FE03}"/>
                </a:ext>
              </a:extLst>
            </p:cNvPr>
            <p:cNvSpPr/>
            <p:nvPr/>
          </p:nvSpPr>
          <p:spPr>
            <a:xfrm>
              <a:off x="4536716" y="5737566"/>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35" name="Freeform: Shape 434">
              <a:extLst>
                <a:ext uri="{FF2B5EF4-FFF2-40B4-BE49-F238E27FC236}">
                  <a16:creationId xmlns:a16="http://schemas.microsoft.com/office/drawing/2014/main" id="{748CAA35-0761-43F5-8338-FA171E5E32E5}"/>
                </a:ext>
              </a:extLst>
            </p:cNvPr>
            <p:cNvSpPr/>
            <p:nvPr/>
          </p:nvSpPr>
          <p:spPr>
            <a:xfrm>
              <a:off x="4605680" y="5737566"/>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36" name="Freeform: Shape 435">
              <a:extLst>
                <a:ext uri="{FF2B5EF4-FFF2-40B4-BE49-F238E27FC236}">
                  <a16:creationId xmlns:a16="http://schemas.microsoft.com/office/drawing/2014/main" id="{13C34E19-3E7D-4B75-8A59-1AE8FC384210}"/>
                </a:ext>
              </a:extLst>
            </p:cNvPr>
            <p:cNvSpPr/>
            <p:nvPr/>
          </p:nvSpPr>
          <p:spPr>
            <a:xfrm>
              <a:off x="4674645" y="5737566"/>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37" name="Freeform: Shape 436">
              <a:extLst>
                <a:ext uri="{FF2B5EF4-FFF2-40B4-BE49-F238E27FC236}">
                  <a16:creationId xmlns:a16="http://schemas.microsoft.com/office/drawing/2014/main" id="{EE7A0A22-4F33-4614-A117-05AEF9C765B7}"/>
                </a:ext>
              </a:extLst>
            </p:cNvPr>
            <p:cNvSpPr/>
            <p:nvPr/>
          </p:nvSpPr>
          <p:spPr>
            <a:xfrm>
              <a:off x="4743644" y="5737566"/>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38" name="Freeform: Shape 437">
              <a:extLst>
                <a:ext uri="{FF2B5EF4-FFF2-40B4-BE49-F238E27FC236}">
                  <a16:creationId xmlns:a16="http://schemas.microsoft.com/office/drawing/2014/main" id="{4FDD6226-6D0A-4F75-9976-2376B43A6DBB}"/>
                </a:ext>
              </a:extLst>
            </p:cNvPr>
            <p:cNvSpPr/>
            <p:nvPr/>
          </p:nvSpPr>
          <p:spPr>
            <a:xfrm>
              <a:off x="4467717" y="5807344"/>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39" name="Freeform: Shape 438">
              <a:extLst>
                <a:ext uri="{FF2B5EF4-FFF2-40B4-BE49-F238E27FC236}">
                  <a16:creationId xmlns:a16="http://schemas.microsoft.com/office/drawing/2014/main" id="{07B1B226-D889-4B34-956E-94266A12A866}"/>
                </a:ext>
              </a:extLst>
            </p:cNvPr>
            <p:cNvSpPr/>
            <p:nvPr/>
          </p:nvSpPr>
          <p:spPr>
            <a:xfrm>
              <a:off x="4536716" y="5807344"/>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40" name="Freeform: Shape 439">
              <a:extLst>
                <a:ext uri="{FF2B5EF4-FFF2-40B4-BE49-F238E27FC236}">
                  <a16:creationId xmlns:a16="http://schemas.microsoft.com/office/drawing/2014/main" id="{E1ED1D8D-5DC4-4377-96A4-DA5F340BD5F8}"/>
                </a:ext>
              </a:extLst>
            </p:cNvPr>
            <p:cNvSpPr/>
            <p:nvPr/>
          </p:nvSpPr>
          <p:spPr>
            <a:xfrm>
              <a:off x="4605680" y="5807344"/>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41" name="Freeform: Shape 440">
              <a:extLst>
                <a:ext uri="{FF2B5EF4-FFF2-40B4-BE49-F238E27FC236}">
                  <a16:creationId xmlns:a16="http://schemas.microsoft.com/office/drawing/2014/main" id="{E473F240-AD63-47BE-93A5-6E1E65B0E033}"/>
                </a:ext>
              </a:extLst>
            </p:cNvPr>
            <p:cNvSpPr/>
            <p:nvPr/>
          </p:nvSpPr>
          <p:spPr>
            <a:xfrm>
              <a:off x="4674645" y="5807344"/>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42" name="Freeform: Shape 441">
              <a:extLst>
                <a:ext uri="{FF2B5EF4-FFF2-40B4-BE49-F238E27FC236}">
                  <a16:creationId xmlns:a16="http://schemas.microsoft.com/office/drawing/2014/main" id="{ED09F5A0-C7CE-45C1-A409-4A55F34600E8}"/>
                </a:ext>
              </a:extLst>
            </p:cNvPr>
            <p:cNvSpPr/>
            <p:nvPr/>
          </p:nvSpPr>
          <p:spPr>
            <a:xfrm>
              <a:off x="4743644" y="5807344"/>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43" name="Freeform: Shape 442">
              <a:extLst>
                <a:ext uri="{FF2B5EF4-FFF2-40B4-BE49-F238E27FC236}">
                  <a16:creationId xmlns:a16="http://schemas.microsoft.com/office/drawing/2014/main" id="{050338E9-607D-4E41-AA5C-1679F588D6D5}"/>
                </a:ext>
              </a:extLst>
            </p:cNvPr>
            <p:cNvSpPr/>
            <p:nvPr/>
          </p:nvSpPr>
          <p:spPr>
            <a:xfrm>
              <a:off x="4467717" y="5877088"/>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44" name="Freeform: Shape 443">
              <a:extLst>
                <a:ext uri="{FF2B5EF4-FFF2-40B4-BE49-F238E27FC236}">
                  <a16:creationId xmlns:a16="http://schemas.microsoft.com/office/drawing/2014/main" id="{9D71B9BE-E62C-464B-9937-18E550DA83D0}"/>
                </a:ext>
              </a:extLst>
            </p:cNvPr>
            <p:cNvSpPr/>
            <p:nvPr/>
          </p:nvSpPr>
          <p:spPr>
            <a:xfrm>
              <a:off x="4536716" y="5877088"/>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45" name="Freeform: Shape 444">
              <a:extLst>
                <a:ext uri="{FF2B5EF4-FFF2-40B4-BE49-F238E27FC236}">
                  <a16:creationId xmlns:a16="http://schemas.microsoft.com/office/drawing/2014/main" id="{16428278-41B4-4823-B2C9-6A4E85CBB87E}"/>
                </a:ext>
              </a:extLst>
            </p:cNvPr>
            <p:cNvSpPr/>
            <p:nvPr/>
          </p:nvSpPr>
          <p:spPr>
            <a:xfrm>
              <a:off x="4605680" y="5877088"/>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46" name="Freeform: Shape 445">
              <a:extLst>
                <a:ext uri="{FF2B5EF4-FFF2-40B4-BE49-F238E27FC236}">
                  <a16:creationId xmlns:a16="http://schemas.microsoft.com/office/drawing/2014/main" id="{5173F2F5-F7F2-4425-861C-A4089AA22595}"/>
                </a:ext>
              </a:extLst>
            </p:cNvPr>
            <p:cNvSpPr/>
            <p:nvPr/>
          </p:nvSpPr>
          <p:spPr>
            <a:xfrm>
              <a:off x="4674645" y="5877088"/>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47" name="Freeform: Shape 446">
              <a:extLst>
                <a:ext uri="{FF2B5EF4-FFF2-40B4-BE49-F238E27FC236}">
                  <a16:creationId xmlns:a16="http://schemas.microsoft.com/office/drawing/2014/main" id="{B9F59DA6-DD0F-4A12-8E01-36D33B2D170F}"/>
                </a:ext>
              </a:extLst>
            </p:cNvPr>
            <p:cNvSpPr/>
            <p:nvPr/>
          </p:nvSpPr>
          <p:spPr>
            <a:xfrm>
              <a:off x="4743644" y="5877088"/>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grpSp>
      <p:grpSp>
        <p:nvGrpSpPr>
          <p:cNvPr id="448" name="Group 447">
            <a:extLst>
              <a:ext uri="{FF2B5EF4-FFF2-40B4-BE49-F238E27FC236}">
                <a16:creationId xmlns:a16="http://schemas.microsoft.com/office/drawing/2014/main" id="{30A0AECA-4A59-47E5-BE44-24F9DFFE062C}"/>
              </a:ext>
            </a:extLst>
          </p:cNvPr>
          <p:cNvGrpSpPr/>
          <p:nvPr/>
        </p:nvGrpSpPr>
        <p:grpSpPr>
          <a:xfrm>
            <a:off x="9716743" y="1763655"/>
            <a:ext cx="326030" cy="337525"/>
            <a:chOff x="3453830" y="5596144"/>
            <a:chExt cx="326030" cy="337525"/>
          </a:xfrm>
        </p:grpSpPr>
        <p:sp>
          <p:nvSpPr>
            <p:cNvPr id="449" name="Freeform: Shape 448">
              <a:extLst>
                <a:ext uri="{FF2B5EF4-FFF2-40B4-BE49-F238E27FC236}">
                  <a16:creationId xmlns:a16="http://schemas.microsoft.com/office/drawing/2014/main" id="{5EB11918-5A46-46A3-AC75-D582E5A34CDB}"/>
                </a:ext>
              </a:extLst>
            </p:cNvPr>
            <p:cNvSpPr/>
            <p:nvPr/>
          </p:nvSpPr>
          <p:spPr>
            <a:xfrm>
              <a:off x="3505630" y="5596144"/>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8"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50" name="Freeform: Shape 449">
              <a:extLst>
                <a:ext uri="{FF2B5EF4-FFF2-40B4-BE49-F238E27FC236}">
                  <a16:creationId xmlns:a16="http://schemas.microsoft.com/office/drawing/2014/main" id="{2EC61057-6E15-4BD2-B5E1-91E659F3F0D7}"/>
                </a:ext>
              </a:extLst>
            </p:cNvPr>
            <p:cNvSpPr/>
            <p:nvPr/>
          </p:nvSpPr>
          <p:spPr>
            <a:xfrm>
              <a:off x="3629312" y="5596144"/>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9"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51" name="Freeform: Shape 450">
              <a:extLst>
                <a:ext uri="{FF2B5EF4-FFF2-40B4-BE49-F238E27FC236}">
                  <a16:creationId xmlns:a16="http://schemas.microsoft.com/office/drawing/2014/main" id="{F92DF8B0-2A3A-4497-AC16-B6F09798E8EE}"/>
                </a:ext>
              </a:extLst>
            </p:cNvPr>
            <p:cNvSpPr/>
            <p:nvPr/>
          </p:nvSpPr>
          <p:spPr>
            <a:xfrm>
              <a:off x="3692577" y="5609882"/>
              <a:ext cx="44574" cy="44573"/>
            </a:xfrm>
            <a:custGeom>
              <a:avLst/>
              <a:gdLst>
                <a:gd name="connsiteX0" fmla="*/ 44574 w 44574"/>
                <a:gd name="connsiteY0" fmla="*/ 22287 h 44573"/>
                <a:gd name="connsiteX1" fmla="*/ 22288 w 44574"/>
                <a:gd name="connsiteY1" fmla="*/ 44574 h 44573"/>
                <a:gd name="connsiteX2" fmla="*/ 1 w 44574"/>
                <a:gd name="connsiteY2" fmla="*/ 22287 h 44573"/>
                <a:gd name="connsiteX3" fmla="*/ 22288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8" y="44574"/>
                  </a:cubicBezTo>
                  <a:cubicBezTo>
                    <a:pt x="9979" y="44574"/>
                    <a:pt x="1" y="34596"/>
                    <a:pt x="1" y="22287"/>
                  </a:cubicBezTo>
                  <a:cubicBezTo>
                    <a:pt x="1" y="9978"/>
                    <a:pt x="9979" y="0"/>
                    <a:pt x="22288"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52" name="Freeform: Shape 451">
              <a:extLst>
                <a:ext uri="{FF2B5EF4-FFF2-40B4-BE49-F238E27FC236}">
                  <a16:creationId xmlns:a16="http://schemas.microsoft.com/office/drawing/2014/main" id="{900CB35D-77BA-4E84-9418-2A45284DAE3D}"/>
                </a:ext>
              </a:extLst>
            </p:cNvPr>
            <p:cNvSpPr/>
            <p:nvPr/>
          </p:nvSpPr>
          <p:spPr>
            <a:xfrm>
              <a:off x="3564791" y="5636884"/>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8"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53" name="Freeform: Shape 452">
              <a:extLst>
                <a:ext uri="{FF2B5EF4-FFF2-40B4-BE49-F238E27FC236}">
                  <a16:creationId xmlns:a16="http://schemas.microsoft.com/office/drawing/2014/main" id="{2D08E96D-C211-4546-B79D-302CAE1E15AE}"/>
                </a:ext>
              </a:extLst>
            </p:cNvPr>
            <p:cNvSpPr/>
            <p:nvPr/>
          </p:nvSpPr>
          <p:spPr>
            <a:xfrm>
              <a:off x="3538094" y="5682781"/>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8"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54" name="Freeform: Shape 453">
              <a:extLst>
                <a:ext uri="{FF2B5EF4-FFF2-40B4-BE49-F238E27FC236}">
                  <a16:creationId xmlns:a16="http://schemas.microsoft.com/office/drawing/2014/main" id="{85EC4B8F-92CD-4B13-B815-40A4CBD324C3}"/>
                </a:ext>
              </a:extLst>
            </p:cNvPr>
            <p:cNvSpPr/>
            <p:nvPr/>
          </p:nvSpPr>
          <p:spPr>
            <a:xfrm>
              <a:off x="3600410" y="5682781"/>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8"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55" name="Freeform: Shape 454">
              <a:extLst>
                <a:ext uri="{FF2B5EF4-FFF2-40B4-BE49-F238E27FC236}">
                  <a16:creationId xmlns:a16="http://schemas.microsoft.com/office/drawing/2014/main" id="{58AF88EB-DDAC-44C5-B067-DFC6B8B21360}"/>
                </a:ext>
              </a:extLst>
            </p:cNvPr>
            <p:cNvSpPr/>
            <p:nvPr/>
          </p:nvSpPr>
          <p:spPr>
            <a:xfrm>
              <a:off x="3658757" y="5658425"/>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9"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56" name="Freeform: Shape 455">
              <a:extLst>
                <a:ext uri="{FF2B5EF4-FFF2-40B4-BE49-F238E27FC236}">
                  <a16:creationId xmlns:a16="http://schemas.microsoft.com/office/drawing/2014/main" id="{9ACE1C35-8608-42B5-BDD5-73DD85B92C7B}"/>
                </a:ext>
              </a:extLst>
            </p:cNvPr>
            <p:cNvSpPr/>
            <p:nvPr/>
          </p:nvSpPr>
          <p:spPr>
            <a:xfrm>
              <a:off x="3735286" y="5685970"/>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9"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57" name="Freeform: Shape 456">
              <a:extLst>
                <a:ext uri="{FF2B5EF4-FFF2-40B4-BE49-F238E27FC236}">
                  <a16:creationId xmlns:a16="http://schemas.microsoft.com/office/drawing/2014/main" id="{38C48658-347F-4060-AC4C-32CBC03D5361}"/>
                </a:ext>
              </a:extLst>
            </p:cNvPr>
            <p:cNvSpPr/>
            <p:nvPr/>
          </p:nvSpPr>
          <p:spPr>
            <a:xfrm>
              <a:off x="3453830" y="5693806"/>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8"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58" name="Freeform: Shape 457">
              <a:extLst>
                <a:ext uri="{FF2B5EF4-FFF2-40B4-BE49-F238E27FC236}">
                  <a16:creationId xmlns:a16="http://schemas.microsoft.com/office/drawing/2014/main" id="{D6605A6C-836A-447C-9B5E-F782283874F9}"/>
                </a:ext>
              </a:extLst>
            </p:cNvPr>
            <p:cNvSpPr/>
            <p:nvPr/>
          </p:nvSpPr>
          <p:spPr>
            <a:xfrm>
              <a:off x="3541181" y="5800457"/>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8"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59" name="Freeform: Shape 458">
              <a:extLst>
                <a:ext uri="{FF2B5EF4-FFF2-40B4-BE49-F238E27FC236}">
                  <a16:creationId xmlns:a16="http://schemas.microsoft.com/office/drawing/2014/main" id="{AD8E73BE-9C08-4EAC-A71D-9B4B80DED5C3}"/>
                </a:ext>
              </a:extLst>
            </p:cNvPr>
            <p:cNvSpPr/>
            <p:nvPr/>
          </p:nvSpPr>
          <p:spPr>
            <a:xfrm>
              <a:off x="3588231" y="5772845"/>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9" y="44574"/>
                    <a:pt x="0" y="34596"/>
                    <a:pt x="0" y="22287"/>
                  </a:cubicBezTo>
                  <a:cubicBezTo>
                    <a:pt x="0" y="9978"/>
                    <a:pt x="9979"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60" name="Freeform: Shape 459">
              <a:extLst>
                <a:ext uri="{FF2B5EF4-FFF2-40B4-BE49-F238E27FC236}">
                  <a16:creationId xmlns:a16="http://schemas.microsoft.com/office/drawing/2014/main" id="{DFBF4787-6918-474E-8883-2A98647CB88F}"/>
                </a:ext>
              </a:extLst>
            </p:cNvPr>
            <p:cNvSpPr/>
            <p:nvPr/>
          </p:nvSpPr>
          <p:spPr>
            <a:xfrm>
              <a:off x="3695325" y="5818979"/>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9"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61" name="Freeform: Shape 460">
              <a:extLst>
                <a:ext uri="{FF2B5EF4-FFF2-40B4-BE49-F238E27FC236}">
                  <a16:creationId xmlns:a16="http://schemas.microsoft.com/office/drawing/2014/main" id="{A3185045-B08E-4B7F-9D54-9C87B337EEFF}"/>
                </a:ext>
              </a:extLst>
            </p:cNvPr>
            <p:cNvSpPr/>
            <p:nvPr/>
          </p:nvSpPr>
          <p:spPr>
            <a:xfrm>
              <a:off x="3695970" y="5889096"/>
              <a:ext cx="44574" cy="44573"/>
            </a:xfrm>
            <a:custGeom>
              <a:avLst/>
              <a:gdLst>
                <a:gd name="connsiteX0" fmla="*/ 44574 w 44574"/>
                <a:gd name="connsiteY0" fmla="*/ 22287 h 44573"/>
                <a:gd name="connsiteX1" fmla="*/ 22288 w 44574"/>
                <a:gd name="connsiteY1" fmla="*/ 44574 h 44573"/>
                <a:gd name="connsiteX2" fmla="*/ 1 w 44574"/>
                <a:gd name="connsiteY2" fmla="*/ 22287 h 44573"/>
                <a:gd name="connsiteX3" fmla="*/ 22288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8" y="44574"/>
                  </a:cubicBezTo>
                  <a:cubicBezTo>
                    <a:pt x="9979" y="44574"/>
                    <a:pt x="1" y="34596"/>
                    <a:pt x="1" y="22287"/>
                  </a:cubicBezTo>
                  <a:cubicBezTo>
                    <a:pt x="1" y="9978"/>
                    <a:pt x="9979" y="0"/>
                    <a:pt x="22288"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62" name="Freeform: Shape 461">
              <a:extLst>
                <a:ext uri="{FF2B5EF4-FFF2-40B4-BE49-F238E27FC236}">
                  <a16:creationId xmlns:a16="http://schemas.microsoft.com/office/drawing/2014/main" id="{3242A195-51DC-40B1-99E4-94D63FD569A0}"/>
                </a:ext>
              </a:extLst>
            </p:cNvPr>
            <p:cNvSpPr/>
            <p:nvPr/>
          </p:nvSpPr>
          <p:spPr>
            <a:xfrm>
              <a:off x="3628192" y="5889096"/>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9"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63" name="Freeform: Shape 462">
              <a:extLst>
                <a:ext uri="{FF2B5EF4-FFF2-40B4-BE49-F238E27FC236}">
                  <a16:creationId xmlns:a16="http://schemas.microsoft.com/office/drawing/2014/main" id="{0DDEE946-2268-44C0-BAF6-C1257747BDF3}"/>
                </a:ext>
              </a:extLst>
            </p:cNvPr>
            <p:cNvSpPr/>
            <p:nvPr/>
          </p:nvSpPr>
          <p:spPr>
            <a:xfrm>
              <a:off x="3505223" y="5889096"/>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8"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64" name="Freeform: Shape 463">
              <a:extLst>
                <a:ext uri="{FF2B5EF4-FFF2-40B4-BE49-F238E27FC236}">
                  <a16:creationId xmlns:a16="http://schemas.microsoft.com/office/drawing/2014/main" id="{43C0D5AC-8A79-4641-A01F-D93369E7DFF3}"/>
                </a:ext>
              </a:extLst>
            </p:cNvPr>
            <p:cNvSpPr/>
            <p:nvPr/>
          </p:nvSpPr>
          <p:spPr>
            <a:xfrm>
              <a:off x="3527917" y="5640752"/>
              <a:ext cx="3392" cy="249090"/>
            </a:xfrm>
            <a:custGeom>
              <a:avLst/>
              <a:gdLst>
                <a:gd name="connsiteX0" fmla="*/ 0 w 3392"/>
                <a:gd name="connsiteY0" fmla="*/ 0 h 249090"/>
                <a:gd name="connsiteX1" fmla="*/ 0 w 3392"/>
                <a:gd name="connsiteY1" fmla="*/ 249091 h 249090"/>
              </a:gdLst>
              <a:ahLst/>
              <a:cxnLst>
                <a:cxn ang="0">
                  <a:pos x="connsiteX0" y="connsiteY0"/>
                </a:cxn>
                <a:cxn ang="0">
                  <a:pos x="connsiteX1" y="connsiteY1"/>
                </a:cxn>
              </a:cxnLst>
              <a:rect l="l" t="t" r="r" b="b"/>
              <a:pathLst>
                <a:path w="3392" h="249090">
                  <a:moveTo>
                    <a:pt x="0" y="0"/>
                  </a:moveTo>
                  <a:lnTo>
                    <a:pt x="0" y="249091"/>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65" name="Freeform: Shape 464">
              <a:extLst>
                <a:ext uri="{FF2B5EF4-FFF2-40B4-BE49-F238E27FC236}">
                  <a16:creationId xmlns:a16="http://schemas.microsoft.com/office/drawing/2014/main" id="{38D5AB3F-1998-4C12-93B6-AD95C5C554A3}"/>
                </a:ext>
              </a:extLst>
            </p:cNvPr>
            <p:cNvSpPr/>
            <p:nvPr/>
          </p:nvSpPr>
          <p:spPr>
            <a:xfrm>
              <a:off x="3650479" y="5640752"/>
              <a:ext cx="3392" cy="248310"/>
            </a:xfrm>
            <a:custGeom>
              <a:avLst/>
              <a:gdLst>
                <a:gd name="connsiteX0" fmla="*/ 0 w 3392"/>
                <a:gd name="connsiteY0" fmla="*/ 248311 h 248310"/>
                <a:gd name="connsiteX1" fmla="*/ 0 w 3392"/>
                <a:gd name="connsiteY1" fmla="*/ 0 h 248310"/>
              </a:gdLst>
              <a:ahLst/>
              <a:cxnLst>
                <a:cxn ang="0">
                  <a:pos x="connsiteX0" y="connsiteY0"/>
                </a:cxn>
                <a:cxn ang="0">
                  <a:pos x="connsiteX1" y="connsiteY1"/>
                </a:cxn>
              </a:cxnLst>
              <a:rect l="l" t="t" r="r" b="b"/>
              <a:pathLst>
                <a:path w="3392" h="248310">
                  <a:moveTo>
                    <a:pt x="0" y="248311"/>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66" name="Freeform: Shape 465">
              <a:extLst>
                <a:ext uri="{FF2B5EF4-FFF2-40B4-BE49-F238E27FC236}">
                  <a16:creationId xmlns:a16="http://schemas.microsoft.com/office/drawing/2014/main" id="{9B9218DB-5039-4F6F-9257-40EB6B81C94A}"/>
                </a:ext>
              </a:extLst>
            </p:cNvPr>
            <p:cNvSpPr/>
            <p:nvPr/>
          </p:nvSpPr>
          <p:spPr>
            <a:xfrm>
              <a:off x="3650785" y="5654456"/>
              <a:ext cx="64079" cy="144678"/>
            </a:xfrm>
            <a:custGeom>
              <a:avLst/>
              <a:gdLst>
                <a:gd name="connsiteX0" fmla="*/ 64080 w 64079"/>
                <a:gd name="connsiteY0" fmla="*/ 0 h 144678"/>
                <a:gd name="connsiteX1" fmla="*/ 64080 w 64079"/>
                <a:gd name="connsiteY1" fmla="*/ 64317 h 144678"/>
                <a:gd name="connsiteX2" fmla="*/ 0 w 64079"/>
                <a:gd name="connsiteY2" fmla="*/ 144678 h 144678"/>
              </a:gdLst>
              <a:ahLst/>
              <a:cxnLst>
                <a:cxn ang="0">
                  <a:pos x="connsiteX0" y="connsiteY0"/>
                </a:cxn>
                <a:cxn ang="0">
                  <a:pos x="connsiteX1" y="connsiteY1"/>
                </a:cxn>
                <a:cxn ang="0">
                  <a:pos x="connsiteX2" y="connsiteY2"/>
                </a:cxn>
              </a:cxnLst>
              <a:rect l="l" t="t" r="r" b="b"/>
              <a:pathLst>
                <a:path w="64079" h="144678">
                  <a:moveTo>
                    <a:pt x="64080" y="0"/>
                  </a:moveTo>
                  <a:lnTo>
                    <a:pt x="64080" y="64317"/>
                  </a:lnTo>
                  <a:lnTo>
                    <a:pt x="0" y="144678"/>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67" name="Freeform: Shape 466">
              <a:extLst>
                <a:ext uri="{FF2B5EF4-FFF2-40B4-BE49-F238E27FC236}">
                  <a16:creationId xmlns:a16="http://schemas.microsoft.com/office/drawing/2014/main" id="{3F6EAA0E-78B1-4C45-BE9C-F44ACBB79DE2}"/>
                </a:ext>
              </a:extLst>
            </p:cNvPr>
            <p:cNvSpPr/>
            <p:nvPr/>
          </p:nvSpPr>
          <p:spPr>
            <a:xfrm>
              <a:off x="3718868" y="5730544"/>
              <a:ext cx="38705" cy="160655"/>
            </a:xfrm>
            <a:custGeom>
              <a:avLst/>
              <a:gdLst>
                <a:gd name="connsiteX0" fmla="*/ 38705 w 38705"/>
                <a:gd name="connsiteY0" fmla="*/ 0 h 160655"/>
                <a:gd name="connsiteX1" fmla="*/ 38705 w 38705"/>
                <a:gd name="connsiteY1" fmla="*/ 121984 h 160655"/>
                <a:gd name="connsiteX2" fmla="*/ 0 w 38705"/>
                <a:gd name="connsiteY2" fmla="*/ 160656 h 160655"/>
              </a:gdLst>
              <a:ahLst/>
              <a:cxnLst>
                <a:cxn ang="0">
                  <a:pos x="connsiteX0" y="connsiteY0"/>
                </a:cxn>
                <a:cxn ang="0">
                  <a:pos x="connsiteX1" y="connsiteY1"/>
                </a:cxn>
                <a:cxn ang="0">
                  <a:pos x="connsiteX2" y="connsiteY2"/>
                </a:cxn>
              </a:cxnLst>
              <a:rect l="l" t="t" r="r" b="b"/>
              <a:pathLst>
                <a:path w="38705" h="160655">
                  <a:moveTo>
                    <a:pt x="38705" y="0"/>
                  </a:moveTo>
                  <a:lnTo>
                    <a:pt x="38705" y="121984"/>
                  </a:lnTo>
                  <a:lnTo>
                    <a:pt x="0" y="160656"/>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68" name="Freeform: Shape 467">
              <a:extLst>
                <a:ext uri="{FF2B5EF4-FFF2-40B4-BE49-F238E27FC236}">
                  <a16:creationId xmlns:a16="http://schemas.microsoft.com/office/drawing/2014/main" id="{DACE2D0F-18FA-42A4-8D88-98E458161217}"/>
                </a:ext>
              </a:extLst>
            </p:cNvPr>
            <p:cNvSpPr/>
            <p:nvPr/>
          </p:nvSpPr>
          <p:spPr>
            <a:xfrm>
              <a:off x="3722158" y="5787363"/>
              <a:ext cx="34736" cy="34736"/>
            </a:xfrm>
            <a:custGeom>
              <a:avLst/>
              <a:gdLst>
                <a:gd name="connsiteX0" fmla="*/ 34737 w 34736"/>
                <a:gd name="connsiteY0" fmla="*/ 0 h 34736"/>
                <a:gd name="connsiteX1" fmla="*/ 0 w 34736"/>
                <a:gd name="connsiteY1" fmla="*/ 34736 h 34736"/>
              </a:gdLst>
              <a:ahLst/>
              <a:cxnLst>
                <a:cxn ang="0">
                  <a:pos x="connsiteX0" y="connsiteY0"/>
                </a:cxn>
                <a:cxn ang="0">
                  <a:pos x="connsiteX1" y="connsiteY1"/>
                </a:cxn>
              </a:cxnLst>
              <a:rect l="l" t="t" r="r" b="b"/>
              <a:pathLst>
                <a:path w="34736" h="34736">
                  <a:moveTo>
                    <a:pt x="34737" y="0"/>
                  </a:moveTo>
                  <a:lnTo>
                    <a:pt x="0" y="34736"/>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69" name="Freeform: Shape 468">
              <a:extLst>
                <a:ext uri="{FF2B5EF4-FFF2-40B4-BE49-F238E27FC236}">
                  <a16:creationId xmlns:a16="http://schemas.microsoft.com/office/drawing/2014/main" id="{06754810-38B8-4C93-A33E-9F1AF735770F}"/>
                </a:ext>
              </a:extLst>
            </p:cNvPr>
            <p:cNvSpPr/>
            <p:nvPr/>
          </p:nvSpPr>
          <p:spPr>
            <a:xfrm>
              <a:off x="3717612" y="5747573"/>
              <a:ext cx="40639" cy="71406"/>
            </a:xfrm>
            <a:custGeom>
              <a:avLst/>
              <a:gdLst>
                <a:gd name="connsiteX0" fmla="*/ 0 w 40639"/>
                <a:gd name="connsiteY0" fmla="*/ 71406 h 71406"/>
                <a:gd name="connsiteX1" fmla="*/ 0 w 40639"/>
                <a:gd name="connsiteY1" fmla="*/ 40639 h 71406"/>
                <a:gd name="connsiteX2" fmla="*/ 40639 w 40639"/>
                <a:gd name="connsiteY2" fmla="*/ 0 h 71406"/>
              </a:gdLst>
              <a:ahLst/>
              <a:cxnLst>
                <a:cxn ang="0">
                  <a:pos x="connsiteX0" y="connsiteY0"/>
                </a:cxn>
                <a:cxn ang="0">
                  <a:pos x="connsiteX1" y="connsiteY1"/>
                </a:cxn>
                <a:cxn ang="0">
                  <a:pos x="connsiteX2" y="connsiteY2"/>
                </a:cxn>
              </a:cxnLst>
              <a:rect l="l" t="t" r="r" b="b"/>
              <a:pathLst>
                <a:path w="40639" h="71406">
                  <a:moveTo>
                    <a:pt x="0" y="71406"/>
                  </a:moveTo>
                  <a:lnTo>
                    <a:pt x="0" y="40639"/>
                  </a:lnTo>
                  <a:lnTo>
                    <a:pt x="40639" y="0"/>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70" name="Freeform: Shape 469">
              <a:extLst>
                <a:ext uri="{FF2B5EF4-FFF2-40B4-BE49-F238E27FC236}">
                  <a16:creationId xmlns:a16="http://schemas.microsoft.com/office/drawing/2014/main" id="{1B019429-19A5-45EC-990B-EBA3A584BE93}"/>
                </a:ext>
              </a:extLst>
            </p:cNvPr>
            <p:cNvSpPr/>
            <p:nvPr/>
          </p:nvSpPr>
          <p:spPr>
            <a:xfrm>
              <a:off x="3681044" y="5702999"/>
              <a:ext cx="3392" cy="57769"/>
            </a:xfrm>
            <a:custGeom>
              <a:avLst/>
              <a:gdLst>
                <a:gd name="connsiteX0" fmla="*/ 0 w 3392"/>
                <a:gd name="connsiteY0" fmla="*/ 0 h 57769"/>
                <a:gd name="connsiteX1" fmla="*/ 0 w 3392"/>
                <a:gd name="connsiteY1" fmla="*/ 57770 h 57769"/>
              </a:gdLst>
              <a:ahLst/>
              <a:cxnLst>
                <a:cxn ang="0">
                  <a:pos x="connsiteX0" y="connsiteY0"/>
                </a:cxn>
                <a:cxn ang="0">
                  <a:pos x="connsiteX1" y="connsiteY1"/>
                </a:cxn>
              </a:cxnLst>
              <a:rect l="l" t="t" r="r" b="b"/>
              <a:pathLst>
                <a:path w="3392" h="57769">
                  <a:moveTo>
                    <a:pt x="0" y="0"/>
                  </a:moveTo>
                  <a:lnTo>
                    <a:pt x="0" y="5777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71" name="Freeform: Shape 470">
              <a:extLst>
                <a:ext uri="{FF2B5EF4-FFF2-40B4-BE49-F238E27FC236}">
                  <a16:creationId xmlns:a16="http://schemas.microsoft.com/office/drawing/2014/main" id="{1EF4673F-1A72-48A3-AB41-98ECB8C150A0}"/>
                </a:ext>
              </a:extLst>
            </p:cNvPr>
            <p:cNvSpPr/>
            <p:nvPr/>
          </p:nvSpPr>
          <p:spPr>
            <a:xfrm>
              <a:off x="3651395" y="5750049"/>
              <a:ext cx="39451" cy="104209"/>
            </a:xfrm>
            <a:custGeom>
              <a:avLst/>
              <a:gdLst>
                <a:gd name="connsiteX0" fmla="*/ 39452 w 39451"/>
                <a:gd name="connsiteY0" fmla="*/ 0 h 104209"/>
                <a:gd name="connsiteX1" fmla="*/ 39452 w 39451"/>
                <a:gd name="connsiteY1" fmla="*/ 64758 h 104209"/>
                <a:gd name="connsiteX2" fmla="*/ 0 w 39451"/>
                <a:gd name="connsiteY2" fmla="*/ 104209 h 104209"/>
              </a:gdLst>
              <a:ahLst/>
              <a:cxnLst>
                <a:cxn ang="0">
                  <a:pos x="connsiteX0" y="connsiteY0"/>
                </a:cxn>
                <a:cxn ang="0">
                  <a:pos x="connsiteX1" y="connsiteY1"/>
                </a:cxn>
                <a:cxn ang="0">
                  <a:pos x="connsiteX2" y="connsiteY2"/>
                </a:cxn>
              </a:cxnLst>
              <a:rect l="l" t="t" r="r" b="b"/>
              <a:pathLst>
                <a:path w="39451" h="104209">
                  <a:moveTo>
                    <a:pt x="39452" y="0"/>
                  </a:moveTo>
                  <a:lnTo>
                    <a:pt x="39452" y="64758"/>
                  </a:lnTo>
                  <a:lnTo>
                    <a:pt x="0" y="104209"/>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72" name="Freeform: Shape 471">
              <a:extLst>
                <a:ext uri="{FF2B5EF4-FFF2-40B4-BE49-F238E27FC236}">
                  <a16:creationId xmlns:a16="http://schemas.microsoft.com/office/drawing/2014/main" id="{B7F10ADE-0561-4F42-A8D1-D78A86272F9E}"/>
                </a:ext>
              </a:extLst>
            </p:cNvPr>
            <p:cNvSpPr/>
            <p:nvPr/>
          </p:nvSpPr>
          <p:spPr>
            <a:xfrm>
              <a:off x="3672767" y="5911383"/>
              <a:ext cx="23677" cy="3392"/>
            </a:xfrm>
            <a:custGeom>
              <a:avLst/>
              <a:gdLst>
                <a:gd name="connsiteX0" fmla="*/ 23678 w 23677"/>
                <a:gd name="connsiteY0" fmla="*/ 0 h 3392"/>
                <a:gd name="connsiteX1" fmla="*/ 0 w 23677"/>
                <a:gd name="connsiteY1" fmla="*/ 0 h 3392"/>
              </a:gdLst>
              <a:ahLst/>
              <a:cxnLst>
                <a:cxn ang="0">
                  <a:pos x="connsiteX0" y="connsiteY0"/>
                </a:cxn>
                <a:cxn ang="0">
                  <a:pos x="connsiteX1" y="connsiteY1"/>
                </a:cxn>
              </a:cxnLst>
              <a:rect l="l" t="t" r="r" b="b"/>
              <a:pathLst>
                <a:path w="23677" h="3392">
                  <a:moveTo>
                    <a:pt x="23678" y="0"/>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73" name="Freeform: Shape 472">
              <a:extLst>
                <a:ext uri="{FF2B5EF4-FFF2-40B4-BE49-F238E27FC236}">
                  <a16:creationId xmlns:a16="http://schemas.microsoft.com/office/drawing/2014/main" id="{DDE40A13-9CE3-4CD3-B18F-082FA214E4F1}"/>
                </a:ext>
              </a:extLst>
            </p:cNvPr>
            <p:cNvSpPr/>
            <p:nvPr/>
          </p:nvSpPr>
          <p:spPr>
            <a:xfrm>
              <a:off x="3549797" y="5911383"/>
              <a:ext cx="78395" cy="3392"/>
            </a:xfrm>
            <a:custGeom>
              <a:avLst/>
              <a:gdLst>
                <a:gd name="connsiteX0" fmla="*/ 78395 w 78395"/>
                <a:gd name="connsiteY0" fmla="*/ 0 h 3392"/>
                <a:gd name="connsiteX1" fmla="*/ 0 w 78395"/>
                <a:gd name="connsiteY1" fmla="*/ 0 h 3392"/>
              </a:gdLst>
              <a:ahLst/>
              <a:cxnLst>
                <a:cxn ang="0">
                  <a:pos x="connsiteX0" y="connsiteY0"/>
                </a:cxn>
                <a:cxn ang="0">
                  <a:pos x="connsiteX1" y="connsiteY1"/>
                </a:cxn>
              </a:cxnLst>
              <a:rect l="l" t="t" r="r" b="b"/>
              <a:pathLst>
                <a:path w="78395" h="3392">
                  <a:moveTo>
                    <a:pt x="78395" y="0"/>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74" name="Freeform: Shape 473">
              <a:extLst>
                <a:ext uri="{FF2B5EF4-FFF2-40B4-BE49-F238E27FC236}">
                  <a16:creationId xmlns:a16="http://schemas.microsoft.com/office/drawing/2014/main" id="{75FD56B5-325D-4AE4-AF0E-F12A9D01F53D}"/>
                </a:ext>
              </a:extLst>
            </p:cNvPr>
            <p:cNvSpPr/>
            <p:nvPr/>
          </p:nvSpPr>
          <p:spPr>
            <a:xfrm>
              <a:off x="3530258" y="5845065"/>
              <a:ext cx="33210" cy="44946"/>
            </a:xfrm>
            <a:custGeom>
              <a:avLst/>
              <a:gdLst>
                <a:gd name="connsiteX0" fmla="*/ 33210 w 33210"/>
                <a:gd name="connsiteY0" fmla="*/ 0 h 44946"/>
                <a:gd name="connsiteX1" fmla="*/ 33210 w 33210"/>
                <a:gd name="connsiteY1" fmla="*/ 11737 h 44946"/>
                <a:gd name="connsiteX2" fmla="*/ 0 w 33210"/>
                <a:gd name="connsiteY2" fmla="*/ 44947 h 44946"/>
              </a:gdLst>
              <a:ahLst/>
              <a:cxnLst>
                <a:cxn ang="0">
                  <a:pos x="connsiteX0" y="connsiteY0"/>
                </a:cxn>
                <a:cxn ang="0">
                  <a:pos x="connsiteX1" y="connsiteY1"/>
                </a:cxn>
                <a:cxn ang="0">
                  <a:pos x="connsiteX2" y="connsiteY2"/>
                </a:cxn>
              </a:cxnLst>
              <a:rect l="l" t="t" r="r" b="b"/>
              <a:pathLst>
                <a:path w="33210" h="44946">
                  <a:moveTo>
                    <a:pt x="33210" y="0"/>
                  </a:moveTo>
                  <a:lnTo>
                    <a:pt x="33210" y="11737"/>
                  </a:lnTo>
                  <a:lnTo>
                    <a:pt x="0" y="44947"/>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75" name="Freeform: Shape 474">
              <a:extLst>
                <a:ext uri="{FF2B5EF4-FFF2-40B4-BE49-F238E27FC236}">
                  <a16:creationId xmlns:a16="http://schemas.microsoft.com/office/drawing/2014/main" id="{1B149ADB-F723-414C-91C1-C2EFE30DBB94}"/>
                </a:ext>
              </a:extLst>
            </p:cNvPr>
            <p:cNvSpPr/>
            <p:nvPr/>
          </p:nvSpPr>
          <p:spPr>
            <a:xfrm>
              <a:off x="3610519" y="5817419"/>
              <a:ext cx="39316" cy="64995"/>
            </a:xfrm>
            <a:custGeom>
              <a:avLst/>
              <a:gdLst>
                <a:gd name="connsiteX0" fmla="*/ 0 w 39316"/>
                <a:gd name="connsiteY0" fmla="*/ 0 h 64995"/>
                <a:gd name="connsiteX1" fmla="*/ 0 w 39316"/>
                <a:gd name="connsiteY1" fmla="*/ 25679 h 64995"/>
                <a:gd name="connsiteX2" fmla="*/ 39316 w 39316"/>
                <a:gd name="connsiteY2" fmla="*/ 64995 h 64995"/>
              </a:gdLst>
              <a:ahLst/>
              <a:cxnLst>
                <a:cxn ang="0">
                  <a:pos x="connsiteX0" y="connsiteY0"/>
                </a:cxn>
                <a:cxn ang="0">
                  <a:pos x="connsiteX1" y="connsiteY1"/>
                </a:cxn>
                <a:cxn ang="0">
                  <a:pos x="connsiteX2" y="connsiteY2"/>
                </a:cxn>
              </a:cxnLst>
              <a:rect l="l" t="t" r="r" b="b"/>
              <a:pathLst>
                <a:path w="39316" h="64995">
                  <a:moveTo>
                    <a:pt x="0" y="0"/>
                  </a:moveTo>
                  <a:lnTo>
                    <a:pt x="0" y="25679"/>
                  </a:lnTo>
                  <a:lnTo>
                    <a:pt x="39316" y="64995"/>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76" name="Freeform: Shape 475">
              <a:extLst>
                <a:ext uri="{FF2B5EF4-FFF2-40B4-BE49-F238E27FC236}">
                  <a16:creationId xmlns:a16="http://schemas.microsoft.com/office/drawing/2014/main" id="{AD3FA45C-594A-4279-BFE2-EED66FE4BC1E}"/>
                </a:ext>
              </a:extLst>
            </p:cNvPr>
            <p:cNvSpPr/>
            <p:nvPr/>
          </p:nvSpPr>
          <p:spPr>
            <a:xfrm>
              <a:off x="3622697" y="5727355"/>
              <a:ext cx="27952" cy="55395"/>
            </a:xfrm>
            <a:custGeom>
              <a:avLst/>
              <a:gdLst>
                <a:gd name="connsiteX0" fmla="*/ 0 w 27952"/>
                <a:gd name="connsiteY0" fmla="*/ 0 h 55395"/>
                <a:gd name="connsiteX1" fmla="*/ 0 w 27952"/>
                <a:gd name="connsiteY1" fmla="*/ 27409 h 55395"/>
                <a:gd name="connsiteX2" fmla="*/ 27953 w 27952"/>
                <a:gd name="connsiteY2" fmla="*/ 55395 h 55395"/>
              </a:gdLst>
              <a:ahLst/>
              <a:cxnLst>
                <a:cxn ang="0">
                  <a:pos x="connsiteX0" y="connsiteY0"/>
                </a:cxn>
                <a:cxn ang="0">
                  <a:pos x="connsiteX1" y="connsiteY1"/>
                </a:cxn>
                <a:cxn ang="0">
                  <a:pos x="connsiteX2" y="connsiteY2"/>
                </a:cxn>
              </a:cxnLst>
              <a:rect l="l" t="t" r="r" b="b"/>
              <a:pathLst>
                <a:path w="27952" h="55395">
                  <a:moveTo>
                    <a:pt x="0" y="0"/>
                  </a:moveTo>
                  <a:lnTo>
                    <a:pt x="0" y="27409"/>
                  </a:lnTo>
                  <a:lnTo>
                    <a:pt x="27953" y="55395"/>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77" name="Freeform: Shape 476">
              <a:extLst>
                <a:ext uri="{FF2B5EF4-FFF2-40B4-BE49-F238E27FC236}">
                  <a16:creationId xmlns:a16="http://schemas.microsoft.com/office/drawing/2014/main" id="{C0D88364-576E-47FE-BAB8-718CB00AC663}"/>
                </a:ext>
              </a:extLst>
            </p:cNvPr>
            <p:cNvSpPr/>
            <p:nvPr/>
          </p:nvSpPr>
          <p:spPr>
            <a:xfrm>
              <a:off x="3527917" y="5681458"/>
              <a:ext cx="59160" cy="117913"/>
            </a:xfrm>
            <a:custGeom>
              <a:avLst/>
              <a:gdLst>
                <a:gd name="connsiteX0" fmla="*/ 59161 w 59160"/>
                <a:gd name="connsiteY0" fmla="*/ 0 h 117913"/>
                <a:gd name="connsiteX1" fmla="*/ 59161 w 59160"/>
                <a:gd name="connsiteY1" fmla="*/ 58753 h 117913"/>
                <a:gd name="connsiteX2" fmla="*/ 0 w 59160"/>
                <a:gd name="connsiteY2" fmla="*/ 117914 h 117913"/>
              </a:gdLst>
              <a:ahLst/>
              <a:cxnLst>
                <a:cxn ang="0">
                  <a:pos x="connsiteX0" y="connsiteY0"/>
                </a:cxn>
                <a:cxn ang="0">
                  <a:pos x="connsiteX1" y="connsiteY1"/>
                </a:cxn>
                <a:cxn ang="0">
                  <a:pos x="connsiteX2" y="connsiteY2"/>
                </a:cxn>
              </a:cxnLst>
              <a:rect l="l" t="t" r="r" b="b"/>
              <a:pathLst>
                <a:path w="59160" h="117913">
                  <a:moveTo>
                    <a:pt x="59161" y="0"/>
                  </a:moveTo>
                  <a:lnTo>
                    <a:pt x="59161" y="58753"/>
                  </a:lnTo>
                  <a:lnTo>
                    <a:pt x="0" y="117914"/>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81" name="Freeform: Shape 480">
              <a:extLst>
                <a:ext uri="{FF2B5EF4-FFF2-40B4-BE49-F238E27FC236}">
                  <a16:creationId xmlns:a16="http://schemas.microsoft.com/office/drawing/2014/main" id="{CF8D5029-754A-4198-A3BE-985296695043}"/>
                </a:ext>
              </a:extLst>
            </p:cNvPr>
            <p:cNvSpPr/>
            <p:nvPr/>
          </p:nvSpPr>
          <p:spPr>
            <a:xfrm>
              <a:off x="3529206" y="5722199"/>
              <a:ext cx="21032" cy="20997"/>
            </a:xfrm>
            <a:custGeom>
              <a:avLst/>
              <a:gdLst>
                <a:gd name="connsiteX0" fmla="*/ 21032 w 21032"/>
                <a:gd name="connsiteY0" fmla="*/ 0 h 20997"/>
                <a:gd name="connsiteX1" fmla="*/ 0 w 21032"/>
                <a:gd name="connsiteY1" fmla="*/ 20998 h 20997"/>
              </a:gdLst>
              <a:ahLst/>
              <a:cxnLst>
                <a:cxn ang="0">
                  <a:pos x="connsiteX0" y="connsiteY0"/>
                </a:cxn>
                <a:cxn ang="0">
                  <a:pos x="connsiteX1" y="connsiteY1"/>
                </a:cxn>
              </a:cxnLst>
              <a:rect l="l" t="t" r="r" b="b"/>
              <a:pathLst>
                <a:path w="21032" h="20997">
                  <a:moveTo>
                    <a:pt x="21032" y="0"/>
                  </a:moveTo>
                  <a:lnTo>
                    <a:pt x="0" y="20998"/>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556" name="Freeform: Shape 555">
              <a:extLst>
                <a:ext uri="{FF2B5EF4-FFF2-40B4-BE49-F238E27FC236}">
                  <a16:creationId xmlns:a16="http://schemas.microsoft.com/office/drawing/2014/main" id="{EDF36D02-EB5C-46C0-A488-E39175BBCB88}"/>
                </a:ext>
              </a:extLst>
            </p:cNvPr>
            <p:cNvSpPr/>
            <p:nvPr/>
          </p:nvSpPr>
          <p:spPr>
            <a:xfrm>
              <a:off x="3508208" y="5663039"/>
              <a:ext cx="19709" cy="171069"/>
            </a:xfrm>
            <a:custGeom>
              <a:avLst/>
              <a:gdLst>
                <a:gd name="connsiteX0" fmla="*/ 19709 w 19709"/>
                <a:gd name="connsiteY0" fmla="*/ 0 h 171069"/>
                <a:gd name="connsiteX1" fmla="*/ 0 w 19709"/>
                <a:gd name="connsiteY1" fmla="*/ 19709 h 171069"/>
                <a:gd name="connsiteX2" fmla="*/ 0 w 19709"/>
                <a:gd name="connsiteY2" fmla="*/ 171070 h 171069"/>
              </a:gdLst>
              <a:ahLst/>
              <a:cxnLst>
                <a:cxn ang="0">
                  <a:pos x="connsiteX0" y="connsiteY0"/>
                </a:cxn>
                <a:cxn ang="0">
                  <a:pos x="connsiteX1" y="connsiteY1"/>
                </a:cxn>
                <a:cxn ang="0">
                  <a:pos x="connsiteX2" y="connsiteY2"/>
                </a:cxn>
              </a:cxnLst>
              <a:rect l="l" t="t" r="r" b="b"/>
              <a:pathLst>
                <a:path w="19709" h="171069">
                  <a:moveTo>
                    <a:pt x="19709" y="0"/>
                  </a:moveTo>
                  <a:lnTo>
                    <a:pt x="0" y="19709"/>
                  </a:lnTo>
                  <a:lnTo>
                    <a:pt x="0" y="171070"/>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557" name="Freeform: Shape 556">
              <a:extLst>
                <a:ext uri="{FF2B5EF4-FFF2-40B4-BE49-F238E27FC236}">
                  <a16:creationId xmlns:a16="http://schemas.microsoft.com/office/drawing/2014/main" id="{3136BD5E-68D3-41BA-8A51-929B97C3CEF0}"/>
                </a:ext>
              </a:extLst>
            </p:cNvPr>
            <p:cNvSpPr/>
            <p:nvPr/>
          </p:nvSpPr>
          <p:spPr>
            <a:xfrm>
              <a:off x="3476117" y="5738380"/>
              <a:ext cx="52512" cy="115199"/>
            </a:xfrm>
            <a:custGeom>
              <a:avLst/>
              <a:gdLst>
                <a:gd name="connsiteX0" fmla="*/ 0 w 52512"/>
                <a:gd name="connsiteY0" fmla="*/ 0 h 115199"/>
                <a:gd name="connsiteX1" fmla="*/ 0 w 52512"/>
                <a:gd name="connsiteY1" fmla="*/ 62688 h 115199"/>
                <a:gd name="connsiteX2" fmla="*/ 52512 w 52512"/>
                <a:gd name="connsiteY2" fmla="*/ 115200 h 115199"/>
              </a:gdLst>
              <a:ahLst/>
              <a:cxnLst>
                <a:cxn ang="0">
                  <a:pos x="connsiteX0" y="connsiteY0"/>
                </a:cxn>
                <a:cxn ang="0">
                  <a:pos x="connsiteX1" y="connsiteY1"/>
                </a:cxn>
                <a:cxn ang="0">
                  <a:pos x="connsiteX2" y="connsiteY2"/>
                </a:cxn>
              </a:cxnLst>
              <a:rect l="l" t="t" r="r" b="b"/>
              <a:pathLst>
                <a:path w="52512" h="115199">
                  <a:moveTo>
                    <a:pt x="0" y="0"/>
                  </a:moveTo>
                  <a:lnTo>
                    <a:pt x="0" y="62688"/>
                  </a:lnTo>
                  <a:lnTo>
                    <a:pt x="52512" y="115200"/>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grpSp>
      <p:sp>
        <p:nvSpPr>
          <p:cNvPr id="558" name="TextBox 557">
            <a:extLst>
              <a:ext uri="{FF2B5EF4-FFF2-40B4-BE49-F238E27FC236}">
                <a16:creationId xmlns:a16="http://schemas.microsoft.com/office/drawing/2014/main" id="{B1D0E65B-63B7-4113-829A-A575EB993939}"/>
              </a:ext>
            </a:extLst>
          </p:cNvPr>
          <p:cNvSpPr txBox="1"/>
          <p:nvPr/>
        </p:nvSpPr>
        <p:spPr>
          <a:xfrm>
            <a:off x="7301384" y="2841255"/>
            <a:ext cx="4160519"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defTabSz="1219170" hangingPunct="1">
              <a:lnSpc>
                <a:spcPct val="100000"/>
              </a:lnSpc>
              <a:spcBef>
                <a:spcPts val="0"/>
              </a:spcBef>
              <a:defRPr sz="1200" kern="1200">
                <a:solidFill>
                  <a:prstClr val="white"/>
                </a:solidFill>
                <a:latin typeface="IntelOne Display Medium" panose="020B0703020203020204" pitchFamily="34" charset="0"/>
                <a:ea typeface="Intel Clear" panose="020B0604020203020204" pitchFamily="34" charset="0"/>
                <a:cs typeface="Intel Clear" panose="020B0604020203020204" pitchFamily="34" charset="0"/>
              </a:defRPr>
            </a:lvl1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IntelOne Display Medium" panose="020B0703020203020204" pitchFamily="34" charset="0"/>
                <a:ea typeface="Intel Clear" panose="020B0604020203020204" pitchFamily="34" charset="0"/>
                <a:cs typeface="Intel Clear" panose="020B0604020203020204" pitchFamily="34" charset="0"/>
                <a:sym typeface="Helvetica Neue"/>
              </a:rPr>
              <a:t>Middleware &amp; Frameworks</a:t>
            </a:r>
          </a:p>
        </p:txBody>
      </p:sp>
      <p:sp>
        <p:nvSpPr>
          <p:cNvPr id="560" name="TextBox 559">
            <a:extLst>
              <a:ext uri="{FF2B5EF4-FFF2-40B4-BE49-F238E27FC236}">
                <a16:creationId xmlns:a16="http://schemas.microsoft.com/office/drawing/2014/main" id="{7D9F79D3-F996-4517-B99B-427E7CC3CE52}"/>
              </a:ext>
            </a:extLst>
          </p:cNvPr>
          <p:cNvSpPr txBox="1"/>
          <p:nvPr/>
        </p:nvSpPr>
        <p:spPr>
          <a:xfrm>
            <a:off x="7304834" y="4645902"/>
            <a:ext cx="4160519"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IntelOne Display Medium" panose="020B0703020203020204" pitchFamily="34" charset="0"/>
                <a:ea typeface="Intel Clear" panose="020B0604020203020204" pitchFamily="34" charset="0"/>
                <a:cs typeface="Intel Clear" panose="020B0604020203020204" pitchFamily="34" charset="0"/>
                <a:sym typeface="Helvetica Neue"/>
              </a:rPr>
              <a:t>XPUs</a:t>
            </a:r>
          </a:p>
        </p:txBody>
      </p:sp>
      <p:sp>
        <p:nvSpPr>
          <p:cNvPr id="561" name="TextBox 560">
            <a:extLst>
              <a:ext uri="{FF2B5EF4-FFF2-40B4-BE49-F238E27FC236}">
                <a16:creationId xmlns:a16="http://schemas.microsoft.com/office/drawing/2014/main" id="{9BABEBB1-35C8-4429-B67C-36C3AD02B640}"/>
              </a:ext>
            </a:extLst>
          </p:cNvPr>
          <p:cNvSpPr txBox="1"/>
          <p:nvPr/>
        </p:nvSpPr>
        <p:spPr>
          <a:xfrm>
            <a:off x="7304834" y="1402784"/>
            <a:ext cx="4160519"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defTabSz="1219170" hangingPunct="1">
              <a:lnSpc>
                <a:spcPct val="100000"/>
              </a:lnSpc>
              <a:spcBef>
                <a:spcPts val="0"/>
              </a:spcBef>
              <a:defRPr sz="1200" kern="1200">
                <a:solidFill>
                  <a:prstClr val="white"/>
                </a:solidFill>
                <a:latin typeface="IntelOne Display Medium" panose="020B0703020203020204" pitchFamily="34" charset="0"/>
                <a:ea typeface="Intel Clear" panose="020B0604020203020204" pitchFamily="34" charset="0"/>
                <a:cs typeface="Intel Clear" panose="020B0604020203020204" pitchFamily="34" charset="0"/>
              </a:defRPr>
            </a:lvl1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IntelOne Display Medium" panose="020B0703020203020204" pitchFamily="34" charset="0"/>
                <a:ea typeface="Intel Clear" panose="020B0604020203020204" pitchFamily="34" charset="0"/>
                <a:cs typeface="Intel Clear" panose="020B0604020203020204" pitchFamily="34" charset="0"/>
                <a:sym typeface="Helvetica Neue"/>
              </a:rPr>
              <a:t>Application Workloads Need Diverse Hardware</a:t>
            </a:r>
          </a:p>
        </p:txBody>
      </p:sp>
      <p:sp>
        <p:nvSpPr>
          <p:cNvPr id="12" name="Rectangle 11">
            <a:extLst>
              <a:ext uri="{FF2B5EF4-FFF2-40B4-BE49-F238E27FC236}">
                <a16:creationId xmlns:a16="http://schemas.microsoft.com/office/drawing/2014/main" id="{F8BB4B1C-1405-4F3C-8995-406B1FF895A4}"/>
              </a:ext>
            </a:extLst>
          </p:cNvPr>
          <p:cNvSpPr/>
          <p:nvPr/>
        </p:nvSpPr>
        <p:spPr>
          <a:xfrm>
            <a:off x="6566591" y="5950079"/>
            <a:ext cx="457200" cy="457200"/>
          </a:xfrm>
          <a:prstGeom prst="rect">
            <a:avLst/>
          </a:prstGeom>
          <a:solidFill>
            <a:srgbClr val="0028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98067D2E-52F7-4890-A8C8-AAD720056194}"/>
              </a:ext>
            </a:extLst>
          </p:cNvPr>
          <p:cNvSpPr/>
          <p:nvPr/>
        </p:nvSpPr>
        <p:spPr>
          <a:xfrm>
            <a:off x="6337991" y="5724961"/>
            <a:ext cx="228600" cy="2286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5B71A0F8-098E-4AC8-9A6A-4EEA7C52FB8B}"/>
              </a:ext>
            </a:extLst>
          </p:cNvPr>
          <p:cNvSpPr/>
          <p:nvPr/>
        </p:nvSpPr>
        <p:spPr>
          <a:xfrm>
            <a:off x="6566591" y="5615233"/>
            <a:ext cx="109728" cy="109728"/>
          </a:xfrm>
          <a:prstGeom prst="rect">
            <a:avLst/>
          </a:prstGeom>
          <a:solidFill>
            <a:srgbClr val="0028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pic>
        <p:nvPicPr>
          <p:cNvPr id="2" name="Graphic 1">
            <a:extLst>
              <a:ext uri="{FF2B5EF4-FFF2-40B4-BE49-F238E27FC236}">
                <a16:creationId xmlns:a16="http://schemas.microsoft.com/office/drawing/2014/main" id="{7B0DBBAE-2C11-4534-9E54-69E6904A635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57752" y="3649798"/>
            <a:ext cx="724205" cy="764438"/>
          </a:xfrm>
          <a:prstGeom prst="rect">
            <a:avLst/>
          </a:prstGeom>
        </p:spPr>
      </p:pic>
      <p:grpSp>
        <p:nvGrpSpPr>
          <p:cNvPr id="121" name="Group 120">
            <a:extLst>
              <a:ext uri="{FF2B5EF4-FFF2-40B4-BE49-F238E27FC236}">
                <a16:creationId xmlns:a16="http://schemas.microsoft.com/office/drawing/2014/main" id="{B926FAD9-60D2-43FB-93BE-F87D5FCE1E5E}"/>
              </a:ext>
            </a:extLst>
          </p:cNvPr>
          <p:cNvGrpSpPr/>
          <p:nvPr/>
        </p:nvGrpSpPr>
        <p:grpSpPr>
          <a:xfrm>
            <a:off x="7521288" y="4865356"/>
            <a:ext cx="3764744" cy="684696"/>
            <a:chOff x="8074844" y="4865356"/>
            <a:chExt cx="3764744" cy="684696"/>
          </a:xfrm>
        </p:grpSpPr>
        <p:sp>
          <p:nvSpPr>
            <p:cNvPr id="122" name="TextBox 121">
              <a:extLst>
                <a:ext uri="{FF2B5EF4-FFF2-40B4-BE49-F238E27FC236}">
                  <a16:creationId xmlns:a16="http://schemas.microsoft.com/office/drawing/2014/main" id="{E4C83058-9F85-4A41-B5C2-A549D663D6B2}"/>
                </a:ext>
              </a:extLst>
            </p:cNvPr>
            <p:cNvSpPr txBox="1"/>
            <p:nvPr/>
          </p:nvSpPr>
          <p:spPr>
            <a:xfrm>
              <a:off x="8074844" y="5354486"/>
              <a:ext cx="585257" cy="195566"/>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CPU</a:t>
              </a:r>
            </a:p>
          </p:txBody>
        </p:sp>
        <p:sp>
          <p:nvSpPr>
            <p:cNvPr id="123" name="TextBox 122">
              <a:extLst>
                <a:ext uri="{FF2B5EF4-FFF2-40B4-BE49-F238E27FC236}">
                  <a16:creationId xmlns:a16="http://schemas.microsoft.com/office/drawing/2014/main" id="{C01C4D42-3935-48F7-A772-2F33095AF46A}"/>
                </a:ext>
              </a:extLst>
            </p:cNvPr>
            <p:cNvSpPr txBox="1"/>
            <p:nvPr/>
          </p:nvSpPr>
          <p:spPr>
            <a:xfrm>
              <a:off x="9090670" y="5354486"/>
              <a:ext cx="583037" cy="195566"/>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GPU</a:t>
              </a:r>
            </a:p>
          </p:txBody>
        </p:sp>
        <p:sp>
          <p:nvSpPr>
            <p:cNvPr id="124" name="TextBox 123">
              <a:extLst>
                <a:ext uri="{FF2B5EF4-FFF2-40B4-BE49-F238E27FC236}">
                  <a16:creationId xmlns:a16="http://schemas.microsoft.com/office/drawing/2014/main" id="{5243B6F9-DABF-43E1-B28C-9DE2B20879C9}"/>
                </a:ext>
              </a:extLst>
            </p:cNvPr>
            <p:cNvSpPr txBox="1"/>
            <p:nvPr/>
          </p:nvSpPr>
          <p:spPr>
            <a:xfrm>
              <a:off x="10102396" y="5354486"/>
              <a:ext cx="586046" cy="195566"/>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FPGA</a:t>
              </a:r>
            </a:p>
          </p:txBody>
        </p:sp>
        <p:pic>
          <p:nvPicPr>
            <p:cNvPr id="125" name="Graphic 124">
              <a:extLst>
                <a:ext uri="{FF2B5EF4-FFF2-40B4-BE49-F238E27FC236}">
                  <a16:creationId xmlns:a16="http://schemas.microsoft.com/office/drawing/2014/main" id="{C571BD34-64A9-423B-A854-6FFDB6AF680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104295" y="4865356"/>
              <a:ext cx="537709" cy="534421"/>
            </a:xfrm>
            <a:prstGeom prst="rect">
              <a:avLst/>
            </a:prstGeom>
          </p:spPr>
        </p:pic>
        <p:pic>
          <p:nvPicPr>
            <p:cNvPr id="126" name="Graphic 125">
              <a:extLst>
                <a:ext uri="{FF2B5EF4-FFF2-40B4-BE49-F238E27FC236}">
                  <a16:creationId xmlns:a16="http://schemas.microsoft.com/office/drawing/2014/main" id="{610F6487-8DDA-4252-A588-03551FEE1D0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113825" y="4865356"/>
              <a:ext cx="537709" cy="534421"/>
            </a:xfrm>
            <a:prstGeom prst="rect">
              <a:avLst/>
            </a:prstGeom>
          </p:spPr>
        </p:pic>
        <p:pic>
          <p:nvPicPr>
            <p:cNvPr id="127" name="Graphic 126">
              <a:extLst>
                <a:ext uri="{FF2B5EF4-FFF2-40B4-BE49-F238E27FC236}">
                  <a16:creationId xmlns:a16="http://schemas.microsoft.com/office/drawing/2014/main" id="{E3265886-C459-44F5-91F1-107607B63EC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125129" y="4865356"/>
              <a:ext cx="537709" cy="534421"/>
            </a:xfrm>
            <a:prstGeom prst="rect">
              <a:avLst/>
            </a:prstGeom>
          </p:spPr>
        </p:pic>
        <p:sp>
          <p:nvSpPr>
            <p:cNvPr id="128" name="TextBox 127">
              <a:extLst>
                <a:ext uri="{FF2B5EF4-FFF2-40B4-BE49-F238E27FC236}">
                  <a16:creationId xmlns:a16="http://schemas.microsoft.com/office/drawing/2014/main" id="{06FBAEC6-5CB2-4894-AD3D-5E0C102262CC}"/>
                </a:ext>
              </a:extLst>
            </p:cNvPr>
            <p:cNvSpPr txBox="1"/>
            <p:nvPr/>
          </p:nvSpPr>
          <p:spPr>
            <a:xfrm>
              <a:off x="11059560" y="5354486"/>
              <a:ext cx="780028" cy="195566"/>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Other accel.</a:t>
              </a:r>
            </a:p>
          </p:txBody>
        </p:sp>
        <p:pic>
          <p:nvPicPr>
            <p:cNvPr id="129" name="Graphic 128">
              <a:extLst>
                <a:ext uri="{FF2B5EF4-FFF2-40B4-BE49-F238E27FC236}">
                  <a16:creationId xmlns:a16="http://schemas.microsoft.com/office/drawing/2014/main" id="{03073620-6365-4DD6-B11D-E67289337E7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179284" y="4865356"/>
              <a:ext cx="537709" cy="534421"/>
            </a:xfrm>
            <a:prstGeom prst="rect">
              <a:avLst/>
            </a:prstGeom>
          </p:spPr>
        </p:pic>
      </p:grpSp>
    </p:spTree>
    <p:extLst>
      <p:ext uri="{BB962C8B-B14F-4D97-AF65-F5344CB8AC3E}">
        <p14:creationId xmlns:p14="http://schemas.microsoft.com/office/powerpoint/2010/main" val="228761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ctangle 174">
            <a:extLst>
              <a:ext uri="{FF2B5EF4-FFF2-40B4-BE49-F238E27FC236}">
                <a16:creationId xmlns:a16="http://schemas.microsoft.com/office/drawing/2014/main" id="{A5A2C442-04B3-40F8-950B-96511A94CFC7}"/>
              </a:ext>
            </a:extLst>
          </p:cNvPr>
          <p:cNvSpPr/>
          <p:nvPr/>
        </p:nvSpPr>
        <p:spPr>
          <a:xfrm>
            <a:off x="7023791" y="0"/>
            <a:ext cx="4719157" cy="5953561"/>
          </a:xfrm>
          <a:prstGeom prst="rect">
            <a:avLst/>
          </a:prstGeom>
          <a:solidFill>
            <a:srgbClr val="00285A"/>
          </a:solidFill>
          <a:ln w="19050" cmpd="sng">
            <a:noFill/>
          </a:ln>
          <a:effectLst/>
        </p:spPr>
        <p:style>
          <a:lnRef idx="1">
            <a:schemeClr val="accent1"/>
          </a:lnRef>
          <a:fillRef idx="3">
            <a:schemeClr val="accent1"/>
          </a:fillRef>
          <a:effectRef idx="2">
            <a:schemeClr val="accent1"/>
          </a:effectRef>
          <a:fontRef idx="minor">
            <a:schemeClr val="lt1"/>
          </a:fontRef>
        </p:style>
        <p:txBody>
          <a:bodyPr lIns="60960" tIns="45720" rIns="60960" bIns="0" rtlCol="0" anchor="t" anchorCtr="0"/>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26" name="Rectangle 25">
            <a:extLst>
              <a:ext uri="{FF2B5EF4-FFF2-40B4-BE49-F238E27FC236}">
                <a16:creationId xmlns:a16="http://schemas.microsoft.com/office/drawing/2014/main" id="{10263F23-2EDC-4EC0-8103-5DEA79032017}"/>
              </a:ext>
            </a:extLst>
          </p:cNvPr>
          <p:cNvSpPr/>
          <p:nvPr/>
        </p:nvSpPr>
        <p:spPr>
          <a:xfrm flipH="1">
            <a:off x="7301384" y="886937"/>
            <a:ext cx="4160520" cy="694944"/>
          </a:xfrm>
          <a:prstGeom prst="rect">
            <a:avLst/>
          </a:prstGeom>
          <a:solidFill>
            <a:srgbClr val="808080"/>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marL="0" marR="0" lvl="0" indent="0" algn="ctr" defTabSz="914377" rtl="0" eaLnBrk="1" fontAlgn="base" latinLnBrk="0" hangingPunct="1">
              <a:lnSpc>
                <a:spcPct val="100000"/>
              </a:lnSpc>
              <a:spcBef>
                <a:spcPts val="0"/>
              </a:spcBef>
              <a:spcAft>
                <a:spcPct val="0"/>
              </a:spcAft>
              <a:buClr>
                <a:prstClr val="black"/>
              </a:buClr>
              <a:buSzTx/>
              <a:buFontTx/>
              <a:buNone/>
              <a:tabLst/>
              <a:defRPr/>
            </a:pPr>
            <a:endParaRPr kumimoji="0" lang="en-US" sz="2400" b="0" i="0" u="none" strike="noStrike" kern="0" cap="none" spc="0" normalizeH="0" baseline="0" noProof="0">
              <a:ln>
                <a:noFill/>
              </a:ln>
              <a:solidFill>
                <a:prstClr val="white"/>
              </a:solidFill>
              <a:effectLst/>
              <a:uLnTx/>
              <a:uFillTx/>
              <a:latin typeface="Intel Clear"/>
              <a:cs typeface="Arial" charset="0"/>
              <a:sym typeface="Helvetica Neue Medium"/>
            </a:endParaRPr>
          </a:p>
        </p:txBody>
      </p:sp>
      <p:sp>
        <p:nvSpPr>
          <p:cNvPr id="28" name="Rectangle 27">
            <a:extLst>
              <a:ext uri="{FF2B5EF4-FFF2-40B4-BE49-F238E27FC236}">
                <a16:creationId xmlns:a16="http://schemas.microsoft.com/office/drawing/2014/main" id="{9C4F6F05-10A5-4FA4-B5DD-1F28E62B65AE}"/>
              </a:ext>
            </a:extLst>
          </p:cNvPr>
          <p:cNvSpPr/>
          <p:nvPr/>
        </p:nvSpPr>
        <p:spPr>
          <a:xfrm flipH="1">
            <a:off x="7301384" y="1644430"/>
            <a:ext cx="4160520" cy="693105"/>
          </a:xfrm>
          <a:prstGeom prst="rect">
            <a:avLst/>
          </a:prstGeom>
          <a:solidFill>
            <a:srgbClr val="525252"/>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29" name="TextBox 28">
            <a:extLst>
              <a:ext uri="{FF2B5EF4-FFF2-40B4-BE49-F238E27FC236}">
                <a16:creationId xmlns:a16="http://schemas.microsoft.com/office/drawing/2014/main" id="{9E3F8580-5BFF-4337-A911-C6113526946F}"/>
              </a:ext>
            </a:extLst>
          </p:cNvPr>
          <p:cNvSpPr txBox="1"/>
          <p:nvPr/>
        </p:nvSpPr>
        <p:spPr>
          <a:xfrm>
            <a:off x="7301384" y="1688285"/>
            <a:ext cx="4160519"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IntelOne Display Medium" panose="020B0703020203020204" pitchFamily="34" charset="0"/>
                <a:ea typeface="Intel Clear" panose="020B0604020203020204" pitchFamily="34" charset="0"/>
                <a:cs typeface="Intel Clear" panose="020B0604020203020204" pitchFamily="34" charset="0"/>
                <a:sym typeface="Helvetica Neue"/>
              </a:rPr>
              <a:t>Middleware &amp; Frameworks</a:t>
            </a:r>
          </a:p>
        </p:txBody>
      </p:sp>
      <p:sp>
        <p:nvSpPr>
          <p:cNvPr id="31" name="TextBox 30">
            <a:extLst>
              <a:ext uri="{FF2B5EF4-FFF2-40B4-BE49-F238E27FC236}">
                <a16:creationId xmlns:a16="http://schemas.microsoft.com/office/drawing/2014/main" id="{F88FE59A-87A7-47C1-8DBD-5A7B88687E30}"/>
              </a:ext>
            </a:extLst>
          </p:cNvPr>
          <p:cNvSpPr txBox="1"/>
          <p:nvPr/>
        </p:nvSpPr>
        <p:spPr>
          <a:xfrm>
            <a:off x="7304834" y="1089701"/>
            <a:ext cx="4160519"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IntelOne Display Medium" panose="020B0703020203020204" pitchFamily="34" charset="0"/>
                <a:ea typeface="Intel Clear" panose="020B0604020203020204" pitchFamily="34" charset="0"/>
                <a:cs typeface="Intel Clear" panose="020B0604020203020204" pitchFamily="34" charset="0"/>
                <a:sym typeface="Helvetica Neue"/>
              </a:rPr>
              <a:t>Application Workloads Need Diverse Hardware</a:t>
            </a:r>
          </a:p>
        </p:txBody>
      </p:sp>
      <p:sp>
        <p:nvSpPr>
          <p:cNvPr id="10" name="Title 9">
            <a:extLst>
              <a:ext uri="{FF2B5EF4-FFF2-40B4-BE49-F238E27FC236}">
                <a16:creationId xmlns:a16="http://schemas.microsoft.com/office/drawing/2014/main" id="{AA2779BA-757E-4435-BD78-C20999AE4EA6}"/>
              </a:ext>
            </a:extLst>
          </p:cNvPr>
          <p:cNvSpPr>
            <a:spLocks noGrp="1"/>
          </p:cNvSpPr>
          <p:nvPr>
            <p:ph type="title"/>
          </p:nvPr>
        </p:nvSpPr>
        <p:spPr/>
        <p:txBody>
          <a:bodyPr/>
          <a:lstStyle/>
          <a:p>
            <a:r>
              <a:rPr lang="en-US"/>
              <a:t>oneAPI Industry Initiative</a:t>
            </a:r>
            <a:br>
              <a:rPr lang="en-US" sz="3200"/>
            </a:br>
            <a:r>
              <a:rPr lang="en-US" sz="2000">
                <a:latin typeface="IntelOne Display Medium" panose="020B0703020203020204" pitchFamily="34" charset="0"/>
              </a:rPr>
              <a:t>Break the Chains of Proprietary Lock-in</a:t>
            </a:r>
          </a:p>
        </p:txBody>
      </p:sp>
      <p:sp>
        <p:nvSpPr>
          <p:cNvPr id="8" name="Content Placeholder 7">
            <a:extLst>
              <a:ext uri="{FF2B5EF4-FFF2-40B4-BE49-F238E27FC236}">
                <a16:creationId xmlns:a16="http://schemas.microsoft.com/office/drawing/2014/main" id="{D6E2993A-209D-421D-A2FD-A519C12FA934}"/>
              </a:ext>
            </a:extLst>
          </p:cNvPr>
          <p:cNvSpPr>
            <a:spLocks noGrp="1"/>
          </p:cNvSpPr>
          <p:nvPr>
            <p:ph sz="quarter" idx="27"/>
          </p:nvPr>
        </p:nvSpPr>
        <p:spPr>
          <a:xfrm>
            <a:off x="571500" y="1673402"/>
            <a:ext cx="5961708" cy="4584830"/>
          </a:xfrm>
        </p:spPr>
        <p:txBody>
          <a:bodyPr anchor="t">
            <a:normAutofit/>
          </a:bodyPr>
          <a:lstStyle/>
          <a:p>
            <a:pPr marL="0" indent="0">
              <a:buNone/>
            </a:pPr>
            <a:endParaRPr lang="en-US" sz="1600"/>
          </a:p>
          <a:p>
            <a:pPr marL="0" indent="0">
              <a:buNone/>
            </a:pPr>
            <a:r>
              <a:rPr lang="en-US" sz="1600"/>
              <a:t>A cross-architecture language based on C++ and SYCL standards</a:t>
            </a:r>
          </a:p>
          <a:p>
            <a:pPr marL="0" indent="0">
              <a:buNone/>
            </a:pPr>
            <a:r>
              <a:rPr lang="en-US" sz="1600"/>
              <a:t>Powerful libraries designed for acceleration of domain-specific functions</a:t>
            </a:r>
          </a:p>
          <a:p>
            <a:pPr marL="0" indent="0">
              <a:buNone/>
            </a:pPr>
            <a:r>
              <a:rPr lang="en-US" sz="1600"/>
              <a:t>Low-level hardware abstraction layer </a:t>
            </a:r>
          </a:p>
          <a:p>
            <a:pPr marL="0" indent="0">
              <a:buNone/>
            </a:pPr>
            <a:r>
              <a:rPr lang="en-US" sz="1600" b="1"/>
              <a:t>Open to promote community and industry collaboration</a:t>
            </a:r>
          </a:p>
          <a:p>
            <a:pPr marL="0" indent="0">
              <a:buNone/>
            </a:pPr>
            <a:r>
              <a:rPr lang="en-US" sz="1600" b="1"/>
              <a:t>Enables code reuse across architectures and vendors</a:t>
            </a:r>
          </a:p>
        </p:txBody>
      </p:sp>
      <p:sp>
        <p:nvSpPr>
          <p:cNvPr id="178" name="Rectangle 177">
            <a:extLst>
              <a:ext uri="{FF2B5EF4-FFF2-40B4-BE49-F238E27FC236}">
                <a16:creationId xmlns:a16="http://schemas.microsoft.com/office/drawing/2014/main" id="{2D084615-41D9-413C-BA32-1C6FDF558CFA}"/>
              </a:ext>
            </a:extLst>
          </p:cNvPr>
          <p:cNvSpPr/>
          <p:nvPr/>
        </p:nvSpPr>
        <p:spPr>
          <a:xfrm flipH="1">
            <a:off x="7301384" y="2413762"/>
            <a:ext cx="4160520" cy="2107460"/>
          </a:xfrm>
          <a:prstGeom prst="rect">
            <a:avLst/>
          </a:prstGeom>
          <a:solidFill>
            <a:schemeClr val="bg1">
              <a:lumMod val="95000"/>
            </a:schemeClr>
          </a:solidFill>
          <a:ln w="317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33" name="TextBox 32" hidden="1">
            <a:extLst>
              <a:ext uri="{FF2B5EF4-FFF2-40B4-BE49-F238E27FC236}">
                <a16:creationId xmlns:a16="http://schemas.microsoft.com/office/drawing/2014/main" id="{BB4C5128-364C-442F-89D5-08D75CB045D7}"/>
              </a:ext>
            </a:extLst>
          </p:cNvPr>
          <p:cNvSpPr txBox="1"/>
          <p:nvPr/>
        </p:nvSpPr>
        <p:spPr>
          <a:xfrm>
            <a:off x="7311184" y="2422978"/>
            <a:ext cx="4137372" cy="338554"/>
          </a:xfrm>
          <a:prstGeom prst="rect">
            <a:avLst/>
          </a:prstGeom>
          <a:noFill/>
        </p:spPr>
        <p:txBody>
          <a:bodyPr vert="horz" wrap="square" lIns="121920" tIns="60960" rIns="121920" bIns="60960" rtlCol="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solidFill>
                <a:effectLst/>
                <a:uLnTx/>
                <a:uFillTx/>
                <a:latin typeface="IntelOne Display Medium" panose="020B0703020203020204" pitchFamily="34" charset="0"/>
                <a:ea typeface="Intel Clear" panose="020B0604020203020204" pitchFamily="34" charset="0"/>
                <a:cs typeface="Intel Clear" panose="020B0604020203020204" pitchFamily="34" charset="0"/>
                <a:sym typeface="Helvetica Neue"/>
              </a:rPr>
              <a:t>oneAPI Industry Specification</a:t>
            </a:r>
          </a:p>
        </p:txBody>
      </p:sp>
      <p:sp>
        <p:nvSpPr>
          <p:cNvPr id="11" name="Rounded Rectangle 12">
            <a:extLst>
              <a:ext uri="{FF2B5EF4-FFF2-40B4-BE49-F238E27FC236}">
                <a16:creationId xmlns:a16="http://schemas.microsoft.com/office/drawing/2014/main" id="{0574EF2C-DD48-45AC-AC53-27531CD3FF32}"/>
              </a:ext>
            </a:extLst>
          </p:cNvPr>
          <p:cNvSpPr/>
          <p:nvPr/>
        </p:nvSpPr>
        <p:spPr>
          <a:xfrm flipH="1">
            <a:off x="9426217" y="2805218"/>
            <a:ext cx="1946058" cy="1388149"/>
          </a:xfrm>
          <a:prstGeom prst="rect">
            <a:avLst/>
          </a:prstGeom>
          <a:solidFill>
            <a:schemeClr val="bg1">
              <a:lumMod val="85000"/>
            </a:schemeClr>
          </a:solidFill>
          <a:ln w="12700">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IntelOne Display Regular" panose="020B0503020203020204" pitchFamily="34" charset="0"/>
              <a:sym typeface="Helvetica Neue"/>
            </a:endParaRPr>
          </a:p>
        </p:txBody>
      </p:sp>
      <p:sp>
        <p:nvSpPr>
          <p:cNvPr id="27" name="TextBox 26">
            <a:extLst>
              <a:ext uri="{FF2B5EF4-FFF2-40B4-BE49-F238E27FC236}">
                <a16:creationId xmlns:a16="http://schemas.microsoft.com/office/drawing/2014/main" id="{E55EE3DA-C309-4F7A-8824-6C2453947AB0}"/>
              </a:ext>
            </a:extLst>
          </p:cNvPr>
          <p:cNvSpPr txBox="1"/>
          <p:nvPr/>
        </p:nvSpPr>
        <p:spPr>
          <a:xfrm>
            <a:off x="9482608" y="2887805"/>
            <a:ext cx="1856788" cy="139077"/>
          </a:xfrm>
          <a:prstGeom prst="rect">
            <a:avLst/>
          </a:prstGeom>
          <a:noFill/>
        </p:spPr>
        <p:txBody>
          <a:bodyPr vert="horz" wrap="square" lIns="0" tIns="0" rIns="0" bIns="0" rtlCol="0" anchor="ctr" anchorCtr="1">
            <a:spAutoFit/>
          </a:bodyP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00" b="0" i="0" u="none" strike="noStrike" kern="0" cap="none" spc="0" normalizeH="0" baseline="0" noProof="0">
                <a:ln>
                  <a:noFill/>
                </a:ln>
                <a:solidFill>
                  <a:srgbClr val="003C71"/>
                </a:solidFill>
                <a:effectLst/>
                <a:uLnTx/>
                <a:uFillTx/>
                <a:latin typeface="IntelOne Display Regular" panose="020B0503020203020204" pitchFamily="34" charset="0"/>
                <a:sym typeface="Helvetica Neue"/>
              </a:rPr>
              <a:t>API-Based Programming</a:t>
            </a:r>
          </a:p>
        </p:txBody>
      </p:sp>
      <p:sp>
        <p:nvSpPr>
          <p:cNvPr id="30" name="Rectangle 29">
            <a:extLst>
              <a:ext uri="{FF2B5EF4-FFF2-40B4-BE49-F238E27FC236}">
                <a16:creationId xmlns:a16="http://schemas.microsoft.com/office/drawing/2014/main" id="{04B2BC32-D607-4B81-AEE0-B8C576CEAAEB}"/>
              </a:ext>
            </a:extLst>
          </p:cNvPr>
          <p:cNvSpPr/>
          <p:nvPr/>
        </p:nvSpPr>
        <p:spPr>
          <a:xfrm flipH="1">
            <a:off x="9482608" y="3063817"/>
            <a:ext cx="1833275" cy="1055742"/>
          </a:xfrm>
          <a:prstGeom prst="rect">
            <a:avLst/>
          </a:prstGeom>
          <a:solidFill>
            <a:srgbClr val="0068B5"/>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endParaRPr>
          </a:p>
        </p:txBody>
      </p:sp>
      <p:sp>
        <p:nvSpPr>
          <p:cNvPr id="35" name="Rounded Rectangle 33">
            <a:extLst>
              <a:ext uri="{FF2B5EF4-FFF2-40B4-BE49-F238E27FC236}">
                <a16:creationId xmlns:a16="http://schemas.microsoft.com/office/drawing/2014/main" id="{43424A63-7911-4FBA-A615-D71B89F4BD79}"/>
              </a:ext>
            </a:extLst>
          </p:cNvPr>
          <p:cNvSpPr/>
          <p:nvPr/>
        </p:nvSpPr>
        <p:spPr>
          <a:xfrm flipH="1">
            <a:off x="7423985" y="2805218"/>
            <a:ext cx="1946058" cy="1388149"/>
          </a:xfrm>
          <a:prstGeom prst="rect">
            <a:avLst/>
          </a:prstGeom>
          <a:solidFill>
            <a:schemeClr val="bg1">
              <a:lumMod val="85000"/>
            </a:schemeClr>
          </a:solidFill>
          <a:ln w="12700">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IntelOne Display Regular" panose="020B0503020203020204" pitchFamily="34" charset="0"/>
              <a:sym typeface="Helvetica Neue"/>
            </a:endParaRPr>
          </a:p>
        </p:txBody>
      </p:sp>
      <p:sp>
        <p:nvSpPr>
          <p:cNvPr id="37" name="TextBox 36">
            <a:extLst>
              <a:ext uri="{FF2B5EF4-FFF2-40B4-BE49-F238E27FC236}">
                <a16:creationId xmlns:a16="http://schemas.microsoft.com/office/drawing/2014/main" id="{625181F6-C729-4AA1-8574-72FEF44693F3}"/>
              </a:ext>
            </a:extLst>
          </p:cNvPr>
          <p:cNvSpPr txBox="1"/>
          <p:nvPr/>
        </p:nvSpPr>
        <p:spPr>
          <a:xfrm>
            <a:off x="7480377" y="2887805"/>
            <a:ext cx="1834396" cy="139077"/>
          </a:xfrm>
          <a:prstGeom prst="rect">
            <a:avLst/>
          </a:prstGeom>
          <a:noFill/>
        </p:spPr>
        <p:txBody>
          <a:bodyPr vert="horz" wrap="square" lIns="0" tIns="0" rIns="0" bIns="0" rtlCol="0" anchor="ctr" anchorCtr="1">
            <a:spAutoFit/>
          </a:bodyP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00" b="0" i="0" u="none" strike="noStrike" kern="0" cap="none" spc="0" normalizeH="0" baseline="0" noProof="0">
                <a:ln>
                  <a:noFill/>
                </a:ln>
                <a:solidFill>
                  <a:srgbClr val="004A86"/>
                </a:solidFill>
                <a:effectLst/>
                <a:uLnTx/>
                <a:uFillTx/>
                <a:latin typeface="IntelOne Display Regular" panose="020B0503020203020204" pitchFamily="34" charset="0"/>
                <a:sym typeface="Helvetica Neue"/>
              </a:rPr>
              <a:t>Direct Programming</a:t>
            </a:r>
          </a:p>
        </p:txBody>
      </p:sp>
      <p:sp>
        <p:nvSpPr>
          <p:cNvPr id="39" name="Rectangle 38">
            <a:extLst>
              <a:ext uri="{FF2B5EF4-FFF2-40B4-BE49-F238E27FC236}">
                <a16:creationId xmlns:a16="http://schemas.microsoft.com/office/drawing/2014/main" id="{248ABE76-2592-4B96-980B-F96CD9B1B77D}"/>
              </a:ext>
            </a:extLst>
          </p:cNvPr>
          <p:cNvSpPr/>
          <p:nvPr/>
        </p:nvSpPr>
        <p:spPr>
          <a:xfrm flipH="1">
            <a:off x="7480377" y="3063817"/>
            <a:ext cx="1834396" cy="1055740"/>
          </a:xfrm>
          <a:prstGeom prst="rect">
            <a:avLst/>
          </a:prstGeom>
          <a:solidFill>
            <a:srgbClr val="0068B5"/>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endParaRPr>
          </a:p>
        </p:txBody>
      </p:sp>
      <p:sp>
        <p:nvSpPr>
          <p:cNvPr id="41" name="Rounded Rectangle 38">
            <a:extLst>
              <a:ext uri="{FF2B5EF4-FFF2-40B4-BE49-F238E27FC236}">
                <a16:creationId xmlns:a16="http://schemas.microsoft.com/office/drawing/2014/main" id="{2D64A01C-3B20-4843-BEDD-A9B2F5E3290C}"/>
              </a:ext>
            </a:extLst>
          </p:cNvPr>
          <p:cNvSpPr/>
          <p:nvPr/>
        </p:nvSpPr>
        <p:spPr>
          <a:xfrm flipH="1">
            <a:off x="7423986" y="4235805"/>
            <a:ext cx="3948290" cy="216852"/>
          </a:xfrm>
          <a:prstGeom prst="rect">
            <a:avLst/>
          </a:prstGeom>
          <a:solidFill>
            <a:schemeClr val="bg1">
              <a:lumMod val="85000"/>
            </a:schemeClr>
          </a:solidFill>
          <a:ln w="12700">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100" b="0" i="0" u="none" strike="noStrike" kern="0" cap="none" spc="0" normalizeH="0" baseline="0" noProof="0">
                <a:ln>
                  <a:noFill/>
                </a:ln>
                <a:solidFill>
                  <a:srgbClr val="004A86"/>
                </a:solidFill>
                <a:effectLst/>
                <a:uLnTx/>
                <a:uFillTx/>
                <a:latin typeface="IntelOne Display Regular" panose="020B0503020203020204" pitchFamily="34" charset="0"/>
                <a:sym typeface="Helvetica Neue"/>
              </a:rPr>
              <a:t>Low-Level Hardware Interface</a:t>
            </a:r>
          </a:p>
        </p:txBody>
      </p:sp>
      <p:sp>
        <p:nvSpPr>
          <p:cNvPr id="43" name="Rectangle 42">
            <a:extLst>
              <a:ext uri="{FF2B5EF4-FFF2-40B4-BE49-F238E27FC236}">
                <a16:creationId xmlns:a16="http://schemas.microsoft.com/office/drawing/2014/main" id="{C24C983A-07CA-4333-86AB-906735ADB37F}"/>
              </a:ext>
            </a:extLst>
          </p:cNvPr>
          <p:cNvSpPr/>
          <p:nvPr/>
        </p:nvSpPr>
        <p:spPr bwMode="auto">
          <a:xfrm>
            <a:off x="9540218" y="3303902"/>
            <a:ext cx="548640" cy="219456"/>
          </a:xfrm>
          <a:prstGeom prst="rect">
            <a:avLst/>
          </a:prstGeom>
          <a:solidFill>
            <a:schemeClr val="tx2"/>
          </a:solidFill>
          <a:ln w="9525" cap="flat" cmpd="sng" algn="ctr">
            <a:solidFill>
              <a:schemeClr val="accent2">
                <a:alpha val="5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85800" rtl="0" eaLnBrk="1" fontAlgn="base" latinLnBrk="0" hangingPunct="1">
              <a:lnSpc>
                <a:spcPct val="100000"/>
              </a:lnSpc>
              <a:spcBef>
                <a:spcPts val="0"/>
              </a:spcBef>
              <a:spcAft>
                <a:spcPct val="0"/>
              </a:spcAft>
              <a:buClr>
                <a:prstClr val="black"/>
              </a:buClr>
              <a:buSzTx/>
              <a:buFontTx/>
              <a:buNone/>
              <a:tabLst/>
              <a:defRPr/>
            </a:pPr>
            <a:r>
              <a:rPr kumimoji="0" lang="en-US" sz="800" b="0" i="0" u="none" strike="noStrike" kern="0" cap="none" spc="0" normalizeH="0" baseline="0" noProof="0">
                <a:ln>
                  <a:noFill/>
                </a:ln>
                <a:solidFill>
                  <a:srgbClr val="FFFFFF"/>
                </a:solidFill>
                <a:effectLst/>
                <a:uLnTx/>
                <a:uFillTx/>
                <a:latin typeface="IntelOne Display Regular" panose="020B0503020203020204" pitchFamily="34" charset="0"/>
                <a:cs typeface="Arial" charset="0"/>
                <a:sym typeface="Helvetica Neue"/>
              </a:rPr>
              <a:t>Math</a:t>
            </a:r>
          </a:p>
        </p:txBody>
      </p:sp>
      <p:sp>
        <p:nvSpPr>
          <p:cNvPr id="45" name="Rectangle 44">
            <a:extLst>
              <a:ext uri="{FF2B5EF4-FFF2-40B4-BE49-F238E27FC236}">
                <a16:creationId xmlns:a16="http://schemas.microsoft.com/office/drawing/2014/main" id="{F6E75804-C305-4A9E-80B6-C417F788E41F}"/>
              </a:ext>
            </a:extLst>
          </p:cNvPr>
          <p:cNvSpPr/>
          <p:nvPr/>
        </p:nvSpPr>
        <p:spPr bwMode="auto">
          <a:xfrm>
            <a:off x="10122241" y="3304252"/>
            <a:ext cx="548640" cy="219456"/>
          </a:xfrm>
          <a:prstGeom prst="rect">
            <a:avLst/>
          </a:prstGeom>
          <a:solidFill>
            <a:schemeClr val="tx2"/>
          </a:solidFill>
          <a:ln w="9525" cap="flat" cmpd="sng" algn="ctr">
            <a:solidFill>
              <a:schemeClr val="accent2">
                <a:alpha val="5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85800" rtl="0" eaLnBrk="1" fontAlgn="base" latinLnBrk="0" hangingPunct="1">
              <a:lnSpc>
                <a:spcPct val="100000"/>
              </a:lnSpc>
              <a:spcBef>
                <a:spcPts val="0"/>
              </a:spcBef>
              <a:spcAft>
                <a:spcPct val="0"/>
              </a:spcAft>
              <a:buClr>
                <a:prstClr val="black"/>
              </a:buClr>
              <a:buSzTx/>
              <a:buFontTx/>
              <a:buNone/>
              <a:tabLst/>
              <a:defRPr/>
            </a:pPr>
            <a:r>
              <a:rPr kumimoji="0" lang="en-US" sz="800" b="0" i="0" u="none" strike="noStrike" kern="0" cap="none" spc="0" normalizeH="0" baseline="0" noProof="0">
                <a:ln>
                  <a:noFill/>
                </a:ln>
                <a:solidFill>
                  <a:srgbClr val="FFFFFF"/>
                </a:solidFill>
                <a:effectLst/>
                <a:uLnTx/>
                <a:uFillTx/>
                <a:latin typeface="IntelOne Display Regular" panose="020B0503020203020204" pitchFamily="34" charset="0"/>
                <a:cs typeface="Arial" charset="0"/>
                <a:sym typeface="Helvetica Neue"/>
              </a:rPr>
              <a:t>Threading</a:t>
            </a:r>
          </a:p>
        </p:txBody>
      </p:sp>
      <p:sp>
        <p:nvSpPr>
          <p:cNvPr id="47" name="Rectangle 46">
            <a:extLst>
              <a:ext uri="{FF2B5EF4-FFF2-40B4-BE49-F238E27FC236}">
                <a16:creationId xmlns:a16="http://schemas.microsoft.com/office/drawing/2014/main" id="{276BE54C-23B2-4887-98D3-7215A60CD390}"/>
              </a:ext>
            </a:extLst>
          </p:cNvPr>
          <p:cNvSpPr/>
          <p:nvPr/>
        </p:nvSpPr>
        <p:spPr bwMode="auto">
          <a:xfrm>
            <a:off x="10709631" y="3304252"/>
            <a:ext cx="548640" cy="219456"/>
          </a:xfrm>
          <a:prstGeom prst="rect">
            <a:avLst/>
          </a:prstGeom>
          <a:solidFill>
            <a:schemeClr val="tx2"/>
          </a:solidFill>
          <a:ln w="9525" cap="flat" cmpd="sng" algn="ctr">
            <a:solidFill>
              <a:schemeClr val="accent2">
                <a:alpha val="5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85800" rtl="0" eaLnBrk="1" fontAlgn="base" latinLnBrk="0" hangingPunct="1">
              <a:lnSpc>
                <a:spcPct val="100000"/>
              </a:lnSpc>
              <a:spcBef>
                <a:spcPts val="0"/>
              </a:spcBef>
              <a:spcAft>
                <a:spcPct val="0"/>
              </a:spcAft>
              <a:buClr>
                <a:prstClr val="black"/>
              </a:buClr>
              <a:buSzTx/>
              <a:buFontTx/>
              <a:buNone/>
              <a:tabLst/>
              <a:defRPr/>
            </a:pPr>
            <a:r>
              <a:rPr kumimoji="0" lang="en-US" sz="800" b="0" i="0" u="none" strike="noStrike" kern="0" cap="none" spc="0" normalizeH="0" baseline="0" noProof="0">
                <a:ln>
                  <a:noFill/>
                </a:ln>
                <a:solidFill>
                  <a:srgbClr val="FFFFFF"/>
                </a:solidFill>
                <a:effectLst/>
                <a:uLnTx/>
                <a:uFillTx/>
                <a:latin typeface="IntelOne Display Regular" panose="020B0503020203020204" pitchFamily="34" charset="0"/>
                <a:cs typeface="Arial" charset="0"/>
                <a:sym typeface="Helvetica Neue"/>
              </a:rPr>
              <a:t>DPC++ Library</a:t>
            </a:r>
          </a:p>
        </p:txBody>
      </p:sp>
      <p:sp>
        <p:nvSpPr>
          <p:cNvPr id="49" name="Rectangle 48">
            <a:extLst>
              <a:ext uri="{FF2B5EF4-FFF2-40B4-BE49-F238E27FC236}">
                <a16:creationId xmlns:a16="http://schemas.microsoft.com/office/drawing/2014/main" id="{92E29EB3-BD20-456F-9FC7-FF8A266BA029}"/>
              </a:ext>
            </a:extLst>
          </p:cNvPr>
          <p:cNvSpPr/>
          <p:nvPr/>
        </p:nvSpPr>
        <p:spPr bwMode="auto">
          <a:xfrm>
            <a:off x="9540218" y="3586372"/>
            <a:ext cx="548640" cy="219456"/>
          </a:xfrm>
          <a:prstGeom prst="rect">
            <a:avLst/>
          </a:prstGeom>
          <a:solidFill>
            <a:schemeClr val="tx2"/>
          </a:solidFill>
          <a:ln w="9525" cap="flat" cmpd="sng" algn="ctr">
            <a:solidFill>
              <a:schemeClr val="accent2">
                <a:alpha val="5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85800" rtl="0" eaLnBrk="1" fontAlgn="base" latinLnBrk="0" hangingPunct="1">
              <a:lnSpc>
                <a:spcPct val="100000"/>
              </a:lnSpc>
              <a:spcBef>
                <a:spcPts val="0"/>
              </a:spcBef>
              <a:spcAft>
                <a:spcPct val="0"/>
              </a:spcAft>
              <a:buClr>
                <a:prstClr val="black"/>
              </a:buClr>
              <a:buSzTx/>
              <a:buFontTx/>
              <a:buNone/>
              <a:tabLst/>
              <a:defRPr/>
            </a:pPr>
            <a:r>
              <a:rPr kumimoji="0" lang="en-US" sz="800" b="0" i="0" u="none" strike="noStrike" kern="0" cap="none" spc="0" normalizeH="0" baseline="0" noProof="0">
                <a:ln>
                  <a:noFill/>
                </a:ln>
                <a:solidFill>
                  <a:srgbClr val="FFFFFF"/>
                </a:solidFill>
                <a:effectLst/>
                <a:uLnTx/>
                <a:uFillTx/>
                <a:latin typeface="IntelOne Display Regular" panose="020B0503020203020204" pitchFamily="34" charset="0"/>
                <a:cs typeface="Arial" charset="0"/>
                <a:sym typeface="Helvetica Neue"/>
              </a:rPr>
              <a:t>Analytics/</a:t>
            </a:r>
            <a:br>
              <a:rPr kumimoji="0" lang="en-US" sz="800" b="0" i="0" u="none" strike="noStrike" kern="0" cap="none" spc="0" normalizeH="0" baseline="0" noProof="0">
                <a:ln>
                  <a:noFill/>
                </a:ln>
                <a:solidFill>
                  <a:srgbClr val="FFFFFF"/>
                </a:solidFill>
                <a:effectLst/>
                <a:uLnTx/>
                <a:uFillTx/>
                <a:latin typeface="IntelOne Display Regular" panose="020B0503020203020204" pitchFamily="34" charset="0"/>
                <a:cs typeface="Arial" charset="0"/>
                <a:sym typeface="Helvetica Neue"/>
              </a:rPr>
            </a:br>
            <a:r>
              <a:rPr kumimoji="0" lang="en-US" sz="800" b="0" i="0" u="none" strike="noStrike" kern="0" cap="none" spc="0" normalizeH="0" baseline="0" noProof="0">
                <a:ln>
                  <a:noFill/>
                </a:ln>
                <a:solidFill>
                  <a:srgbClr val="FFFFFF"/>
                </a:solidFill>
                <a:effectLst/>
                <a:uLnTx/>
                <a:uFillTx/>
                <a:latin typeface="IntelOne Display Regular" panose="020B0503020203020204" pitchFamily="34" charset="0"/>
                <a:cs typeface="Arial" charset="0"/>
                <a:sym typeface="Helvetica Neue"/>
              </a:rPr>
              <a:t>ML</a:t>
            </a:r>
          </a:p>
        </p:txBody>
      </p:sp>
      <p:sp>
        <p:nvSpPr>
          <p:cNvPr id="51" name="Rectangle 50">
            <a:extLst>
              <a:ext uri="{FF2B5EF4-FFF2-40B4-BE49-F238E27FC236}">
                <a16:creationId xmlns:a16="http://schemas.microsoft.com/office/drawing/2014/main" id="{9DBC68F6-0EDD-4CE5-BB48-94D7F4D828E1}"/>
              </a:ext>
            </a:extLst>
          </p:cNvPr>
          <p:cNvSpPr/>
          <p:nvPr/>
        </p:nvSpPr>
        <p:spPr bwMode="auto">
          <a:xfrm>
            <a:off x="10122241" y="3586372"/>
            <a:ext cx="548640" cy="219456"/>
          </a:xfrm>
          <a:prstGeom prst="rect">
            <a:avLst/>
          </a:prstGeom>
          <a:solidFill>
            <a:schemeClr val="tx2"/>
          </a:solidFill>
          <a:ln w="9525" cap="flat" cmpd="sng" algn="ctr">
            <a:solidFill>
              <a:schemeClr val="accent2">
                <a:alpha val="5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85800" rtl="0" eaLnBrk="1" fontAlgn="base" latinLnBrk="0" hangingPunct="1">
              <a:lnSpc>
                <a:spcPct val="100000"/>
              </a:lnSpc>
              <a:spcBef>
                <a:spcPts val="0"/>
              </a:spcBef>
              <a:spcAft>
                <a:spcPct val="0"/>
              </a:spcAft>
              <a:buClr>
                <a:prstClr val="black"/>
              </a:buClr>
              <a:buSzTx/>
              <a:buFontTx/>
              <a:buNone/>
              <a:tabLst/>
              <a:defRPr/>
            </a:pPr>
            <a:r>
              <a:rPr kumimoji="0" lang="en-US" sz="800" b="0" i="0" u="none" strike="noStrike" kern="0" cap="none" spc="0" normalizeH="0" baseline="0" noProof="0">
                <a:ln>
                  <a:noFill/>
                </a:ln>
                <a:solidFill>
                  <a:srgbClr val="FFFFFF"/>
                </a:solidFill>
                <a:effectLst/>
                <a:uLnTx/>
                <a:uFillTx/>
                <a:latin typeface="IntelOne Display Regular" panose="020B0503020203020204" pitchFamily="34" charset="0"/>
                <a:cs typeface="Arial" charset="0"/>
                <a:sym typeface="Helvetica Neue"/>
              </a:rPr>
              <a:t>DNN</a:t>
            </a:r>
          </a:p>
        </p:txBody>
      </p:sp>
      <p:sp>
        <p:nvSpPr>
          <p:cNvPr id="53" name="Rectangle 52">
            <a:extLst>
              <a:ext uri="{FF2B5EF4-FFF2-40B4-BE49-F238E27FC236}">
                <a16:creationId xmlns:a16="http://schemas.microsoft.com/office/drawing/2014/main" id="{7E9F4644-E184-4F9D-BAF0-A43558570177}"/>
              </a:ext>
            </a:extLst>
          </p:cNvPr>
          <p:cNvSpPr/>
          <p:nvPr/>
        </p:nvSpPr>
        <p:spPr bwMode="auto">
          <a:xfrm>
            <a:off x="10709630" y="3586372"/>
            <a:ext cx="548640" cy="219456"/>
          </a:xfrm>
          <a:prstGeom prst="rect">
            <a:avLst/>
          </a:prstGeom>
          <a:solidFill>
            <a:schemeClr val="tx2"/>
          </a:solidFill>
          <a:ln w="9525" cap="flat" cmpd="sng" algn="ctr">
            <a:solidFill>
              <a:schemeClr val="accent2">
                <a:alpha val="5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85800" rtl="0" eaLnBrk="1" fontAlgn="base" latinLnBrk="0" hangingPunct="1">
              <a:lnSpc>
                <a:spcPct val="100000"/>
              </a:lnSpc>
              <a:spcBef>
                <a:spcPts val="0"/>
              </a:spcBef>
              <a:spcAft>
                <a:spcPct val="0"/>
              </a:spcAft>
              <a:buClr>
                <a:prstClr val="black"/>
              </a:buClr>
              <a:buSzTx/>
              <a:buFontTx/>
              <a:buNone/>
              <a:tabLst/>
              <a:defRPr/>
            </a:pPr>
            <a:r>
              <a:rPr kumimoji="0" lang="en-US" sz="800" b="0" i="0" u="none" strike="noStrike" kern="0" cap="none" spc="0" normalizeH="0" baseline="0" noProof="0">
                <a:ln>
                  <a:noFill/>
                </a:ln>
                <a:solidFill>
                  <a:srgbClr val="FFFFFF"/>
                </a:solidFill>
                <a:effectLst/>
                <a:uLnTx/>
                <a:uFillTx/>
                <a:latin typeface="IntelOne Display Regular" panose="020B0503020203020204" pitchFamily="34" charset="0"/>
                <a:cs typeface="Arial" charset="0"/>
                <a:sym typeface="Helvetica Neue"/>
              </a:rPr>
              <a:t>ML Comm</a:t>
            </a:r>
          </a:p>
        </p:txBody>
      </p:sp>
      <p:sp>
        <p:nvSpPr>
          <p:cNvPr id="55" name="Rectangle 54">
            <a:extLst>
              <a:ext uri="{FF2B5EF4-FFF2-40B4-BE49-F238E27FC236}">
                <a16:creationId xmlns:a16="http://schemas.microsoft.com/office/drawing/2014/main" id="{F1A12E63-C122-48E8-878A-6C656781D5A4}"/>
              </a:ext>
            </a:extLst>
          </p:cNvPr>
          <p:cNvSpPr/>
          <p:nvPr/>
        </p:nvSpPr>
        <p:spPr bwMode="auto">
          <a:xfrm>
            <a:off x="9540219" y="3843409"/>
            <a:ext cx="1718052" cy="213561"/>
          </a:xfrm>
          <a:prstGeom prst="rect">
            <a:avLst/>
          </a:prstGeom>
          <a:solidFill>
            <a:schemeClr val="tx2"/>
          </a:solidFill>
          <a:ln w="9525" cap="flat" cmpd="sng" algn="ctr">
            <a:solidFill>
              <a:schemeClr val="accent2">
                <a:alpha val="5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85800" rtl="0" eaLnBrk="1" fontAlgn="base" latinLnBrk="0" hangingPunct="1">
              <a:lnSpc>
                <a:spcPct val="100000"/>
              </a:lnSpc>
              <a:spcBef>
                <a:spcPts val="0"/>
              </a:spcBef>
              <a:spcAft>
                <a:spcPct val="0"/>
              </a:spcAft>
              <a:buClr>
                <a:prstClr val="black"/>
              </a:buClr>
              <a:buSzTx/>
              <a:buFontTx/>
              <a:buNone/>
              <a:tabLst/>
              <a:defRPr/>
            </a:pPr>
            <a:r>
              <a:rPr kumimoji="0" lang="en-US" sz="800" b="0" i="0" u="none" strike="noStrike" kern="0" cap="none" spc="0" normalizeH="0" baseline="0" noProof="0">
                <a:ln>
                  <a:noFill/>
                </a:ln>
                <a:solidFill>
                  <a:srgbClr val="FFFFFF"/>
                </a:solidFill>
                <a:effectLst/>
                <a:uLnTx/>
                <a:uFillTx/>
                <a:latin typeface="IntelOne Display Regular" panose="020B0503020203020204" pitchFamily="34" charset="0"/>
                <a:cs typeface="Arial" charset="0"/>
                <a:sym typeface="Helvetica Neue"/>
              </a:rPr>
              <a:t>Video Processing</a:t>
            </a:r>
          </a:p>
        </p:txBody>
      </p:sp>
      <p:sp>
        <p:nvSpPr>
          <p:cNvPr id="411" name="TextBox 410">
            <a:extLst>
              <a:ext uri="{FF2B5EF4-FFF2-40B4-BE49-F238E27FC236}">
                <a16:creationId xmlns:a16="http://schemas.microsoft.com/office/drawing/2014/main" id="{E6345586-3FF6-4C02-9B85-39FE96214DDC}"/>
              </a:ext>
            </a:extLst>
          </p:cNvPr>
          <p:cNvSpPr txBox="1"/>
          <p:nvPr/>
        </p:nvSpPr>
        <p:spPr>
          <a:xfrm>
            <a:off x="9482608" y="3121188"/>
            <a:ext cx="1856788" cy="139077"/>
          </a:xfrm>
          <a:prstGeom prst="rect">
            <a:avLst/>
          </a:prstGeom>
          <a:noFill/>
        </p:spPr>
        <p:txBody>
          <a:bodyPr vert="horz" wrap="square" lIns="0" tIns="0" rIns="0" bIns="0" rtlCol="0" anchor="ctr" anchorCtr="1">
            <a:spAutoFit/>
          </a:bodyP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00" b="0" i="0" u="none" strike="noStrike" kern="0" cap="none" spc="0" normalizeH="0" baseline="0" noProof="0">
                <a:ln>
                  <a:noFill/>
                </a:ln>
                <a:solidFill>
                  <a:srgbClr val="FFFFFF"/>
                </a:solidFill>
                <a:effectLst/>
                <a:uLnTx/>
                <a:uFillTx/>
                <a:latin typeface="IntelOne Display Regular" panose="020B0503020203020204" pitchFamily="34" charset="0"/>
                <a:sym typeface="Helvetica Neue"/>
              </a:rPr>
              <a:t>Libraries</a:t>
            </a:r>
          </a:p>
        </p:txBody>
      </p:sp>
      <p:sp>
        <p:nvSpPr>
          <p:cNvPr id="412" name="TextBox 411">
            <a:extLst>
              <a:ext uri="{FF2B5EF4-FFF2-40B4-BE49-F238E27FC236}">
                <a16:creationId xmlns:a16="http://schemas.microsoft.com/office/drawing/2014/main" id="{8DB90452-5505-48F0-937E-3CC54F6771FE}"/>
              </a:ext>
            </a:extLst>
          </p:cNvPr>
          <p:cNvSpPr txBox="1"/>
          <p:nvPr/>
        </p:nvSpPr>
        <p:spPr>
          <a:xfrm>
            <a:off x="7480377" y="3526043"/>
            <a:ext cx="1834396" cy="139077"/>
          </a:xfrm>
          <a:prstGeom prst="rect">
            <a:avLst/>
          </a:prstGeom>
          <a:noFill/>
        </p:spPr>
        <p:txBody>
          <a:bodyPr vert="horz" wrap="square" lIns="0" tIns="0" rIns="0" bIns="0" rtlCol="0" anchor="ctr" anchorCtr="1">
            <a:spAutoFit/>
          </a:bodyP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00" b="0" i="0" u="none" strike="noStrike" kern="0" cap="none" spc="0" normalizeH="0" baseline="0" noProof="0">
                <a:ln>
                  <a:noFill/>
                </a:ln>
                <a:solidFill>
                  <a:srgbClr val="FFFFFF"/>
                </a:solidFill>
                <a:effectLst/>
                <a:uLnTx/>
                <a:uFillTx/>
                <a:latin typeface="IntelOne Display Regular" panose="020B0503020203020204" pitchFamily="34" charset="0"/>
                <a:sym typeface="Helvetica Neue"/>
              </a:rPr>
              <a:t>Data Parallel C++</a:t>
            </a:r>
          </a:p>
        </p:txBody>
      </p:sp>
      <p:sp>
        <p:nvSpPr>
          <p:cNvPr id="164" name="Rectangle 163">
            <a:extLst>
              <a:ext uri="{FF2B5EF4-FFF2-40B4-BE49-F238E27FC236}">
                <a16:creationId xmlns:a16="http://schemas.microsoft.com/office/drawing/2014/main" id="{1B8567EF-EBF8-4FE4-9013-C67B20F6C6A0}"/>
              </a:ext>
            </a:extLst>
          </p:cNvPr>
          <p:cNvSpPr/>
          <p:nvPr/>
        </p:nvSpPr>
        <p:spPr>
          <a:xfrm flipH="1">
            <a:off x="7301384" y="4586130"/>
            <a:ext cx="4160520" cy="1079774"/>
          </a:xfrm>
          <a:prstGeom prst="rect">
            <a:avLst/>
          </a:prstGeom>
          <a:solidFill>
            <a:srgbClr val="004A86"/>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lIns="60960" tIns="45720" rIns="60960" bIns="0" rtlCol="0" anchor="t" anchorCtr="0"/>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391" name="TextBox 390">
            <a:extLst>
              <a:ext uri="{FF2B5EF4-FFF2-40B4-BE49-F238E27FC236}">
                <a16:creationId xmlns:a16="http://schemas.microsoft.com/office/drawing/2014/main" id="{8484DE6B-191F-41FD-AFBF-A57713D0DD15}"/>
              </a:ext>
            </a:extLst>
          </p:cNvPr>
          <p:cNvSpPr txBox="1"/>
          <p:nvPr/>
        </p:nvSpPr>
        <p:spPr>
          <a:xfrm>
            <a:off x="7304834" y="4645902"/>
            <a:ext cx="4160519"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IntelOne Display Medium" panose="020B0703020203020204" pitchFamily="34" charset="0"/>
                <a:ea typeface="Intel Clear" panose="020B0604020203020204" pitchFamily="34" charset="0"/>
                <a:cs typeface="Intel Clear" panose="020B0604020203020204" pitchFamily="34" charset="0"/>
                <a:sym typeface="Helvetica Neue"/>
              </a:rPr>
              <a:t>XPUs</a:t>
            </a:r>
          </a:p>
        </p:txBody>
      </p:sp>
      <p:sp>
        <p:nvSpPr>
          <p:cNvPr id="50" name="TextBox 49">
            <a:extLst>
              <a:ext uri="{FF2B5EF4-FFF2-40B4-BE49-F238E27FC236}">
                <a16:creationId xmlns:a16="http://schemas.microsoft.com/office/drawing/2014/main" id="{3717BF77-16D6-8C49-AEF4-F11007994A21}"/>
              </a:ext>
            </a:extLst>
          </p:cNvPr>
          <p:cNvSpPr txBox="1"/>
          <p:nvPr/>
        </p:nvSpPr>
        <p:spPr>
          <a:xfrm>
            <a:off x="7524718" y="2474030"/>
            <a:ext cx="4137372" cy="338554"/>
          </a:xfrm>
          <a:prstGeom prst="rect">
            <a:avLst/>
          </a:prstGeom>
          <a:noFill/>
        </p:spPr>
        <p:txBody>
          <a:bodyPr vert="horz" wrap="square" lIns="121920" tIns="60960" rIns="121920" bIns="6096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25252"/>
                </a:solidFill>
                <a:effectLst/>
                <a:uLnTx/>
                <a:uFillTx/>
                <a:latin typeface="Intel Clear"/>
                <a:ea typeface="Intel Clear" panose="020B0604020203020204" pitchFamily="34" charset="0"/>
                <a:cs typeface="Intel Clear" panose="020B0604020203020204" pitchFamily="34" charset="0"/>
                <a:sym typeface="Helvetica Neue"/>
              </a:rPr>
              <a:t>oneAPI Industry Specification</a:t>
            </a:r>
          </a:p>
        </p:txBody>
      </p:sp>
      <p:sp>
        <p:nvSpPr>
          <p:cNvPr id="2" name="Rectangle 1">
            <a:extLst>
              <a:ext uri="{FF2B5EF4-FFF2-40B4-BE49-F238E27FC236}">
                <a16:creationId xmlns:a16="http://schemas.microsoft.com/office/drawing/2014/main" id="{244B68F3-9B01-46D6-AD3A-4A37C1E05B52}"/>
              </a:ext>
            </a:extLst>
          </p:cNvPr>
          <p:cNvSpPr/>
          <p:nvPr/>
        </p:nvSpPr>
        <p:spPr>
          <a:xfrm>
            <a:off x="550718" y="4470520"/>
            <a:ext cx="5787273" cy="1254441"/>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0C80E7B8-397E-4106-834D-7FD6045FAED5}"/>
              </a:ext>
            </a:extLst>
          </p:cNvPr>
          <p:cNvSpPr/>
          <p:nvPr/>
        </p:nvSpPr>
        <p:spPr>
          <a:xfrm>
            <a:off x="1632155" y="4728408"/>
            <a:ext cx="4567702" cy="738664"/>
          </a:xfrm>
          <a:prstGeom prst="rect">
            <a:avLst/>
          </a:prstGeom>
        </p:spPr>
        <p:txBody>
          <a:bodyPr wrap="square" anchor="ctr">
            <a:spAutoFit/>
          </a:bodyPr>
          <a:lstStyle/>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25252"/>
                </a:solidFill>
                <a:effectLst/>
                <a:uLnTx/>
                <a:uFillTx/>
                <a:latin typeface="Intel Clear"/>
                <a:sym typeface="Helvetica Neue"/>
              </a:rPr>
              <a:t>The productive, smart path to freedom for accelerated computing from the economic and technical burdens of proprietary programming models</a:t>
            </a:r>
          </a:p>
        </p:txBody>
      </p:sp>
      <p:pic>
        <p:nvPicPr>
          <p:cNvPr id="4" name="Graphic 3">
            <a:extLst>
              <a:ext uri="{FF2B5EF4-FFF2-40B4-BE49-F238E27FC236}">
                <a16:creationId xmlns:a16="http://schemas.microsoft.com/office/drawing/2014/main" id="{9D37E240-1B76-4D4A-9B37-F7AEBA3A22D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9353" y="4715521"/>
            <a:ext cx="724205" cy="764438"/>
          </a:xfrm>
          <a:prstGeom prst="rect">
            <a:avLst/>
          </a:prstGeom>
        </p:spPr>
      </p:pic>
      <p:sp>
        <p:nvSpPr>
          <p:cNvPr id="20" name="Rectangle 19">
            <a:extLst>
              <a:ext uri="{FF2B5EF4-FFF2-40B4-BE49-F238E27FC236}">
                <a16:creationId xmlns:a16="http://schemas.microsoft.com/office/drawing/2014/main" id="{66BCC6A4-DC0F-4BB1-9789-ACCDE7231F12}"/>
              </a:ext>
            </a:extLst>
          </p:cNvPr>
          <p:cNvSpPr/>
          <p:nvPr/>
        </p:nvSpPr>
        <p:spPr>
          <a:xfrm>
            <a:off x="5133100" y="6575729"/>
            <a:ext cx="4114800" cy="111249"/>
          </a:xfrm>
          <a:prstGeom prst="rect">
            <a:avLst/>
          </a:prstGeom>
        </p:spPr>
        <p:txBody>
          <a:bodyPr wrap="square" lIns="0" tIns="0" rIns="0" bIns="0" anchor="ctr">
            <a:spAutoFit/>
          </a:bodyPr>
          <a:lstStyle/>
          <a:p>
            <a:pPr marL="0" marR="0" lvl="0" indent="0" algn="l" defTabSz="1219169" rtl="0" eaLnBrk="1" fontAlgn="auto" latinLnBrk="0" hangingPunct="0">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25252">
                    <a:lumMod val="60000"/>
                    <a:lumOff val="40000"/>
                  </a:srgbClr>
                </a:solidFill>
                <a:effectLst/>
                <a:uLnTx/>
                <a:uFillTx/>
                <a:latin typeface="Intel Clear"/>
                <a:ea typeface="+mn-ea"/>
                <a:cs typeface="+mn-cs"/>
                <a:sym typeface="Helvetica Neue"/>
              </a:rPr>
              <a:t>Visit </a:t>
            </a:r>
            <a:r>
              <a:rPr kumimoji="0" lang="en-US" sz="800" b="0" i="0" u="none" strike="noStrike" kern="1200" cap="none" spc="0" normalizeH="0" baseline="0" noProof="0" dirty="0">
                <a:ln>
                  <a:noFill/>
                </a:ln>
                <a:solidFill>
                  <a:srgbClr val="525252">
                    <a:lumMod val="60000"/>
                    <a:lumOff val="40000"/>
                  </a:srgbClr>
                </a:solidFill>
                <a:effectLst/>
                <a:uLnTx/>
                <a:uFillTx/>
                <a:latin typeface="Intel Clear"/>
                <a:ea typeface="+mn-ea"/>
                <a:cs typeface="+mn-cs"/>
                <a:sym typeface="Helvetica Neue"/>
                <a:hlinkClick r:id="rId5" action="ppaction://hlinkfile"/>
              </a:rPr>
              <a:t>oneapi.com</a:t>
            </a:r>
            <a:r>
              <a:rPr kumimoji="0" lang="en-US" sz="800" b="0" i="0" u="none" strike="noStrike" kern="1200" cap="none" spc="0" normalizeH="0" baseline="0" noProof="0" dirty="0">
                <a:ln>
                  <a:noFill/>
                </a:ln>
                <a:solidFill>
                  <a:srgbClr val="525252">
                    <a:lumMod val="60000"/>
                    <a:lumOff val="40000"/>
                  </a:srgbClr>
                </a:solidFill>
                <a:effectLst/>
                <a:uLnTx/>
                <a:uFillTx/>
                <a:latin typeface="Intel Clear"/>
                <a:ea typeface="+mn-ea"/>
                <a:cs typeface="+mn-cs"/>
                <a:sym typeface="Helvetica Neue"/>
              </a:rPr>
              <a:t> for more details</a:t>
            </a:r>
          </a:p>
        </p:txBody>
      </p:sp>
      <p:sp>
        <p:nvSpPr>
          <p:cNvPr id="21" name="Rectangle 20">
            <a:extLst>
              <a:ext uri="{FF2B5EF4-FFF2-40B4-BE49-F238E27FC236}">
                <a16:creationId xmlns:a16="http://schemas.microsoft.com/office/drawing/2014/main" id="{60A37C84-434F-4AF1-802C-E242875E3619}"/>
              </a:ext>
            </a:extLst>
          </p:cNvPr>
          <p:cNvSpPr/>
          <p:nvPr/>
        </p:nvSpPr>
        <p:spPr>
          <a:xfrm>
            <a:off x="6566591" y="5950079"/>
            <a:ext cx="457200" cy="457200"/>
          </a:xfrm>
          <a:prstGeom prst="rect">
            <a:avLst/>
          </a:prstGeom>
          <a:solidFill>
            <a:srgbClr val="0028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42241E57-C610-4669-A65F-EC35E6B3FD1F}"/>
              </a:ext>
            </a:extLst>
          </p:cNvPr>
          <p:cNvSpPr/>
          <p:nvPr/>
        </p:nvSpPr>
        <p:spPr>
          <a:xfrm>
            <a:off x="6337991" y="5724961"/>
            <a:ext cx="228600" cy="2286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id="{AE5A7D17-1073-47BE-B324-F2533967AE76}"/>
              </a:ext>
            </a:extLst>
          </p:cNvPr>
          <p:cNvSpPr/>
          <p:nvPr/>
        </p:nvSpPr>
        <p:spPr>
          <a:xfrm>
            <a:off x="6566591" y="5615233"/>
            <a:ext cx="109728" cy="109728"/>
          </a:xfrm>
          <a:prstGeom prst="rect">
            <a:avLst/>
          </a:prstGeom>
          <a:solidFill>
            <a:srgbClr val="0028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grpSp>
        <p:nvGrpSpPr>
          <p:cNvPr id="69" name="Group 68">
            <a:extLst>
              <a:ext uri="{FF2B5EF4-FFF2-40B4-BE49-F238E27FC236}">
                <a16:creationId xmlns:a16="http://schemas.microsoft.com/office/drawing/2014/main" id="{C9451D68-B7A7-471F-869D-2BE6C1105F75}"/>
              </a:ext>
            </a:extLst>
          </p:cNvPr>
          <p:cNvGrpSpPr/>
          <p:nvPr/>
        </p:nvGrpSpPr>
        <p:grpSpPr>
          <a:xfrm>
            <a:off x="7521288" y="4865356"/>
            <a:ext cx="3764744" cy="684696"/>
            <a:chOff x="8074844" y="4865356"/>
            <a:chExt cx="3764744" cy="684696"/>
          </a:xfrm>
        </p:grpSpPr>
        <p:sp>
          <p:nvSpPr>
            <p:cNvPr id="70" name="TextBox 69">
              <a:extLst>
                <a:ext uri="{FF2B5EF4-FFF2-40B4-BE49-F238E27FC236}">
                  <a16:creationId xmlns:a16="http://schemas.microsoft.com/office/drawing/2014/main" id="{EF31337D-4A9D-4748-A249-96B20072CF4B}"/>
                </a:ext>
              </a:extLst>
            </p:cNvPr>
            <p:cNvSpPr txBox="1"/>
            <p:nvPr/>
          </p:nvSpPr>
          <p:spPr>
            <a:xfrm>
              <a:off x="8074844" y="5354486"/>
              <a:ext cx="585257" cy="195566"/>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CPU</a:t>
              </a:r>
            </a:p>
          </p:txBody>
        </p:sp>
        <p:sp>
          <p:nvSpPr>
            <p:cNvPr id="71" name="TextBox 70">
              <a:extLst>
                <a:ext uri="{FF2B5EF4-FFF2-40B4-BE49-F238E27FC236}">
                  <a16:creationId xmlns:a16="http://schemas.microsoft.com/office/drawing/2014/main" id="{71BB6A85-7B4B-4271-890D-1BAFE499E1FC}"/>
                </a:ext>
              </a:extLst>
            </p:cNvPr>
            <p:cNvSpPr txBox="1"/>
            <p:nvPr/>
          </p:nvSpPr>
          <p:spPr>
            <a:xfrm>
              <a:off x="9090670" y="5354486"/>
              <a:ext cx="583037" cy="195566"/>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GPU</a:t>
              </a:r>
            </a:p>
          </p:txBody>
        </p:sp>
        <p:sp>
          <p:nvSpPr>
            <p:cNvPr id="72" name="TextBox 71">
              <a:extLst>
                <a:ext uri="{FF2B5EF4-FFF2-40B4-BE49-F238E27FC236}">
                  <a16:creationId xmlns:a16="http://schemas.microsoft.com/office/drawing/2014/main" id="{A1F64EF8-CDF3-4AEF-B6A2-7C0E64518DC4}"/>
                </a:ext>
              </a:extLst>
            </p:cNvPr>
            <p:cNvSpPr txBox="1"/>
            <p:nvPr/>
          </p:nvSpPr>
          <p:spPr>
            <a:xfrm>
              <a:off x="10102396" y="5354486"/>
              <a:ext cx="586046" cy="195566"/>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FPGA</a:t>
              </a:r>
            </a:p>
          </p:txBody>
        </p:sp>
        <p:pic>
          <p:nvPicPr>
            <p:cNvPr id="73" name="Graphic 72">
              <a:extLst>
                <a:ext uri="{FF2B5EF4-FFF2-40B4-BE49-F238E27FC236}">
                  <a16:creationId xmlns:a16="http://schemas.microsoft.com/office/drawing/2014/main" id="{D8995F04-5C6D-44B0-9956-01BDD148D0F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04295" y="4865356"/>
              <a:ext cx="537709" cy="534421"/>
            </a:xfrm>
            <a:prstGeom prst="rect">
              <a:avLst/>
            </a:prstGeom>
          </p:spPr>
        </p:pic>
        <p:pic>
          <p:nvPicPr>
            <p:cNvPr id="74" name="Graphic 73">
              <a:extLst>
                <a:ext uri="{FF2B5EF4-FFF2-40B4-BE49-F238E27FC236}">
                  <a16:creationId xmlns:a16="http://schemas.microsoft.com/office/drawing/2014/main" id="{6AE4B1F7-DD12-4051-AFFD-695ABF109C6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113825" y="4865356"/>
              <a:ext cx="537709" cy="534421"/>
            </a:xfrm>
            <a:prstGeom prst="rect">
              <a:avLst/>
            </a:prstGeom>
          </p:spPr>
        </p:pic>
        <p:pic>
          <p:nvPicPr>
            <p:cNvPr id="75" name="Graphic 74">
              <a:extLst>
                <a:ext uri="{FF2B5EF4-FFF2-40B4-BE49-F238E27FC236}">
                  <a16:creationId xmlns:a16="http://schemas.microsoft.com/office/drawing/2014/main" id="{392031AF-A07C-4866-AAFF-10D36A013EC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25129" y="4865356"/>
              <a:ext cx="537709" cy="534421"/>
            </a:xfrm>
            <a:prstGeom prst="rect">
              <a:avLst/>
            </a:prstGeom>
          </p:spPr>
        </p:pic>
        <p:sp>
          <p:nvSpPr>
            <p:cNvPr id="76" name="TextBox 75">
              <a:extLst>
                <a:ext uri="{FF2B5EF4-FFF2-40B4-BE49-F238E27FC236}">
                  <a16:creationId xmlns:a16="http://schemas.microsoft.com/office/drawing/2014/main" id="{390FE757-E540-489D-9F9B-C97648A5777D}"/>
                </a:ext>
              </a:extLst>
            </p:cNvPr>
            <p:cNvSpPr txBox="1"/>
            <p:nvPr/>
          </p:nvSpPr>
          <p:spPr>
            <a:xfrm>
              <a:off x="11059560" y="5354486"/>
              <a:ext cx="780028" cy="195566"/>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Other accel.</a:t>
              </a:r>
            </a:p>
          </p:txBody>
        </p:sp>
        <p:pic>
          <p:nvPicPr>
            <p:cNvPr id="77" name="Graphic 76">
              <a:extLst>
                <a:ext uri="{FF2B5EF4-FFF2-40B4-BE49-F238E27FC236}">
                  <a16:creationId xmlns:a16="http://schemas.microsoft.com/office/drawing/2014/main" id="{F5F23A65-1311-4D49-824E-2BC386980BE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179284" y="4865356"/>
              <a:ext cx="537709" cy="534421"/>
            </a:xfrm>
            <a:prstGeom prst="rect">
              <a:avLst/>
            </a:prstGeom>
          </p:spPr>
        </p:pic>
      </p:grpSp>
      <p:pic>
        <p:nvPicPr>
          <p:cNvPr id="78" name="Graphic 77">
            <a:extLst>
              <a:ext uri="{FF2B5EF4-FFF2-40B4-BE49-F238E27FC236}">
                <a16:creationId xmlns:a16="http://schemas.microsoft.com/office/drawing/2014/main" id="{990E0268-5A15-4B47-A045-0A28FBA36CD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46033" y="2434355"/>
            <a:ext cx="338510" cy="357314"/>
          </a:xfrm>
          <a:prstGeom prst="rect">
            <a:avLst/>
          </a:prstGeom>
        </p:spPr>
      </p:pic>
      <p:grpSp>
        <p:nvGrpSpPr>
          <p:cNvPr id="25" name="Group 24">
            <a:extLst>
              <a:ext uri="{FF2B5EF4-FFF2-40B4-BE49-F238E27FC236}">
                <a16:creationId xmlns:a16="http://schemas.microsoft.com/office/drawing/2014/main" id="{1A8CAF95-F6CC-4D83-8335-112EA5408BD8}"/>
              </a:ext>
            </a:extLst>
          </p:cNvPr>
          <p:cNvGrpSpPr/>
          <p:nvPr/>
        </p:nvGrpSpPr>
        <p:grpSpPr>
          <a:xfrm>
            <a:off x="7378369" y="2009719"/>
            <a:ext cx="4023055" cy="227533"/>
            <a:chOff x="5392338" y="2383346"/>
            <a:chExt cx="5934324" cy="335630"/>
          </a:xfrm>
        </p:grpSpPr>
        <p:pic>
          <p:nvPicPr>
            <p:cNvPr id="79" name="Graphic 78">
              <a:extLst>
                <a:ext uri="{FF2B5EF4-FFF2-40B4-BE49-F238E27FC236}">
                  <a16:creationId xmlns:a16="http://schemas.microsoft.com/office/drawing/2014/main" id="{8F37358D-AB25-4190-A727-CB6328BCF62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467117" y="2466241"/>
              <a:ext cx="702331" cy="169839"/>
            </a:xfrm>
            <a:prstGeom prst="rect">
              <a:avLst/>
            </a:prstGeom>
          </p:spPr>
        </p:pic>
        <p:pic>
          <p:nvPicPr>
            <p:cNvPr id="80" name="Picture 79" descr="Logo&#10;&#10;Description automatically generated">
              <a:extLst>
                <a:ext uri="{FF2B5EF4-FFF2-40B4-BE49-F238E27FC236}">
                  <a16:creationId xmlns:a16="http://schemas.microsoft.com/office/drawing/2014/main" id="{BCE1F152-FA69-414F-B3AD-3F6E3D78ABD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254310" y="2430514"/>
              <a:ext cx="456725" cy="241295"/>
            </a:xfrm>
            <a:prstGeom prst="rect">
              <a:avLst/>
            </a:prstGeom>
          </p:spPr>
        </p:pic>
        <p:pic>
          <p:nvPicPr>
            <p:cNvPr id="81" name="Picture 80" descr="A picture containing icon&#10;&#10;Description automatically generated">
              <a:extLst>
                <a:ext uri="{FF2B5EF4-FFF2-40B4-BE49-F238E27FC236}">
                  <a16:creationId xmlns:a16="http://schemas.microsoft.com/office/drawing/2014/main" id="{EDF3E0D1-7B55-4130-AEF5-D917BE2008E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784146" y="2401244"/>
              <a:ext cx="305518" cy="299833"/>
            </a:xfrm>
            <a:prstGeom prst="rect">
              <a:avLst/>
            </a:prstGeom>
          </p:spPr>
        </p:pic>
        <p:pic>
          <p:nvPicPr>
            <p:cNvPr id="82" name="Graphic 81">
              <a:extLst>
                <a:ext uri="{FF2B5EF4-FFF2-40B4-BE49-F238E27FC236}">
                  <a16:creationId xmlns:a16="http://schemas.microsoft.com/office/drawing/2014/main" id="{F5364ED2-20A5-46F4-AA3F-EA24CDB5754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392338" y="2475022"/>
              <a:ext cx="871303" cy="152276"/>
            </a:xfrm>
            <a:prstGeom prst="rect">
              <a:avLst/>
            </a:prstGeom>
          </p:spPr>
        </p:pic>
        <p:pic>
          <p:nvPicPr>
            <p:cNvPr id="83" name="Picture 82" descr="A drawing of a face&#10;&#10;Description automatically generated">
              <a:extLst>
                <a:ext uri="{FF2B5EF4-FFF2-40B4-BE49-F238E27FC236}">
                  <a16:creationId xmlns:a16="http://schemas.microsoft.com/office/drawing/2014/main" id="{BF68D4C7-CBE7-42E8-A276-1388E54286A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392291" y="2444905"/>
              <a:ext cx="637535" cy="212512"/>
            </a:xfrm>
            <a:prstGeom prst="rect">
              <a:avLst/>
            </a:prstGeom>
          </p:spPr>
        </p:pic>
        <p:pic>
          <p:nvPicPr>
            <p:cNvPr id="84" name="Picture 83" descr="A picture containing drawing&#10;&#10;Description automatically generated">
              <a:extLst>
                <a:ext uri="{FF2B5EF4-FFF2-40B4-BE49-F238E27FC236}">
                  <a16:creationId xmlns:a16="http://schemas.microsoft.com/office/drawing/2014/main" id="{EA5DDD6A-CD12-4B15-8A8E-CB8056A7631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867936" y="2383346"/>
              <a:ext cx="745614" cy="335630"/>
            </a:xfrm>
            <a:prstGeom prst="rect">
              <a:avLst/>
            </a:prstGeom>
          </p:spPr>
        </p:pic>
        <p:grpSp>
          <p:nvGrpSpPr>
            <p:cNvPr id="85" name="Group 84">
              <a:extLst>
                <a:ext uri="{FF2B5EF4-FFF2-40B4-BE49-F238E27FC236}">
                  <a16:creationId xmlns:a16="http://schemas.microsoft.com/office/drawing/2014/main" id="{30FD97D2-CDC4-49A8-B956-21EF9D018AB1}"/>
                </a:ext>
              </a:extLst>
            </p:cNvPr>
            <p:cNvGrpSpPr>
              <a:grpSpLocks noChangeAspect="1"/>
            </p:cNvGrpSpPr>
            <p:nvPr/>
          </p:nvGrpSpPr>
          <p:grpSpPr>
            <a:xfrm>
              <a:off x="10288201" y="2481037"/>
              <a:ext cx="702331" cy="140248"/>
              <a:chOff x="925208" y="2867722"/>
              <a:chExt cx="2246946" cy="457199"/>
            </a:xfrm>
          </p:grpSpPr>
          <p:grpSp>
            <p:nvGrpSpPr>
              <p:cNvPr id="86" name="Graphic 19">
                <a:extLst>
                  <a:ext uri="{FF2B5EF4-FFF2-40B4-BE49-F238E27FC236}">
                    <a16:creationId xmlns:a16="http://schemas.microsoft.com/office/drawing/2014/main" id="{4D26D015-BBFB-42D7-866B-93700C1562B2}"/>
                  </a:ext>
                </a:extLst>
              </p:cNvPr>
              <p:cNvGrpSpPr/>
              <p:nvPr/>
            </p:nvGrpSpPr>
            <p:grpSpPr>
              <a:xfrm>
                <a:off x="1307160" y="2872484"/>
                <a:ext cx="1864994" cy="452437"/>
                <a:chOff x="4647831" y="2049693"/>
                <a:chExt cx="1864994" cy="452437"/>
              </a:xfrm>
              <a:solidFill>
                <a:schemeClr val="bg1"/>
              </a:solidFill>
            </p:grpSpPr>
            <p:grpSp>
              <p:nvGrpSpPr>
                <p:cNvPr id="91" name="Graphic 19">
                  <a:extLst>
                    <a:ext uri="{FF2B5EF4-FFF2-40B4-BE49-F238E27FC236}">
                      <a16:creationId xmlns:a16="http://schemas.microsoft.com/office/drawing/2014/main" id="{9A977967-3396-426D-A68D-7FDB4F74D474}"/>
                    </a:ext>
                  </a:extLst>
                </p:cNvPr>
                <p:cNvGrpSpPr/>
                <p:nvPr/>
              </p:nvGrpSpPr>
              <p:grpSpPr>
                <a:xfrm>
                  <a:off x="6448056" y="2049693"/>
                  <a:ext cx="64769" cy="32385"/>
                  <a:chOff x="6448056" y="2049693"/>
                  <a:chExt cx="64769" cy="32385"/>
                </a:xfrm>
                <a:grpFill/>
              </p:grpSpPr>
              <p:sp>
                <p:nvSpPr>
                  <p:cNvPr id="99" name="Freeform: Shape 402">
                    <a:extLst>
                      <a:ext uri="{FF2B5EF4-FFF2-40B4-BE49-F238E27FC236}">
                        <a16:creationId xmlns:a16="http://schemas.microsoft.com/office/drawing/2014/main" id="{58B76CC8-769D-419D-B642-A3DED32B7021}"/>
                      </a:ext>
                    </a:extLst>
                  </p:cNvPr>
                  <p:cNvSpPr/>
                  <p:nvPr/>
                </p:nvSpPr>
                <p:spPr>
                  <a:xfrm>
                    <a:off x="6448056" y="2049693"/>
                    <a:ext cx="24764" cy="32385"/>
                  </a:xfrm>
                  <a:custGeom>
                    <a:avLst/>
                    <a:gdLst>
                      <a:gd name="connsiteX0" fmla="*/ 8572 w 24764"/>
                      <a:gd name="connsiteY0" fmla="*/ 5715 h 32385"/>
                      <a:gd name="connsiteX1" fmla="*/ 0 w 24764"/>
                      <a:gd name="connsiteY1" fmla="*/ 5715 h 32385"/>
                      <a:gd name="connsiteX2" fmla="*/ 0 w 24764"/>
                      <a:gd name="connsiteY2" fmla="*/ 0 h 32385"/>
                      <a:gd name="connsiteX3" fmla="*/ 24765 w 24764"/>
                      <a:gd name="connsiteY3" fmla="*/ 0 h 32385"/>
                      <a:gd name="connsiteX4" fmla="*/ 24765 w 24764"/>
                      <a:gd name="connsiteY4" fmla="*/ 5715 h 32385"/>
                      <a:gd name="connsiteX5" fmla="*/ 16192 w 24764"/>
                      <a:gd name="connsiteY5" fmla="*/ 5715 h 32385"/>
                      <a:gd name="connsiteX6" fmla="*/ 16192 w 24764"/>
                      <a:gd name="connsiteY6" fmla="*/ 32385 h 32385"/>
                      <a:gd name="connsiteX7" fmla="*/ 8572 w 24764"/>
                      <a:gd name="connsiteY7" fmla="*/ 32385 h 32385"/>
                      <a:gd name="connsiteX8" fmla="*/ 8572 w 24764"/>
                      <a:gd name="connsiteY8" fmla="*/ 5715 h 3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4" h="32385">
                        <a:moveTo>
                          <a:pt x="8572" y="5715"/>
                        </a:moveTo>
                        <a:lnTo>
                          <a:pt x="0" y="5715"/>
                        </a:lnTo>
                        <a:lnTo>
                          <a:pt x="0" y="0"/>
                        </a:lnTo>
                        <a:lnTo>
                          <a:pt x="24765" y="0"/>
                        </a:lnTo>
                        <a:lnTo>
                          <a:pt x="24765" y="5715"/>
                        </a:lnTo>
                        <a:lnTo>
                          <a:pt x="16192" y="5715"/>
                        </a:lnTo>
                        <a:lnTo>
                          <a:pt x="16192" y="32385"/>
                        </a:lnTo>
                        <a:lnTo>
                          <a:pt x="8572" y="32385"/>
                        </a:lnTo>
                        <a:lnTo>
                          <a:pt x="8572" y="5715"/>
                        </a:lnTo>
                        <a:close/>
                      </a:path>
                    </a:pathLst>
                  </a:custGeom>
                  <a:grpFill/>
                  <a:ln w="9525"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sp>
                <p:nvSpPr>
                  <p:cNvPr id="100" name="Freeform: Shape 403">
                    <a:extLst>
                      <a:ext uri="{FF2B5EF4-FFF2-40B4-BE49-F238E27FC236}">
                        <a16:creationId xmlns:a16="http://schemas.microsoft.com/office/drawing/2014/main" id="{534A9169-A512-4AC4-A25F-C45102DDF1B7}"/>
                      </a:ext>
                    </a:extLst>
                  </p:cNvPr>
                  <p:cNvSpPr/>
                  <p:nvPr/>
                </p:nvSpPr>
                <p:spPr>
                  <a:xfrm>
                    <a:off x="6478536" y="2049693"/>
                    <a:ext cx="34289" cy="32385"/>
                  </a:xfrm>
                  <a:custGeom>
                    <a:avLst/>
                    <a:gdLst>
                      <a:gd name="connsiteX0" fmla="*/ 0 w 34289"/>
                      <a:gd name="connsiteY0" fmla="*/ 0 h 32385"/>
                      <a:gd name="connsiteX1" fmla="*/ 9525 w 34289"/>
                      <a:gd name="connsiteY1" fmla="*/ 0 h 32385"/>
                      <a:gd name="connsiteX2" fmla="*/ 17145 w 34289"/>
                      <a:gd name="connsiteY2" fmla="*/ 20003 h 32385"/>
                      <a:gd name="connsiteX3" fmla="*/ 24765 w 34289"/>
                      <a:gd name="connsiteY3" fmla="*/ 0 h 32385"/>
                      <a:gd name="connsiteX4" fmla="*/ 34290 w 34289"/>
                      <a:gd name="connsiteY4" fmla="*/ 0 h 32385"/>
                      <a:gd name="connsiteX5" fmla="*/ 34290 w 34289"/>
                      <a:gd name="connsiteY5" fmla="*/ 32385 h 32385"/>
                      <a:gd name="connsiteX6" fmla="*/ 26670 w 34289"/>
                      <a:gd name="connsiteY6" fmla="*/ 32385 h 32385"/>
                      <a:gd name="connsiteX7" fmla="*/ 26670 w 34289"/>
                      <a:gd name="connsiteY7" fmla="*/ 9525 h 32385"/>
                      <a:gd name="connsiteX8" fmla="*/ 18097 w 34289"/>
                      <a:gd name="connsiteY8" fmla="*/ 32385 h 32385"/>
                      <a:gd name="connsiteX9" fmla="*/ 16192 w 34289"/>
                      <a:gd name="connsiteY9" fmla="*/ 32385 h 32385"/>
                      <a:gd name="connsiteX10" fmla="*/ 6667 w 34289"/>
                      <a:gd name="connsiteY10" fmla="*/ 9525 h 32385"/>
                      <a:gd name="connsiteX11" fmla="*/ 6667 w 34289"/>
                      <a:gd name="connsiteY11" fmla="*/ 32385 h 32385"/>
                      <a:gd name="connsiteX12" fmla="*/ 0 w 34289"/>
                      <a:gd name="connsiteY12" fmla="*/ 32385 h 32385"/>
                      <a:gd name="connsiteX13" fmla="*/ 0 w 34289"/>
                      <a:gd name="connsiteY13" fmla="*/ 0 h 3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89" h="32385">
                        <a:moveTo>
                          <a:pt x="0" y="0"/>
                        </a:moveTo>
                        <a:lnTo>
                          <a:pt x="9525" y="0"/>
                        </a:lnTo>
                        <a:lnTo>
                          <a:pt x="17145" y="20003"/>
                        </a:lnTo>
                        <a:lnTo>
                          <a:pt x="24765" y="0"/>
                        </a:lnTo>
                        <a:lnTo>
                          <a:pt x="34290" y="0"/>
                        </a:lnTo>
                        <a:lnTo>
                          <a:pt x="34290" y="32385"/>
                        </a:lnTo>
                        <a:lnTo>
                          <a:pt x="26670" y="32385"/>
                        </a:lnTo>
                        <a:lnTo>
                          <a:pt x="26670" y="9525"/>
                        </a:lnTo>
                        <a:lnTo>
                          <a:pt x="18097" y="32385"/>
                        </a:lnTo>
                        <a:lnTo>
                          <a:pt x="16192" y="32385"/>
                        </a:lnTo>
                        <a:lnTo>
                          <a:pt x="6667" y="9525"/>
                        </a:lnTo>
                        <a:lnTo>
                          <a:pt x="6667" y="32385"/>
                        </a:lnTo>
                        <a:lnTo>
                          <a:pt x="0" y="32385"/>
                        </a:lnTo>
                        <a:lnTo>
                          <a:pt x="0" y="0"/>
                        </a:lnTo>
                        <a:close/>
                      </a:path>
                    </a:pathLst>
                  </a:custGeom>
                  <a:grpFill/>
                  <a:ln w="9525"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grpSp>
            <p:grpSp>
              <p:nvGrpSpPr>
                <p:cNvPr id="92" name="Graphic 19">
                  <a:extLst>
                    <a:ext uri="{FF2B5EF4-FFF2-40B4-BE49-F238E27FC236}">
                      <a16:creationId xmlns:a16="http://schemas.microsoft.com/office/drawing/2014/main" id="{E30F1D64-A0FE-483E-93D3-7A4135537454}"/>
                    </a:ext>
                  </a:extLst>
                </p:cNvPr>
                <p:cNvGrpSpPr/>
                <p:nvPr/>
              </p:nvGrpSpPr>
              <p:grpSpPr>
                <a:xfrm>
                  <a:off x="4647831" y="2049693"/>
                  <a:ext cx="1440180" cy="452437"/>
                  <a:chOff x="4647831" y="2049693"/>
                  <a:chExt cx="1440180" cy="452437"/>
                </a:xfrm>
                <a:grpFill/>
              </p:grpSpPr>
              <p:sp>
                <p:nvSpPr>
                  <p:cNvPr id="93" name="Freeform: Shape 394">
                    <a:extLst>
                      <a:ext uri="{FF2B5EF4-FFF2-40B4-BE49-F238E27FC236}">
                        <a16:creationId xmlns:a16="http://schemas.microsoft.com/office/drawing/2014/main" id="{1A5D9946-03BC-4CA8-ABB2-168FA8ABFBCD}"/>
                      </a:ext>
                    </a:extLst>
                  </p:cNvPr>
                  <p:cNvSpPr/>
                  <p:nvPr/>
                </p:nvSpPr>
                <p:spPr>
                  <a:xfrm>
                    <a:off x="4647831" y="2153515"/>
                    <a:ext cx="245745" cy="348615"/>
                  </a:xfrm>
                  <a:custGeom>
                    <a:avLst/>
                    <a:gdLst>
                      <a:gd name="connsiteX0" fmla="*/ 49530 w 245745"/>
                      <a:gd name="connsiteY0" fmla="*/ 211455 h 348615"/>
                      <a:gd name="connsiteX1" fmla="*/ 49530 w 245745"/>
                      <a:gd name="connsiteY1" fmla="*/ 348615 h 348615"/>
                      <a:gd name="connsiteX2" fmla="*/ 0 w 245745"/>
                      <a:gd name="connsiteY2" fmla="*/ 348615 h 348615"/>
                      <a:gd name="connsiteX3" fmla="*/ 0 w 245745"/>
                      <a:gd name="connsiteY3" fmla="*/ 4763 h 348615"/>
                      <a:gd name="connsiteX4" fmla="*/ 49530 w 245745"/>
                      <a:gd name="connsiteY4" fmla="*/ 4763 h 348615"/>
                      <a:gd name="connsiteX5" fmla="*/ 49530 w 245745"/>
                      <a:gd name="connsiteY5" fmla="*/ 38100 h 348615"/>
                      <a:gd name="connsiteX6" fmla="*/ 128588 w 245745"/>
                      <a:gd name="connsiteY6" fmla="*/ 0 h 348615"/>
                      <a:gd name="connsiteX7" fmla="*/ 245745 w 245745"/>
                      <a:gd name="connsiteY7" fmla="*/ 122873 h 348615"/>
                      <a:gd name="connsiteX8" fmla="*/ 128588 w 245745"/>
                      <a:gd name="connsiteY8" fmla="*/ 245745 h 348615"/>
                      <a:gd name="connsiteX9" fmla="*/ 49530 w 245745"/>
                      <a:gd name="connsiteY9" fmla="*/ 211455 h 348615"/>
                      <a:gd name="connsiteX10" fmla="*/ 196215 w 245745"/>
                      <a:gd name="connsiteY10" fmla="*/ 121920 h 348615"/>
                      <a:gd name="connsiteX11" fmla="*/ 121920 w 245745"/>
                      <a:gd name="connsiteY11" fmla="*/ 45720 h 348615"/>
                      <a:gd name="connsiteX12" fmla="*/ 47625 w 245745"/>
                      <a:gd name="connsiteY12" fmla="*/ 121920 h 348615"/>
                      <a:gd name="connsiteX13" fmla="*/ 121920 w 245745"/>
                      <a:gd name="connsiteY13" fmla="*/ 199073 h 348615"/>
                      <a:gd name="connsiteX14" fmla="*/ 196215 w 245745"/>
                      <a:gd name="connsiteY14" fmla="*/ 121920 h 34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45" h="348615">
                        <a:moveTo>
                          <a:pt x="49530" y="211455"/>
                        </a:moveTo>
                        <a:lnTo>
                          <a:pt x="49530" y="348615"/>
                        </a:lnTo>
                        <a:lnTo>
                          <a:pt x="0" y="348615"/>
                        </a:lnTo>
                        <a:lnTo>
                          <a:pt x="0" y="4763"/>
                        </a:lnTo>
                        <a:lnTo>
                          <a:pt x="49530" y="4763"/>
                        </a:lnTo>
                        <a:lnTo>
                          <a:pt x="49530" y="38100"/>
                        </a:lnTo>
                        <a:cubicBezTo>
                          <a:pt x="66675" y="15240"/>
                          <a:pt x="96203" y="0"/>
                          <a:pt x="128588" y="0"/>
                        </a:cubicBezTo>
                        <a:cubicBezTo>
                          <a:pt x="190500" y="0"/>
                          <a:pt x="245745" y="46672"/>
                          <a:pt x="245745" y="122873"/>
                        </a:cubicBezTo>
                        <a:cubicBezTo>
                          <a:pt x="245745" y="198120"/>
                          <a:pt x="188595" y="245745"/>
                          <a:pt x="128588" y="245745"/>
                        </a:cubicBezTo>
                        <a:cubicBezTo>
                          <a:pt x="96203" y="244792"/>
                          <a:pt x="66675" y="232410"/>
                          <a:pt x="49530" y="211455"/>
                        </a:cubicBezTo>
                        <a:close/>
                        <a:moveTo>
                          <a:pt x="196215" y="121920"/>
                        </a:moveTo>
                        <a:cubicBezTo>
                          <a:pt x="196215" y="79058"/>
                          <a:pt x="163830" y="45720"/>
                          <a:pt x="121920" y="45720"/>
                        </a:cubicBezTo>
                        <a:cubicBezTo>
                          <a:pt x="79058" y="45720"/>
                          <a:pt x="47625" y="80010"/>
                          <a:pt x="47625" y="121920"/>
                        </a:cubicBezTo>
                        <a:cubicBezTo>
                          <a:pt x="47625" y="164783"/>
                          <a:pt x="79058" y="199073"/>
                          <a:pt x="121920" y="199073"/>
                        </a:cubicBezTo>
                        <a:cubicBezTo>
                          <a:pt x="163830" y="199073"/>
                          <a:pt x="196215" y="164783"/>
                          <a:pt x="196215" y="121920"/>
                        </a:cubicBezTo>
                        <a:close/>
                      </a:path>
                    </a:pathLst>
                  </a:custGeom>
                  <a:grpFill/>
                  <a:ln w="9525"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sp>
                <p:nvSpPr>
                  <p:cNvPr id="94" name="Freeform: Shape 395">
                    <a:extLst>
                      <a:ext uri="{FF2B5EF4-FFF2-40B4-BE49-F238E27FC236}">
                        <a16:creationId xmlns:a16="http://schemas.microsoft.com/office/drawing/2014/main" id="{F65E47DD-0D37-48FF-B32E-01AC9C700640}"/>
                      </a:ext>
                    </a:extLst>
                  </p:cNvPr>
                  <p:cNvSpPr/>
                  <p:nvPr/>
                </p:nvSpPr>
                <p:spPr>
                  <a:xfrm>
                    <a:off x="4917389" y="2153515"/>
                    <a:ext cx="243839" cy="243852"/>
                  </a:xfrm>
                  <a:custGeom>
                    <a:avLst/>
                    <a:gdLst>
                      <a:gd name="connsiteX0" fmla="*/ 0 w 243839"/>
                      <a:gd name="connsiteY0" fmla="*/ 123825 h 243852"/>
                      <a:gd name="connsiteX1" fmla="*/ 122873 w 243839"/>
                      <a:gd name="connsiteY1" fmla="*/ 0 h 243852"/>
                      <a:gd name="connsiteX2" fmla="*/ 243840 w 243839"/>
                      <a:gd name="connsiteY2" fmla="*/ 120015 h 243852"/>
                      <a:gd name="connsiteX3" fmla="*/ 243840 w 243839"/>
                      <a:gd name="connsiteY3" fmla="*/ 140018 h 243852"/>
                      <a:gd name="connsiteX4" fmla="*/ 47625 w 243839"/>
                      <a:gd name="connsiteY4" fmla="*/ 140018 h 243852"/>
                      <a:gd name="connsiteX5" fmla="*/ 123825 w 243839"/>
                      <a:gd name="connsiteY5" fmla="*/ 200025 h 243852"/>
                      <a:gd name="connsiteX6" fmla="*/ 192405 w 243839"/>
                      <a:gd name="connsiteY6" fmla="*/ 157163 h 243852"/>
                      <a:gd name="connsiteX7" fmla="*/ 234315 w 243839"/>
                      <a:gd name="connsiteY7" fmla="*/ 180023 h 243852"/>
                      <a:gd name="connsiteX8" fmla="*/ 123825 w 243839"/>
                      <a:gd name="connsiteY8" fmla="*/ 243840 h 243852"/>
                      <a:gd name="connsiteX9" fmla="*/ 0 w 243839"/>
                      <a:gd name="connsiteY9" fmla="*/ 123825 h 243852"/>
                      <a:gd name="connsiteX10" fmla="*/ 50482 w 243839"/>
                      <a:gd name="connsiteY10" fmla="*/ 97155 h 243852"/>
                      <a:gd name="connsiteX11" fmla="*/ 191452 w 243839"/>
                      <a:gd name="connsiteY11" fmla="*/ 97155 h 243852"/>
                      <a:gd name="connsiteX12" fmla="*/ 121920 w 243839"/>
                      <a:gd name="connsiteY12" fmla="*/ 43815 h 243852"/>
                      <a:gd name="connsiteX13" fmla="*/ 50482 w 243839"/>
                      <a:gd name="connsiteY13" fmla="*/ 97155 h 24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3839" h="243852">
                        <a:moveTo>
                          <a:pt x="0" y="123825"/>
                        </a:moveTo>
                        <a:cubicBezTo>
                          <a:pt x="0" y="54293"/>
                          <a:pt x="53340" y="0"/>
                          <a:pt x="122873" y="0"/>
                        </a:cubicBezTo>
                        <a:cubicBezTo>
                          <a:pt x="192405" y="0"/>
                          <a:pt x="243840" y="50483"/>
                          <a:pt x="243840" y="120015"/>
                        </a:cubicBezTo>
                        <a:lnTo>
                          <a:pt x="243840" y="140018"/>
                        </a:lnTo>
                        <a:lnTo>
                          <a:pt x="47625" y="140018"/>
                        </a:lnTo>
                        <a:cubicBezTo>
                          <a:pt x="54292" y="176213"/>
                          <a:pt x="82867" y="200025"/>
                          <a:pt x="123825" y="200025"/>
                        </a:cubicBezTo>
                        <a:cubicBezTo>
                          <a:pt x="156210" y="200025"/>
                          <a:pt x="180023" y="182880"/>
                          <a:pt x="192405" y="157163"/>
                        </a:cubicBezTo>
                        <a:lnTo>
                          <a:pt x="234315" y="180023"/>
                        </a:lnTo>
                        <a:cubicBezTo>
                          <a:pt x="213360" y="219075"/>
                          <a:pt x="176213" y="243840"/>
                          <a:pt x="123825" y="243840"/>
                        </a:cubicBezTo>
                        <a:cubicBezTo>
                          <a:pt x="49530" y="244792"/>
                          <a:pt x="0" y="191453"/>
                          <a:pt x="0" y="123825"/>
                        </a:cubicBezTo>
                        <a:close/>
                        <a:moveTo>
                          <a:pt x="50482" y="97155"/>
                        </a:moveTo>
                        <a:lnTo>
                          <a:pt x="191452" y="97155"/>
                        </a:lnTo>
                        <a:cubicBezTo>
                          <a:pt x="183832" y="62865"/>
                          <a:pt x="158115" y="43815"/>
                          <a:pt x="121920" y="43815"/>
                        </a:cubicBezTo>
                        <a:cubicBezTo>
                          <a:pt x="87630" y="43815"/>
                          <a:pt x="60007" y="65723"/>
                          <a:pt x="50482" y="97155"/>
                        </a:cubicBezTo>
                        <a:close/>
                      </a:path>
                    </a:pathLst>
                  </a:custGeom>
                  <a:grpFill/>
                  <a:ln w="9525"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sp>
                <p:nvSpPr>
                  <p:cNvPr id="95" name="Freeform: Shape 396">
                    <a:extLst>
                      <a:ext uri="{FF2B5EF4-FFF2-40B4-BE49-F238E27FC236}">
                        <a16:creationId xmlns:a16="http://schemas.microsoft.com/office/drawing/2014/main" id="{8FE5279E-4044-4524-89AE-4395C4CDCD36}"/>
                      </a:ext>
                    </a:extLst>
                  </p:cNvPr>
                  <p:cNvSpPr/>
                  <p:nvPr/>
                </p:nvSpPr>
                <p:spPr>
                  <a:xfrm>
                    <a:off x="5189804" y="2153515"/>
                    <a:ext cx="218122" cy="240029"/>
                  </a:xfrm>
                  <a:custGeom>
                    <a:avLst/>
                    <a:gdLst>
                      <a:gd name="connsiteX0" fmla="*/ 952 w 218122"/>
                      <a:gd name="connsiteY0" fmla="*/ 4763 h 240029"/>
                      <a:gd name="connsiteX1" fmla="*/ 50483 w 218122"/>
                      <a:gd name="connsiteY1" fmla="*/ 4763 h 240029"/>
                      <a:gd name="connsiteX2" fmla="*/ 50483 w 218122"/>
                      <a:gd name="connsiteY2" fmla="*/ 35243 h 240029"/>
                      <a:gd name="connsiteX3" fmla="*/ 122873 w 218122"/>
                      <a:gd name="connsiteY3" fmla="*/ 0 h 240029"/>
                      <a:gd name="connsiteX4" fmla="*/ 218123 w 218122"/>
                      <a:gd name="connsiteY4" fmla="*/ 102870 h 240029"/>
                      <a:gd name="connsiteX5" fmla="*/ 218123 w 218122"/>
                      <a:gd name="connsiteY5" fmla="*/ 240030 h 240029"/>
                      <a:gd name="connsiteX6" fmla="*/ 167640 w 218122"/>
                      <a:gd name="connsiteY6" fmla="*/ 240030 h 240029"/>
                      <a:gd name="connsiteX7" fmla="*/ 167640 w 218122"/>
                      <a:gd name="connsiteY7" fmla="*/ 106680 h 240029"/>
                      <a:gd name="connsiteX8" fmla="*/ 110490 w 218122"/>
                      <a:gd name="connsiteY8" fmla="*/ 43815 h 240029"/>
                      <a:gd name="connsiteX9" fmla="*/ 50483 w 218122"/>
                      <a:gd name="connsiteY9" fmla="*/ 110490 h 240029"/>
                      <a:gd name="connsiteX10" fmla="*/ 50483 w 218122"/>
                      <a:gd name="connsiteY10" fmla="*/ 240030 h 240029"/>
                      <a:gd name="connsiteX11" fmla="*/ 0 w 218122"/>
                      <a:gd name="connsiteY11" fmla="*/ 240030 h 240029"/>
                      <a:gd name="connsiteX12" fmla="*/ 0 w 218122"/>
                      <a:gd name="connsiteY12" fmla="*/ 4763 h 24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122" h="240029">
                        <a:moveTo>
                          <a:pt x="952" y="4763"/>
                        </a:moveTo>
                        <a:lnTo>
                          <a:pt x="50483" y="4763"/>
                        </a:lnTo>
                        <a:lnTo>
                          <a:pt x="50483" y="35243"/>
                        </a:lnTo>
                        <a:cubicBezTo>
                          <a:pt x="66675" y="13335"/>
                          <a:pt x="92392" y="0"/>
                          <a:pt x="122873" y="0"/>
                        </a:cubicBezTo>
                        <a:cubicBezTo>
                          <a:pt x="181927" y="0"/>
                          <a:pt x="218123" y="39053"/>
                          <a:pt x="218123" y="102870"/>
                        </a:cubicBezTo>
                        <a:lnTo>
                          <a:pt x="218123" y="240030"/>
                        </a:lnTo>
                        <a:lnTo>
                          <a:pt x="167640" y="240030"/>
                        </a:lnTo>
                        <a:lnTo>
                          <a:pt x="167640" y="106680"/>
                        </a:lnTo>
                        <a:cubicBezTo>
                          <a:pt x="167640" y="67628"/>
                          <a:pt x="148590" y="43815"/>
                          <a:pt x="110490" y="43815"/>
                        </a:cubicBezTo>
                        <a:cubicBezTo>
                          <a:pt x="76200" y="43815"/>
                          <a:pt x="50483" y="69533"/>
                          <a:pt x="50483" y="110490"/>
                        </a:cubicBezTo>
                        <a:lnTo>
                          <a:pt x="50483" y="240030"/>
                        </a:lnTo>
                        <a:lnTo>
                          <a:pt x="0" y="240030"/>
                        </a:lnTo>
                        <a:lnTo>
                          <a:pt x="0" y="4763"/>
                        </a:lnTo>
                        <a:close/>
                      </a:path>
                    </a:pathLst>
                  </a:custGeom>
                  <a:grpFill/>
                  <a:ln w="9525"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sp>
                <p:nvSpPr>
                  <p:cNvPr id="96" name="Freeform: Shape 397">
                    <a:extLst>
                      <a:ext uri="{FF2B5EF4-FFF2-40B4-BE49-F238E27FC236}">
                        <a16:creationId xmlns:a16="http://schemas.microsoft.com/office/drawing/2014/main" id="{E9E36ACF-0435-4F16-A632-998BD7147154}"/>
                      </a:ext>
                    </a:extLst>
                  </p:cNvPr>
                  <p:cNvSpPr/>
                  <p:nvPr/>
                </p:nvSpPr>
                <p:spPr>
                  <a:xfrm>
                    <a:off x="5395543" y="2049693"/>
                    <a:ext cx="291464" cy="343852"/>
                  </a:xfrm>
                  <a:custGeom>
                    <a:avLst/>
                    <a:gdLst>
                      <a:gd name="connsiteX0" fmla="*/ 0 w 291464"/>
                      <a:gd name="connsiteY0" fmla="*/ 0 h 343852"/>
                      <a:gd name="connsiteX1" fmla="*/ 53340 w 291464"/>
                      <a:gd name="connsiteY1" fmla="*/ 0 h 343852"/>
                      <a:gd name="connsiteX2" fmla="*/ 145732 w 291464"/>
                      <a:gd name="connsiteY2" fmla="*/ 267653 h 343852"/>
                      <a:gd name="connsiteX3" fmla="*/ 238125 w 291464"/>
                      <a:gd name="connsiteY3" fmla="*/ 0 h 343852"/>
                      <a:gd name="connsiteX4" fmla="*/ 291465 w 291464"/>
                      <a:gd name="connsiteY4" fmla="*/ 0 h 343852"/>
                      <a:gd name="connsiteX5" fmla="*/ 171450 w 291464"/>
                      <a:gd name="connsiteY5" fmla="*/ 343853 h 343852"/>
                      <a:gd name="connsiteX6" fmla="*/ 120015 w 291464"/>
                      <a:gd name="connsiteY6" fmla="*/ 343853 h 343852"/>
                      <a:gd name="connsiteX7" fmla="*/ 0 w 291464"/>
                      <a:gd name="connsiteY7" fmla="*/ 0 h 34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464" h="343852">
                        <a:moveTo>
                          <a:pt x="0" y="0"/>
                        </a:moveTo>
                        <a:lnTo>
                          <a:pt x="53340" y="0"/>
                        </a:lnTo>
                        <a:lnTo>
                          <a:pt x="145732" y="267653"/>
                        </a:lnTo>
                        <a:lnTo>
                          <a:pt x="238125" y="0"/>
                        </a:lnTo>
                        <a:lnTo>
                          <a:pt x="291465" y="0"/>
                        </a:lnTo>
                        <a:lnTo>
                          <a:pt x="171450" y="343853"/>
                        </a:lnTo>
                        <a:lnTo>
                          <a:pt x="120015" y="343853"/>
                        </a:lnTo>
                        <a:lnTo>
                          <a:pt x="0" y="0"/>
                        </a:lnTo>
                        <a:close/>
                      </a:path>
                    </a:pathLst>
                  </a:custGeom>
                  <a:grpFill/>
                  <a:ln w="9525"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sp>
                <p:nvSpPr>
                  <p:cNvPr id="97" name="Freeform: Shape 398">
                    <a:extLst>
                      <a:ext uri="{FF2B5EF4-FFF2-40B4-BE49-F238E27FC236}">
                        <a16:creationId xmlns:a16="http://schemas.microsoft.com/office/drawing/2014/main" id="{88611C72-5559-4E2B-98E2-BB4AE9B566B0}"/>
                      </a:ext>
                    </a:extLst>
                  </p:cNvPr>
                  <p:cNvSpPr/>
                  <p:nvPr/>
                </p:nvSpPr>
                <p:spPr>
                  <a:xfrm>
                    <a:off x="5707011" y="2049693"/>
                    <a:ext cx="51434" cy="343852"/>
                  </a:xfrm>
                  <a:custGeom>
                    <a:avLst/>
                    <a:gdLst>
                      <a:gd name="connsiteX0" fmla="*/ 0 w 51434"/>
                      <a:gd name="connsiteY0" fmla="*/ 0 h 343852"/>
                      <a:gd name="connsiteX1" fmla="*/ 51435 w 51434"/>
                      <a:gd name="connsiteY1" fmla="*/ 0 h 343852"/>
                      <a:gd name="connsiteX2" fmla="*/ 51435 w 51434"/>
                      <a:gd name="connsiteY2" fmla="*/ 343853 h 343852"/>
                      <a:gd name="connsiteX3" fmla="*/ 0 w 51434"/>
                      <a:gd name="connsiteY3" fmla="*/ 343853 h 343852"/>
                      <a:gd name="connsiteX4" fmla="*/ 0 w 51434"/>
                      <a:gd name="connsiteY4" fmla="*/ 0 h 343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4" h="343852">
                        <a:moveTo>
                          <a:pt x="0" y="0"/>
                        </a:moveTo>
                        <a:lnTo>
                          <a:pt x="51435" y="0"/>
                        </a:lnTo>
                        <a:lnTo>
                          <a:pt x="51435" y="343853"/>
                        </a:lnTo>
                        <a:lnTo>
                          <a:pt x="0" y="343853"/>
                        </a:lnTo>
                        <a:lnTo>
                          <a:pt x="0" y="0"/>
                        </a:lnTo>
                        <a:close/>
                      </a:path>
                    </a:pathLst>
                  </a:custGeom>
                  <a:grpFill/>
                  <a:ln w="9525"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sp>
                <p:nvSpPr>
                  <p:cNvPr id="98" name="Freeform: Shape 401">
                    <a:extLst>
                      <a:ext uri="{FF2B5EF4-FFF2-40B4-BE49-F238E27FC236}">
                        <a16:creationId xmlns:a16="http://schemas.microsoft.com/office/drawing/2014/main" id="{5DEEF580-2984-4564-AF30-B4BFBCFA272D}"/>
                      </a:ext>
                    </a:extLst>
                  </p:cNvPr>
                  <p:cNvSpPr/>
                  <p:nvPr/>
                </p:nvSpPr>
                <p:spPr>
                  <a:xfrm>
                    <a:off x="5805119" y="2049693"/>
                    <a:ext cx="282892" cy="343852"/>
                  </a:xfrm>
                  <a:custGeom>
                    <a:avLst/>
                    <a:gdLst>
                      <a:gd name="connsiteX0" fmla="*/ 0 w 282892"/>
                      <a:gd name="connsiteY0" fmla="*/ 0 h 343852"/>
                      <a:gd name="connsiteX1" fmla="*/ 58102 w 282892"/>
                      <a:gd name="connsiteY1" fmla="*/ 0 h 343852"/>
                      <a:gd name="connsiteX2" fmla="*/ 232410 w 282892"/>
                      <a:gd name="connsiteY2" fmla="*/ 260033 h 343852"/>
                      <a:gd name="connsiteX3" fmla="*/ 232410 w 282892"/>
                      <a:gd name="connsiteY3" fmla="*/ 0 h 343852"/>
                      <a:gd name="connsiteX4" fmla="*/ 282892 w 282892"/>
                      <a:gd name="connsiteY4" fmla="*/ 0 h 343852"/>
                      <a:gd name="connsiteX5" fmla="*/ 282892 w 282892"/>
                      <a:gd name="connsiteY5" fmla="*/ 343853 h 343852"/>
                      <a:gd name="connsiteX6" fmla="*/ 228600 w 282892"/>
                      <a:gd name="connsiteY6" fmla="*/ 343853 h 343852"/>
                      <a:gd name="connsiteX7" fmla="*/ 51435 w 282892"/>
                      <a:gd name="connsiteY7" fmla="*/ 80010 h 343852"/>
                      <a:gd name="connsiteX8" fmla="*/ 51435 w 282892"/>
                      <a:gd name="connsiteY8" fmla="*/ 343853 h 343852"/>
                      <a:gd name="connsiteX9" fmla="*/ 0 w 282892"/>
                      <a:gd name="connsiteY9" fmla="*/ 343853 h 343852"/>
                      <a:gd name="connsiteX10" fmla="*/ 0 w 282892"/>
                      <a:gd name="connsiteY10" fmla="*/ 0 h 34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892" h="343852">
                        <a:moveTo>
                          <a:pt x="0" y="0"/>
                        </a:moveTo>
                        <a:lnTo>
                          <a:pt x="58102" y="0"/>
                        </a:lnTo>
                        <a:lnTo>
                          <a:pt x="232410" y="260033"/>
                        </a:lnTo>
                        <a:lnTo>
                          <a:pt x="232410" y="0"/>
                        </a:lnTo>
                        <a:lnTo>
                          <a:pt x="282892" y="0"/>
                        </a:lnTo>
                        <a:lnTo>
                          <a:pt x="282892" y="343853"/>
                        </a:lnTo>
                        <a:lnTo>
                          <a:pt x="228600" y="343853"/>
                        </a:lnTo>
                        <a:lnTo>
                          <a:pt x="51435" y="80010"/>
                        </a:lnTo>
                        <a:lnTo>
                          <a:pt x="51435" y="343853"/>
                        </a:lnTo>
                        <a:lnTo>
                          <a:pt x="0" y="343853"/>
                        </a:lnTo>
                        <a:lnTo>
                          <a:pt x="0" y="0"/>
                        </a:lnTo>
                        <a:close/>
                      </a:path>
                    </a:pathLst>
                  </a:custGeom>
                  <a:grpFill/>
                  <a:ln w="9525"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grpSp>
          </p:grpSp>
          <p:sp>
            <p:nvSpPr>
              <p:cNvPr id="87" name="Freeform: Shape 388">
                <a:extLst>
                  <a:ext uri="{FF2B5EF4-FFF2-40B4-BE49-F238E27FC236}">
                    <a16:creationId xmlns:a16="http://schemas.microsoft.com/office/drawing/2014/main" id="{894B3DFD-6AE1-4C0D-B62E-4E569C5F262E}"/>
                  </a:ext>
                </a:extLst>
              </p:cNvPr>
              <p:cNvSpPr/>
              <p:nvPr/>
            </p:nvSpPr>
            <p:spPr>
              <a:xfrm>
                <a:off x="1030935" y="2973449"/>
                <a:ext cx="140969" cy="142875"/>
              </a:xfrm>
              <a:custGeom>
                <a:avLst/>
                <a:gdLst>
                  <a:gd name="connsiteX0" fmla="*/ 136208 w 140969"/>
                  <a:gd name="connsiteY0" fmla="*/ 43815 h 142875"/>
                  <a:gd name="connsiteX1" fmla="*/ 110490 w 140969"/>
                  <a:gd name="connsiteY1" fmla="*/ 60007 h 142875"/>
                  <a:gd name="connsiteX2" fmla="*/ 81915 w 140969"/>
                  <a:gd name="connsiteY2" fmla="*/ 31432 h 142875"/>
                  <a:gd name="connsiteX3" fmla="*/ 98107 w 140969"/>
                  <a:gd name="connsiteY3" fmla="*/ 5715 h 142875"/>
                  <a:gd name="connsiteX4" fmla="*/ 70485 w 140969"/>
                  <a:gd name="connsiteY4" fmla="*/ 0 h 142875"/>
                  <a:gd name="connsiteX5" fmla="*/ 0 w 140969"/>
                  <a:gd name="connsiteY5" fmla="*/ 71438 h 142875"/>
                  <a:gd name="connsiteX6" fmla="*/ 70485 w 140969"/>
                  <a:gd name="connsiteY6" fmla="*/ 142875 h 142875"/>
                  <a:gd name="connsiteX7" fmla="*/ 140970 w 140969"/>
                  <a:gd name="connsiteY7" fmla="*/ 71438 h 142875"/>
                  <a:gd name="connsiteX8" fmla="*/ 136208 w 140969"/>
                  <a:gd name="connsiteY8" fmla="*/ 4381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69" h="142875">
                    <a:moveTo>
                      <a:pt x="136208" y="43815"/>
                    </a:moveTo>
                    <a:cubicBezTo>
                      <a:pt x="131445" y="53340"/>
                      <a:pt x="121920" y="60007"/>
                      <a:pt x="110490" y="60007"/>
                    </a:cubicBezTo>
                    <a:cubicBezTo>
                      <a:pt x="94298" y="60007"/>
                      <a:pt x="81915" y="46672"/>
                      <a:pt x="81915" y="31432"/>
                    </a:cubicBezTo>
                    <a:cubicBezTo>
                      <a:pt x="81915" y="20002"/>
                      <a:pt x="88582" y="10477"/>
                      <a:pt x="98107" y="5715"/>
                    </a:cubicBezTo>
                    <a:cubicBezTo>
                      <a:pt x="89535" y="1905"/>
                      <a:pt x="80010" y="0"/>
                      <a:pt x="70485" y="0"/>
                    </a:cubicBezTo>
                    <a:cubicBezTo>
                      <a:pt x="30480" y="0"/>
                      <a:pt x="0" y="32385"/>
                      <a:pt x="0" y="71438"/>
                    </a:cubicBezTo>
                    <a:cubicBezTo>
                      <a:pt x="0" y="110490"/>
                      <a:pt x="30480" y="142875"/>
                      <a:pt x="70485" y="142875"/>
                    </a:cubicBezTo>
                    <a:cubicBezTo>
                      <a:pt x="110490" y="142875"/>
                      <a:pt x="140970" y="110490"/>
                      <a:pt x="140970" y="71438"/>
                    </a:cubicBezTo>
                    <a:cubicBezTo>
                      <a:pt x="140970" y="60960"/>
                      <a:pt x="139065" y="51435"/>
                      <a:pt x="136208" y="43815"/>
                    </a:cubicBezTo>
                    <a:close/>
                  </a:path>
                </a:pathLst>
              </a:custGeom>
              <a:solidFill>
                <a:schemeClr val="bg1"/>
              </a:solidFill>
              <a:ln w="9525"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sp>
            <p:nvSpPr>
              <p:cNvPr id="88" name="Freeform: Shape 389">
                <a:extLst>
                  <a:ext uri="{FF2B5EF4-FFF2-40B4-BE49-F238E27FC236}">
                    <a16:creationId xmlns:a16="http://schemas.microsoft.com/office/drawing/2014/main" id="{91E87969-9CC7-49E5-9FF5-5952C78CC6DC}"/>
                  </a:ext>
                </a:extLst>
              </p:cNvPr>
              <p:cNvSpPr/>
              <p:nvPr/>
            </p:nvSpPr>
            <p:spPr>
              <a:xfrm>
                <a:off x="925208" y="2867722"/>
                <a:ext cx="352425" cy="352433"/>
              </a:xfrm>
              <a:custGeom>
                <a:avLst/>
                <a:gdLst>
                  <a:gd name="connsiteX0" fmla="*/ 0 w 352425"/>
                  <a:gd name="connsiteY0" fmla="*/ 176213 h 352433"/>
                  <a:gd name="connsiteX1" fmla="*/ 176213 w 352425"/>
                  <a:gd name="connsiteY1" fmla="*/ 0 h 352433"/>
                  <a:gd name="connsiteX2" fmla="*/ 352425 w 352425"/>
                  <a:gd name="connsiteY2" fmla="*/ 176213 h 352433"/>
                  <a:gd name="connsiteX3" fmla="*/ 176213 w 352425"/>
                  <a:gd name="connsiteY3" fmla="*/ 352425 h 352433"/>
                  <a:gd name="connsiteX4" fmla="*/ 0 w 352425"/>
                  <a:gd name="connsiteY4" fmla="*/ 176213 h 352433"/>
                  <a:gd name="connsiteX5" fmla="*/ 301943 w 352425"/>
                  <a:gd name="connsiteY5" fmla="*/ 176213 h 352433"/>
                  <a:gd name="connsiteX6" fmla="*/ 176213 w 352425"/>
                  <a:gd name="connsiteY6" fmla="*/ 48578 h 352433"/>
                  <a:gd name="connsiteX7" fmla="*/ 51435 w 352425"/>
                  <a:gd name="connsiteY7" fmla="*/ 176213 h 352433"/>
                  <a:gd name="connsiteX8" fmla="*/ 176213 w 352425"/>
                  <a:gd name="connsiteY8" fmla="*/ 302895 h 352433"/>
                  <a:gd name="connsiteX9" fmla="*/ 301943 w 352425"/>
                  <a:gd name="connsiteY9" fmla="*/ 176213 h 3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425" h="352433">
                    <a:moveTo>
                      <a:pt x="0" y="176213"/>
                    </a:moveTo>
                    <a:cubicBezTo>
                      <a:pt x="0" y="79058"/>
                      <a:pt x="79058" y="0"/>
                      <a:pt x="176213" y="0"/>
                    </a:cubicBezTo>
                    <a:cubicBezTo>
                      <a:pt x="274320" y="0"/>
                      <a:pt x="352425" y="79058"/>
                      <a:pt x="352425" y="176213"/>
                    </a:cubicBezTo>
                    <a:cubicBezTo>
                      <a:pt x="352425" y="273368"/>
                      <a:pt x="273368" y="352425"/>
                      <a:pt x="176213" y="352425"/>
                    </a:cubicBezTo>
                    <a:cubicBezTo>
                      <a:pt x="79058" y="353378"/>
                      <a:pt x="0" y="274320"/>
                      <a:pt x="0" y="176213"/>
                    </a:cubicBezTo>
                    <a:close/>
                    <a:moveTo>
                      <a:pt x="301943" y="176213"/>
                    </a:moveTo>
                    <a:cubicBezTo>
                      <a:pt x="301943" y="106680"/>
                      <a:pt x="247650" y="48578"/>
                      <a:pt x="176213" y="48578"/>
                    </a:cubicBezTo>
                    <a:cubicBezTo>
                      <a:pt x="105728" y="48578"/>
                      <a:pt x="51435" y="105728"/>
                      <a:pt x="51435" y="176213"/>
                    </a:cubicBezTo>
                    <a:cubicBezTo>
                      <a:pt x="51435" y="245745"/>
                      <a:pt x="105728" y="302895"/>
                      <a:pt x="176213" y="302895"/>
                    </a:cubicBezTo>
                    <a:cubicBezTo>
                      <a:pt x="246698" y="303848"/>
                      <a:pt x="301943" y="246698"/>
                      <a:pt x="301943" y="176213"/>
                    </a:cubicBezTo>
                    <a:close/>
                  </a:path>
                </a:pathLst>
              </a:custGeom>
              <a:solidFill>
                <a:schemeClr val="bg1"/>
              </a:solidFill>
              <a:ln w="9525"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sp>
            <p:nvSpPr>
              <p:cNvPr id="89" name="Freeform: Shape 390">
                <a:extLst>
                  <a:ext uri="{FF2B5EF4-FFF2-40B4-BE49-F238E27FC236}">
                    <a16:creationId xmlns:a16="http://schemas.microsoft.com/office/drawing/2014/main" id="{6AD471DC-FC3E-45E4-87FE-3208D72CE8A3}"/>
                  </a:ext>
                </a:extLst>
              </p:cNvPr>
              <p:cNvSpPr/>
              <p:nvPr/>
            </p:nvSpPr>
            <p:spPr>
              <a:xfrm>
                <a:off x="2883548" y="2972497"/>
                <a:ext cx="140969" cy="142875"/>
              </a:xfrm>
              <a:custGeom>
                <a:avLst/>
                <a:gdLst>
                  <a:gd name="connsiteX0" fmla="*/ 135255 w 140969"/>
                  <a:gd name="connsiteY0" fmla="*/ 44768 h 142875"/>
                  <a:gd name="connsiteX1" fmla="*/ 109538 w 140969"/>
                  <a:gd name="connsiteY1" fmla="*/ 60960 h 142875"/>
                  <a:gd name="connsiteX2" fmla="*/ 80963 w 140969"/>
                  <a:gd name="connsiteY2" fmla="*/ 32385 h 142875"/>
                  <a:gd name="connsiteX3" fmla="*/ 97155 w 140969"/>
                  <a:gd name="connsiteY3" fmla="*/ 6667 h 142875"/>
                  <a:gd name="connsiteX4" fmla="*/ 70485 w 140969"/>
                  <a:gd name="connsiteY4" fmla="*/ 0 h 142875"/>
                  <a:gd name="connsiteX5" fmla="*/ 0 w 140969"/>
                  <a:gd name="connsiteY5" fmla="*/ 71438 h 142875"/>
                  <a:gd name="connsiteX6" fmla="*/ 70485 w 140969"/>
                  <a:gd name="connsiteY6" fmla="*/ 142875 h 142875"/>
                  <a:gd name="connsiteX7" fmla="*/ 140970 w 140969"/>
                  <a:gd name="connsiteY7" fmla="*/ 71438 h 142875"/>
                  <a:gd name="connsiteX8" fmla="*/ 135255 w 140969"/>
                  <a:gd name="connsiteY8" fmla="*/ 4476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69" h="142875">
                    <a:moveTo>
                      <a:pt x="135255" y="44768"/>
                    </a:moveTo>
                    <a:cubicBezTo>
                      <a:pt x="130492" y="54293"/>
                      <a:pt x="120967" y="60960"/>
                      <a:pt x="109538" y="60960"/>
                    </a:cubicBezTo>
                    <a:cubicBezTo>
                      <a:pt x="93345" y="60960"/>
                      <a:pt x="80963" y="47625"/>
                      <a:pt x="80963" y="32385"/>
                    </a:cubicBezTo>
                    <a:cubicBezTo>
                      <a:pt x="80963" y="20955"/>
                      <a:pt x="87630" y="11430"/>
                      <a:pt x="97155" y="6667"/>
                    </a:cubicBezTo>
                    <a:cubicBezTo>
                      <a:pt x="89535" y="1905"/>
                      <a:pt x="80010" y="0"/>
                      <a:pt x="70485" y="0"/>
                    </a:cubicBezTo>
                    <a:cubicBezTo>
                      <a:pt x="30480" y="0"/>
                      <a:pt x="0" y="32385"/>
                      <a:pt x="0" y="71438"/>
                    </a:cubicBezTo>
                    <a:cubicBezTo>
                      <a:pt x="0" y="110490"/>
                      <a:pt x="30480" y="142875"/>
                      <a:pt x="70485" y="142875"/>
                    </a:cubicBezTo>
                    <a:cubicBezTo>
                      <a:pt x="110490" y="142875"/>
                      <a:pt x="140970" y="110490"/>
                      <a:pt x="140970" y="71438"/>
                    </a:cubicBezTo>
                    <a:cubicBezTo>
                      <a:pt x="140970" y="61913"/>
                      <a:pt x="139065" y="53340"/>
                      <a:pt x="135255" y="44768"/>
                    </a:cubicBezTo>
                    <a:close/>
                  </a:path>
                </a:pathLst>
              </a:custGeom>
              <a:solidFill>
                <a:schemeClr val="bg1"/>
              </a:solidFill>
              <a:ln w="9525"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sp>
            <p:nvSpPr>
              <p:cNvPr id="90" name="Freeform: Shape 391">
                <a:extLst>
                  <a:ext uri="{FF2B5EF4-FFF2-40B4-BE49-F238E27FC236}">
                    <a16:creationId xmlns:a16="http://schemas.microsoft.com/office/drawing/2014/main" id="{044B7EA1-5218-4224-9EE3-2B7B9F8C08E1}"/>
                  </a:ext>
                </a:extLst>
              </p:cNvPr>
              <p:cNvSpPr/>
              <p:nvPr/>
            </p:nvSpPr>
            <p:spPr>
              <a:xfrm>
                <a:off x="2777820" y="2867722"/>
                <a:ext cx="352425" cy="352433"/>
              </a:xfrm>
              <a:custGeom>
                <a:avLst/>
                <a:gdLst>
                  <a:gd name="connsiteX0" fmla="*/ 0 w 352425"/>
                  <a:gd name="connsiteY0" fmla="*/ 177165 h 352433"/>
                  <a:gd name="connsiteX1" fmla="*/ 176213 w 352425"/>
                  <a:gd name="connsiteY1" fmla="*/ 0 h 352433"/>
                  <a:gd name="connsiteX2" fmla="*/ 352425 w 352425"/>
                  <a:gd name="connsiteY2" fmla="*/ 176213 h 352433"/>
                  <a:gd name="connsiteX3" fmla="*/ 176213 w 352425"/>
                  <a:gd name="connsiteY3" fmla="*/ 352425 h 352433"/>
                  <a:gd name="connsiteX4" fmla="*/ 0 w 352425"/>
                  <a:gd name="connsiteY4" fmla="*/ 177165 h 352433"/>
                  <a:gd name="connsiteX5" fmla="*/ 300990 w 352425"/>
                  <a:gd name="connsiteY5" fmla="*/ 177165 h 352433"/>
                  <a:gd name="connsiteX6" fmla="*/ 175260 w 352425"/>
                  <a:gd name="connsiteY6" fmla="*/ 49530 h 352433"/>
                  <a:gd name="connsiteX7" fmla="*/ 50483 w 352425"/>
                  <a:gd name="connsiteY7" fmla="*/ 177165 h 352433"/>
                  <a:gd name="connsiteX8" fmla="*/ 175260 w 352425"/>
                  <a:gd name="connsiteY8" fmla="*/ 303848 h 352433"/>
                  <a:gd name="connsiteX9" fmla="*/ 300990 w 352425"/>
                  <a:gd name="connsiteY9" fmla="*/ 177165 h 3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425" h="352433">
                    <a:moveTo>
                      <a:pt x="0" y="177165"/>
                    </a:moveTo>
                    <a:cubicBezTo>
                      <a:pt x="0" y="79058"/>
                      <a:pt x="78105" y="0"/>
                      <a:pt x="176213" y="0"/>
                    </a:cubicBezTo>
                    <a:cubicBezTo>
                      <a:pt x="274320" y="0"/>
                      <a:pt x="352425" y="79058"/>
                      <a:pt x="352425" y="176213"/>
                    </a:cubicBezTo>
                    <a:cubicBezTo>
                      <a:pt x="352425" y="273368"/>
                      <a:pt x="273367" y="352425"/>
                      <a:pt x="176213" y="352425"/>
                    </a:cubicBezTo>
                    <a:cubicBezTo>
                      <a:pt x="78105" y="353378"/>
                      <a:pt x="0" y="274320"/>
                      <a:pt x="0" y="177165"/>
                    </a:cubicBezTo>
                    <a:close/>
                    <a:moveTo>
                      <a:pt x="300990" y="177165"/>
                    </a:moveTo>
                    <a:cubicBezTo>
                      <a:pt x="300990" y="107633"/>
                      <a:pt x="246697" y="49530"/>
                      <a:pt x="175260" y="49530"/>
                    </a:cubicBezTo>
                    <a:cubicBezTo>
                      <a:pt x="104775" y="49530"/>
                      <a:pt x="50483" y="106680"/>
                      <a:pt x="50483" y="177165"/>
                    </a:cubicBezTo>
                    <a:cubicBezTo>
                      <a:pt x="50483" y="246698"/>
                      <a:pt x="104775" y="303848"/>
                      <a:pt x="175260" y="303848"/>
                    </a:cubicBezTo>
                    <a:cubicBezTo>
                      <a:pt x="246697" y="303848"/>
                      <a:pt x="300990" y="246698"/>
                      <a:pt x="300990" y="177165"/>
                    </a:cubicBezTo>
                    <a:close/>
                  </a:path>
                </a:pathLst>
              </a:custGeom>
              <a:solidFill>
                <a:schemeClr val="bg1"/>
              </a:solidFill>
              <a:ln w="9525"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grpSp>
        <p:sp>
          <p:nvSpPr>
            <p:cNvPr id="101" name="TextBox 100">
              <a:extLst>
                <a:ext uri="{FF2B5EF4-FFF2-40B4-BE49-F238E27FC236}">
                  <a16:creationId xmlns:a16="http://schemas.microsoft.com/office/drawing/2014/main" id="{FA09A66E-4E2F-49DD-B9CC-459FF8AAD44D}"/>
                </a:ext>
              </a:extLst>
            </p:cNvPr>
            <p:cNvSpPr txBox="1"/>
            <p:nvPr/>
          </p:nvSpPr>
          <p:spPr>
            <a:xfrm>
              <a:off x="11131819" y="2444959"/>
              <a:ext cx="194843"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ea typeface="+mn-ea"/>
                  <a:cs typeface="+mn-cs"/>
                  <a:sym typeface="Helvetica Neue"/>
                </a:rPr>
                <a:t>...</a:t>
              </a:r>
            </a:p>
          </p:txBody>
        </p:sp>
      </p:grpSp>
    </p:spTree>
    <p:extLst>
      <p:ext uri="{BB962C8B-B14F-4D97-AF65-F5344CB8AC3E}">
        <p14:creationId xmlns:p14="http://schemas.microsoft.com/office/powerpoint/2010/main" val="304737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mp;f">
            <a:extLst>
              <a:ext uri="{FF2B5EF4-FFF2-40B4-BE49-F238E27FC236}">
                <a16:creationId xmlns:a16="http://schemas.microsoft.com/office/drawing/2014/main" id="{DE3D11BF-D20B-E04B-BDD1-20132072DB8B}"/>
              </a:ext>
            </a:extLst>
          </p:cNvPr>
          <p:cNvSpPr/>
          <p:nvPr/>
        </p:nvSpPr>
        <p:spPr>
          <a:xfrm>
            <a:off x="822633" y="2847682"/>
            <a:ext cx="10820017" cy="1523590"/>
          </a:xfrm>
          <a:prstGeom prst="rect">
            <a:avLst/>
          </a:prstGeom>
          <a:gradFill flip="none" rotWithShape="1">
            <a:gsLst>
              <a:gs pos="98000">
                <a:srgbClr val="D3D8EB">
                  <a:alpha val="54000"/>
                  <a:lumMod val="25000"/>
                  <a:lumOff val="75000"/>
                </a:srgbClr>
              </a:gs>
              <a:gs pos="62000">
                <a:srgbClr val="D3D8EB">
                  <a:alpha val="30000"/>
                  <a:lumMod val="60000"/>
                  <a:lumOff val="40000"/>
                </a:srgbClr>
              </a:gs>
              <a:gs pos="23000">
                <a:srgbClr val="ECF3FC">
                  <a:lumMod val="81000"/>
                  <a:lumOff val="19000"/>
                  <a:alpha val="74000"/>
                </a:srgbClr>
              </a:gs>
            </a:gsLst>
            <a:lin ang="1800000" scaled="0"/>
            <a:tileRect/>
          </a:gradFill>
          <a:ln w="12700" cap="flat">
            <a:gradFill flip="none" rotWithShape="1">
              <a:gsLst>
                <a:gs pos="0">
                  <a:schemeClr val="tx1">
                    <a:lumMod val="75000"/>
                    <a:lumOff val="25000"/>
                    <a:alpha val="18000"/>
                  </a:schemeClr>
                </a:gs>
                <a:gs pos="100000">
                  <a:schemeClr val="bg1">
                    <a:alpha val="96000"/>
                  </a:schemeClr>
                </a:gs>
              </a:gsLst>
              <a:lin ang="2700000" scaled="1"/>
              <a:tileRect/>
            </a:gra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240000" rIns="50800" bIns="50800" numCol="1" spcCol="38100" rtlCol="0" anchor="t">
            <a:noAutofit/>
          </a:bodyPr>
          <a:lstStyle/>
          <a:p>
            <a:pPr algn="ctr" defTabSz="825458">
              <a:lnSpc>
                <a:spcPct val="100000"/>
              </a:lnSpc>
              <a:spcBef>
                <a:spcPts val="0"/>
              </a:spcBef>
              <a:defRPr/>
            </a:pPr>
            <a:endParaRPr lang="en-US" sz="1200">
              <a:solidFill>
                <a:srgbClr val="004A86"/>
              </a:solidFill>
              <a:latin typeface="IntelOne Display" panose="020B0503020203020204" pitchFamily="34" charset="77"/>
              <a:ea typeface="Helvetica Neue Medium"/>
              <a:cs typeface="Helvetica Neue Medium"/>
              <a:sym typeface="Helvetica Neue Medium"/>
            </a:endParaRPr>
          </a:p>
          <a:p>
            <a:pPr algn="ctr" defTabSz="825458">
              <a:lnSpc>
                <a:spcPct val="100000"/>
              </a:lnSpc>
              <a:spcBef>
                <a:spcPts val="0"/>
              </a:spcBef>
              <a:defRPr/>
            </a:pPr>
            <a:endParaRPr lang="en-US" sz="1200">
              <a:solidFill>
                <a:srgbClr val="004A86"/>
              </a:solidFill>
              <a:latin typeface="IntelOne Display" panose="020B0503020203020204" pitchFamily="34" charset="77"/>
              <a:ea typeface="Helvetica Neue Medium"/>
              <a:cs typeface="Helvetica Neue Medium"/>
              <a:sym typeface="Helvetica Neue Medium"/>
            </a:endParaRPr>
          </a:p>
          <a:p>
            <a:pPr algn="ctr" defTabSz="825458">
              <a:lnSpc>
                <a:spcPct val="100000"/>
              </a:lnSpc>
              <a:spcBef>
                <a:spcPts val="0"/>
              </a:spcBef>
              <a:defRPr/>
            </a:pPr>
            <a:endParaRPr lang="en-US" sz="1200">
              <a:solidFill>
                <a:srgbClr val="004A86"/>
              </a:solidFill>
              <a:latin typeface="IntelOne Display" panose="020B0503020203020204" pitchFamily="34" charset="77"/>
              <a:ea typeface="Helvetica Neue Medium"/>
              <a:cs typeface="Helvetica Neue Medium"/>
              <a:sym typeface="Helvetica Neue Medium"/>
            </a:endParaRPr>
          </a:p>
          <a:p>
            <a:pPr algn="ctr" defTabSz="825458">
              <a:lnSpc>
                <a:spcPct val="100000"/>
              </a:lnSpc>
              <a:spcBef>
                <a:spcPts val="0"/>
              </a:spcBef>
              <a:defRPr/>
            </a:pPr>
            <a:endParaRPr lang="en-US" sz="1200">
              <a:solidFill>
                <a:srgbClr val="004A86"/>
              </a:solidFill>
              <a:latin typeface="IntelOne Display" panose="020B0503020203020204" pitchFamily="34" charset="77"/>
              <a:ea typeface="Helvetica Neue Medium"/>
              <a:cs typeface="Helvetica Neue Medium"/>
              <a:sym typeface="Helvetica Neue Medium"/>
            </a:endParaRPr>
          </a:p>
          <a:p>
            <a:pPr algn="ctr" defTabSz="825458">
              <a:lnSpc>
                <a:spcPct val="100000"/>
              </a:lnSpc>
              <a:spcBef>
                <a:spcPts val="0"/>
              </a:spcBef>
              <a:defRPr/>
            </a:pPr>
            <a:endParaRPr lang="en-US" sz="1200">
              <a:solidFill>
                <a:srgbClr val="004A86"/>
              </a:solidFill>
              <a:latin typeface="IntelOne Display" panose="020B0503020203020204" pitchFamily="34" charset="77"/>
              <a:ea typeface="Helvetica Neue Medium"/>
              <a:cs typeface="Helvetica Neue Medium"/>
              <a:sym typeface="Helvetica Neue Medium"/>
            </a:endParaRPr>
          </a:p>
        </p:txBody>
      </p:sp>
      <p:sp>
        <p:nvSpPr>
          <p:cNvPr id="5" name="!!m&amp;f">
            <a:extLst>
              <a:ext uri="{FF2B5EF4-FFF2-40B4-BE49-F238E27FC236}">
                <a16:creationId xmlns:a16="http://schemas.microsoft.com/office/drawing/2014/main" id="{BA708F8C-C3B9-044C-829D-9F170529DDC8}"/>
              </a:ext>
            </a:extLst>
          </p:cNvPr>
          <p:cNvSpPr/>
          <p:nvPr/>
        </p:nvSpPr>
        <p:spPr>
          <a:xfrm>
            <a:off x="822634" y="4551985"/>
            <a:ext cx="9894985" cy="1523590"/>
          </a:xfrm>
          <a:prstGeom prst="rect">
            <a:avLst/>
          </a:prstGeom>
          <a:gradFill flip="none" rotWithShape="1">
            <a:gsLst>
              <a:gs pos="98000">
                <a:srgbClr val="D3D8EB">
                  <a:alpha val="54000"/>
                  <a:lumMod val="25000"/>
                  <a:lumOff val="75000"/>
                </a:srgbClr>
              </a:gs>
              <a:gs pos="62000">
                <a:srgbClr val="D3D8EB">
                  <a:alpha val="30000"/>
                  <a:lumMod val="60000"/>
                  <a:lumOff val="40000"/>
                </a:srgbClr>
              </a:gs>
              <a:gs pos="23000">
                <a:srgbClr val="ECF3FC">
                  <a:lumMod val="81000"/>
                  <a:lumOff val="19000"/>
                  <a:alpha val="74000"/>
                </a:srgbClr>
              </a:gs>
            </a:gsLst>
            <a:lin ang="1800000" scaled="0"/>
            <a:tileRect/>
          </a:gradFill>
          <a:ln w="12700" cap="flat">
            <a:gradFill flip="none" rotWithShape="1">
              <a:gsLst>
                <a:gs pos="0">
                  <a:schemeClr val="tx1">
                    <a:lumMod val="75000"/>
                    <a:lumOff val="25000"/>
                    <a:alpha val="18000"/>
                  </a:schemeClr>
                </a:gs>
                <a:gs pos="100000">
                  <a:schemeClr val="bg1">
                    <a:alpha val="96000"/>
                  </a:schemeClr>
                </a:gs>
              </a:gsLst>
              <a:lin ang="2700000" scaled="1"/>
              <a:tileRect/>
            </a:gra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240000" rIns="50800" bIns="50800" numCol="1" spcCol="38100" rtlCol="0" anchor="t">
            <a:noAutofit/>
          </a:bodyPr>
          <a:lstStyle/>
          <a:p>
            <a:pPr algn="ctr" defTabSz="825458">
              <a:lnSpc>
                <a:spcPct val="100000"/>
              </a:lnSpc>
              <a:spcBef>
                <a:spcPts val="0"/>
              </a:spcBef>
              <a:defRPr/>
            </a:pPr>
            <a:endParaRPr lang="en-US" sz="1200">
              <a:solidFill>
                <a:srgbClr val="004A86"/>
              </a:solidFill>
              <a:latin typeface="IntelOne Display" panose="020B0503020203020204" pitchFamily="34" charset="77"/>
              <a:ea typeface="Helvetica Neue Medium"/>
              <a:cs typeface="Helvetica Neue Medium"/>
              <a:sym typeface="Helvetica Neue Medium"/>
            </a:endParaRPr>
          </a:p>
          <a:p>
            <a:pPr algn="ctr" defTabSz="825458">
              <a:lnSpc>
                <a:spcPct val="100000"/>
              </a:lnSpc>
              <a:spcBef>
                <a:spcPts val="0"/>
              </a:spcBef>
              <a:defRPr/>
            </a:pPr>
            <a:endParaRPr lang="en-US" sz="1200">
              <a:solidFill>
                <a:srgbClr val="004A86"/>
              </a:solidFill>
              <a:latin typeface="IntelOne Display" panose="020B0503020203020204" pitchFamily="34" charset="77"/>
              <a:ea typeface="Helvetica Neue Medium"/>
              <a:cs typeface="Helvetica Neue Medium"/>
              <a:sym typeface="Helvetica Neue Medium"/>
            </a:endParaRPr>
          </a:p>
          <a:p>
            <a:pPr algn="ctr" defTabSz="825458">
              <a:lnSpc>
                <a:spcPct val="100000"/>
              </a:lnSpc>
              <a:spcBef>
                <a:spcPts val="0"/>
              </a:spcBef>
              <a:defRPr/>
            </a:pPr>
            <a:endParaRPr lang="en-US" sz="1200">
              <a:solidFill>
                <a:srgbClr val="004A86"/>
              </a:solidFill>
              <a:latin typeface="IntelOne Display" panose="020B0503020203020204" pitchFamily="34" charset="77"/>
              <a:ea typeface="Helvetica Neue Medium"/>
              <a:cs typeface="Helvetica Neue Medium"/>
              <a:sym typeface="Helvetica Neue Medium"/>
            </a:endParaRPr>
          </a:p>
          <a:p>
            <a:pPr algn="ctr" defTabSz="825458">
              <a:lnSpc>
                <a:spcPct val="100000"/>
              </a:lnSpc>
              <a:spcBef>
                <a:spcPts val="0"/>
              </a:spcBef>
              <a:defRPr/>
            </a:pPr>
            <a:endParaRPr lang="en-US" sz="1200">
              <a:solidFill>
                <a:srgbClr val="004A86"/>
              </a:solidFill>
              <a:latin typeface="IntelOne Display" panose="020B0503020203020204" pitchFamily="34" charset="77"/>
              <a:ea typeface="Helvetica Neue Medium"/>
              <a:cs typeface="Helvetica Neue Medium"/>
              <a:sym typeface="Helvetica Neue Medium"/>
            </a:endParaRPr>
          </a:p>
          <a:p>
            <a:pPr algn="ctr" defTabSz="825458">
              <a:lnSpc>
                <a:spcPct val="100000"/>
              </a:lnSpc>
              <a:spcBef>
                <a:spcPts val="0"/>
              </a:spcBef>
              <a:defRPr/>
            </a:pPr>
            <a:endParaRPr lang="en-US" sz="1200">
              <a:solidFill>
                <a:srgbClr val="004A86"/>
              </a:solidFill>
              <a:latin typeface="IntelOne Display" panose="020B0503020203020204" pitchFamily="34" charset="77"/>
              <a:ea typeface="Helvetica Neue Medium"/>
              <a:cs typeface="Helvetica Neue Medium"/>
              <a:sym typeface="Helvetica Neue Medium"/>
            </a:endParaRPr>
          </a:p>
        </p:txBody>
      </p:sp>
      <p:sp>
        <p:nvSpPr>
          <p:cNvPr id="33" name="!!m&amp;f">
            <a:extLst>
              <a:ext uri="{FF2B5EF4-FFF2-40B4-BE49-F238E27FC236}">
                <a16:creationId xmlns:a16="http://schemas.microsoft.com/office/drawing/2014/main" id="{1BB8CBC8-9331-0E42-8B0F-76C35E962A93}"/>
              </a:ext>
            </a:extLst>
          </p:cNvPr>
          <p:cNvSpPr/>
          <p:nvPr/>
        </p:nvSpPr>
        <p:spPr>
          <a:xfrm>
            <a:off x="831981" y="1263699"/>
            <a:ext cx="7327603" cy="1414155"/>
          </a:xfrm>
          <a:prstGeom prst="rect">
            <a:avLst/>
          </a:prstGeom>
          <a:gradFill flip="none" rotWithShape="1">
            <a:gsLst>
              <a:gs pos="98000">
                <a:srgbClr val="D3D8EB">
                  <a:alpha val="54000"/>
                  <a:lumMod val="25000"/>
                  <a:lumOff val="75000"/>
                </a:srgbClr>
              </a:gs>
              <a:gs pos="62000">
                <a:srgbClr val="D3D8EB">
                  <a:alpha val="30000"/>
                  <a:lumMod val="60000"/>
                  <a:lumOff val="40000"/>
                </a:srgbClr>
              </a:gs>
              <a:gs pos="23000">
                <a:srgbClr val="ECF3FC">
                  <a:lumMod val="81000"/>
                  <a:lumOff val="19000"/>
                  <a:alpha val="74000"/>
                </a:srgbClr>
              </a:gs>
            </a:gsLst>
            <a:lin ang="1800000" scaled="0"/>
            <a:tileRect/>
          </a:gradFill>
          <a:ln w="12700" cap="flat">
            <a:gradFill flip="none" rotWithShape="1">
              <a:gsLst>
                <a:gs pos="0">
                  <a:schemeClr val="tx1">
                    <a:lumMod val="75000"/>
                    <a:lumOff val="25000"/>
                    <a:alpha val="18000"/>
                  </a:schemeClr>
                </a:gs>
                <a:gs pos="100000">
                  <a:schemeClr val="bg1">
                    <a:alpha val="96000"/>
                  </a:schemeClr>
                </a:gs>
              </a:gsLst>
              <a:lin ang="2700000" scaled="1"/>
              <a:tileRect/>
            </a:gra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240000" rIns="50800" bIns="50800" numCol="1" spcCol="38100" rtlCol="0" anchor="t">
            <a:noAutofit/>
          </a:bodyPr>
          <a:lstStyle/>
          <a:p>
            <a:pPr algn="ctr" defTabSz="825458">
              <a:lnSpc>
                <a:spcPct val="100000"/>
              </a:lnSpc>
              <a:spcBef>
                <a:spcPts val="0"/>
              </a:spcBef>
              <a:defRPr/>
            </a:pPr>
            <a:endParaRPr lang="en-US" sz="1200">
              <a:solidFill>
                <a:srgbClr val="004A86"/>
              </a:solidFill>
              <a:latin typeface="IntelOne Display" panose="020B0503020203020204" pitchFamily="34" charset="77"/>
              <a:ea typeface="Helvetica Neue Medium"/>
              <a:cs typeface="Helvetica Neue Medium"/>
              <a:sym typeface="Helvetica Neue Medium"/>
            </a:endParaRPr>
          </a:p>
          <a:p>
            <a:pPr algn="ctr" defTabSz="825458">
              <a:lnSpc>
                <a:spcPct val="100000"/>
              </a:lnSpc>
              <a:spcBef>
                <a:spcPts val="0"/>
              </a:spcBef>
              <a:defRPr/>
            </a:pPr>
            <a:endParaRPr lang="en-US" sz="1200">
              <a:solidFill>
                <a:srgbClr val="004A86"/>
              </a:solidFill>
              <a:latin typeface="IntelOne Display" panose="020B0503020203020204" pitchFamily="34" charset="77"/>
              <a:ea typeface="Helvetica Neue Medium"/>
              <a:cs typeface="Helvetica Neue Medium"/>
              <a:sym typeface="Helvetica Neue Medium"/>
            </a:endParaRPr>
          </a:p>
          <a:p>
            <a:pPr algn="ctr" defTabSz="825458">
              <a:lnSpc>
                <a:spcPct val="100000"/>
              </a:lnSpc>
              <a:spcBef>
                <a:spcPts val="0"/>
              </a:spcBef>
              <a:defRPr/>
            </a:pPr>
            <a:endParaRPr lang="en-US" sz="1200">
              <a:solidFill>
                <a:srgbClr val="004A86"/>
              </a:solidFill>
              <a:latin typeface="IntelOne Display" panose="020B0503020203020204" pitchFamily="34" charset="77"/>
              <a:ea typeface="Helvetica Neue Medium"/>
              <a:cs typeface="Helvetica Neue Medium"/>
              <a:sym typeface="Helvetica Neue Medium"/>
            </a:endParaRPr>
          </a:p>
          <a:p>
            <a:pPr algn="ctr" defTabSz="825458">
              <a:lnSpc>
                <a:spcPct val="100000"/>
              </a:lnSpc>
              <a:spcBef>
                <a:spcPts val="0"/>
              </a:spcBef>
              <a:defRPr/>
            </a:pPr>
            <a:endParaRPr lang="en-US" sz="1200">
              <a:solidFill>
                <a:srgbClr val="004A86"/>
              </a:solidFill>
              <a:latin typeface="IntelOne Display" panose="020B0503020203020204" pitchFamily="34" charset="77"/>
              <a:ea typeface="Helvetica Neue Medium"/>
              <a:cs typeface="Helvetica Neue Medium"/>
              <a:sym typeface="Helvetica Neue Medium"/>
            </a:endParaRPr>
          </a:p>
          <a:p>
            <a:pPr algn="ctr" defTabSz="825458">
              <a:lnSpc>
                <a:spcPct val="100000"/>
              </a:lnSpc>
              <a:spcBef>
                <a:spcPts val="0"/>
              </a:spcBef>
              <a:defRPr/>
            </a:pPr>
            <a:endParaRPr lang="en-US" sz="1200">
              <a:solidFill>
                <a:srgbClr val="004A86"/>
              </a:solidFill>
              <a:latin typeface="IntelOne Display" panose="020B0503020203020204" pitchFamily="34" charset="77"/>
              <a:ea typeface="Helvetica Neue Medium"/>
              <a:cs typeface="Helvetica Neue Medium"/>
              <a:sym typeface="Helvetica Neue Medium"/>
            </a:endParaRPr>
          </a:p>
        </p:txBody>
      </p:sp>
      <p:pic>
        <p:nvPicPr>
          <p:cNvPr id="34" name="Picture 33" descr="A picture containing logo&#10;&#10;Description automatically generated">
            <a:extLst>
              <a:ext uri="{FF2B5EF4-FFF2-40B4-BE49-F238E27FC236}">
                <a16:creationId xmlns:a16="http://schemas.microsoft.com/office/drawing/2014/main" id="{94D62422-D579-1F4A-9541-057A2839B8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5046" y="1410249"/>
            <a:ext cx="945731" cy="1125420"/>
          </a:xfrm>
          <a:prstGeom prst="rect">
            <a:avLst/>
          </a:prstGeom>
          <a:effectLst>
            <a:outerShdw blurRad="50800" dist="38100" dir="2220000" algn="l" rotWithShape="0">
              <a:schemeClr val="tx2">
                <a:lumMod val="50000"/>
                <a:alpha val="21000"/>
              </a:schemeClr>
            </a:outerShdw>
          </a:effectLst>
        </p:spPr>
      </p:pic>
      <p:sp>
        <p:nvSpPr>
          <p:cNvPr id="35" name="Rectangle 34">
            <a:extLst>
              <a:ext uri="{FF2B5EF4-FFF2-40B4-BE49-F238E27FC236}">
                <a16:creationId xmlns:a16="http://schemas.microsoft.com/office/drawing/2014/main" id="{BDBD61BE-F644-A840-B06F-E70CC1FBC564}"/>
              </a:ext>
            </a:extLst>
          </p:cNvPr>
          <p:cNvSpPr/>
          <p:nvPr/>
        </p:nvSpPr>
        <p:spPr>
          <a:xfrm>
            <a:off x="895479" y="2870104"/>
            <a:ext cx="2770653" cy="1338828"/>
          </a:xfrm>
          <a:prstGeom prst="rect">
            <a:avLst/>
          </a:prstGeom>
        </p:spPr>
        <p:txBody>
          <a:bodyPr wrap="square" rIns="0">
            <a:spAutoFit/>
          </a:bodyPr>
          <a:lstStyle/>
          <a:p>
            <a:pPr defTabSz="825458">
              <a:spcBef>
                <a:spcPts val="2251"/>
              </a:spcBef>
              <a:defRPr/>
            </a:pPr>
            <a:r>
              <a:rPr lang="en-US" sz="3000">
                <a:gradFill flip="none" rotWithShape="1">
                  <a:gsLst>
                    <a:gs pos="0">
                      <a:srgbClr val="3781FF">
                        <a:lumMod val="60000"/>
                      </a:srgbClr>
                    </a:gs>
                    <a:gs pos="70000">
                      <a:srgbClr val="002B76"/>
                    </a:gs>
                  </a:gsLst>
                  <a:lin ang="3600000" scaled="0"/>
                  <a:tileRect/>
                </a:gradFill>
                <a:latin typeface="IntelOne Display" panose="020B0503020203020204" pitchFamily="34" charset="77"/>
                <a:ea typeface="Intel Clear" panose="020B0604020203020204" pitchFamily="34" charset="0"/>
                <a:cs typeface="Intel Clear" panose="020B0604020203020204" pitchFamily="34" charset="0"/>
                <a:sym typeface="Intel Clear Light"/>
              </a:rPr>
              <a:t>Add-on </a:t>
            </a:r>
            <a:br>
              <a:rPr lang="en-US" sz="3000">
                <a:gradFill flip="none" rotWithShape="1">
                  <a:gsLst>
                    <a:gs pos="0">
                      <a:srgbClr val="3781FF">
                        <a:lumMod val="60000"/>
                      </a:srgbClr>
                    </a:gs>
                    <a:gs pos="70000">
                      <a:srgbClr val="002B76"/>
                    </a:gs>
                  </a:gsLst>
                  <a:lin ang="3600000" scaled="0"/>
                  <a:tileRect/>
                </a:gradFill>
                <a:latin typeface="IntelOne Display" panose="020B0503020203020204" pitchFamily="34" charset="77"/>
                <a:ea typeface="Intel Clear" panose="020B0604020203020204" pitchFamily="34" charset="0"/>
                <a:cs typeface="Intel Clear" panose="020B0604020203020204" pitchFamily="34" charset="0"/>
                <a:sym typeface="Intel Clear Light"/>
              </a:rPr>
            </a:br>
            <a:r>
              <a:rPr lang="en-US" sz="3000">
                <a:gradFill flip="none" rotWithShape="1">
                  <a:gsLst>
                    <a:gs pos="0">
                      <a:srgbClr val="3781FF">
                        <a:lumMod val="60000"/>
                      </a:srgbClr>
                    </a:gs>
                    <a:gs pos="70000">
                      <a:srgbClr val="002B76"/>
                    </a:gs>
                  </a:gsLst>
                  <a:lin ang="3600000" scaled="0"/>
                  <a:tileRect/>
                </a:gradFill>
                <a:latin typeface="IntelOne Display Medium" panose="020B0503020203020204" pitchFamily="34" charset="77"/>
                <a:ea typeface="Intel Clear" panose="020B0604020203020204" pitchFamily="34" charset="0"/>
                <a:cs typeface="Intel Clear" panose="020B0604020203020204" pitchFamily="34" charset="0"/>
                <a:sym typeface="Intel Clear Light"/>
              </a:rPr>
              <a:t>Domain-specific </a:t>
            </a:r>
            <a:r>
              <a:rPr lang="en-US" sz="3000">
                <a:gradFill flip="none" rotWithShape="1">
                  <a:gsLst>
                    <a:gs pos="0">
                      <a:srgbClr val="3781FF">
                        <a:lumMod val="60000"/>
                      </a:srgbClr>
                    </a:gs>
                    <a:gs pos="70000">
                      <a:srgbClr val="002B76"/>
                    </a:gs>
                  </a:gsLst>
                  <a:lin ang="3600000" scaled="0"/>
                  <a:tileRect/>
                </a:gradFill>
                <a:latin typeface="IntelOne Display" panose="020B0503020203020204" pitchFamily="34" charset="77"/>
                <a:ea typeface="Intel Clear" panose="020B0604020203020204" pitchFamily="34" charset="0"/>
                <a:cs typeface="Intel Clear" panose="020B0604020203020204" pitchFamily="34" charset="0"/>
                <a:sym typeface="Intel Clear Light"/>
              </a:rPr>
              <a:t>Toolkits</a:t>
            </a:r>
          </a:p>
        </p:txBody>
      </p:sp>
      <p:sp>
        <p:nvSpPr>
          <p:cNvPr id="36" name="Rectangle 35">
            <a:extLst>
              <a:ext uri="{FF2B5EF4-FFF2-40B4-BE49-F238E27FC236}">
                <a16:creationId xmlns:a16="http://schemas.microsoft.com/office/drawing/2014/main" id="{9439C6FD-5629-6047-93F7-22FCFCA0F730}"/>
              </a:ext>
            </a:extLst>
          </p:cNvPr>
          <p:cNvSpPr/>
          <p:nvPr/>
        </p:nvSpPr>
        <p:spPr>
          <a:xfrm>
            <a:off x="895480" y="1486903"/>
            <a:ext cx="2572000" cy="923330"/>
          </a:xfrm>
          <a:prstGeom prst="rect">
            <a:avLst/>
          </a:prstGeom>
        </p:spPr>
        <p:txBody>
          <a:bodyPr wrap="square">
            <a:spAutoFit/>
          </a:bodyPr>
          <a:lstStyle/>
          <a:p>
            <a:pPr defTabSz="825458"/>
            <a:r>
              <a:rPr lang="en-US" sz="3000">
                <a:gradFill flip="none" rotWithShape="1">
                  <a:gsLst>
                    <a:gs pos="0">
                      <a:srgbClr val="3781FF">
                        <a:lumMod val="60000"/>
                      </a:srgbClr>
                    </a:gs>
                    <a:gs pos="70000">
                      <a:srgbClr val="002B76"/>
                    </a:gs>
                  </a:gsLst>
                  <a:lin ang="3600000" scaled="0"/>
                  <a:tileRect/>
                </a:gradFill>
                <a:latin typeface="IntelOne Display" panose="020B0503020203020204"/>
                <a:ea typeface="Intel Clear" panose="020B0604020203020204" pitchFamily="34" charset="0"/>
                <a:cs typeface="Intel Clear" panose="020B0604020203020204" pitchFamily="34" charset="0"/>
                <a:sym typeface="Intel Clear Light"/>
              </a:rPr>
              <a:t>Intel® oneAPI </a:t>
            </a:r>
            <a:r>
              <a:rPr lang="en-US" sz="3000">
                <a:gradFill flip="none" rotWithShape="1">
                  <a:gsLst>
                    <a:gs pos="0">
                      <a:srgbClr val="3781FF">
                        <a:lumMod val="60000"/>
                      </a:srgbClr>
                    </a:gs>
                    <a:gs pos="70000">
                      <a:srgbClr val="002B76"/>
                    </a:gs>
                  </a:gsLst>
                  <a:lin ang="3600000" scaled="0"/>
                  <a:tileRect/>
                </a:gradFill>
                <a:latin typeface="IntelOne Display Medium" panose="020B0503020203020204" pitchFamily="34" charset="77"/>
                <a:ea typeface="Intel Clear" panose="020B0604020203020204" pitchFamily="34" charset="0"/>
                <a:cs typeface="Intel Clear" panose="020B0604020203020204" pitchFamily="34" charset="0"/>
                <a:sym typeface="Intel Clear Light"/>
              </a:rPr>
              <a:t>Base</a:t>
            </a:r>
            <a:r>
              <a:rPr lang="en-US" sz="3000">
                <a:gradFill flip="none" rotWithShape="1">
                  <a:gsLst>
                    <a:gs pos="0">
                      <a:srgbClr val="3781FF">
                        <a:lumMod val="60000"/>
                      </a:srgbClr>
                    </a:gs>
                    <a:gs pos="70000">
                      <a:srgbClr val="002B76"/>
                    </a:gs>
                  </a:gsLst>
                  <a:lin ang="3600000" scaled="0"/>
                  <a:tileRect/>
                </a:gradFill>
                <a:latin typeface="IntelOne Display" panose="020B0503020203020204" pitchFamily="34" charset="77"/>
                <a:ea typeface="Intel Clear" panose="020B0604020203020204" pitchFamily="34" charset="0"/>
                <a:cs typeface="Intel Clear" panose="020B0604020203020204" pitchFamily="34" charset="0"/>
                <a:sym typeface="Intel Clear Light"/>
              </a:rPr>
              <a:t> Toolkit</a:t>
            </a:r>
          </a:p>
        </p:txBody>
      </p:sp>
      <p:sp>
        <p:nvSpPr>
          <p:cNvPr id="37" name="Rectangle 36">
            <a:extLst>
              <a:ext uri="{FF2B5EF4-FFF2-40B4-BE49-F238E27FC236}">
                <a16:creationId xmlns:a16="http://schemas.microsoft.com/office/drawing/2014/main" id="{E1727C8C-3E26-3E41-BEBB-CA6ABF036F38}"/>
              </a:ext>
            </a:extLst>
          </p:cNvPr>
          <p:cNvSpPr/>
          <p:nvPr/>
        </p:nvSpPr>
        <p:spPr>
          <a:xfrm>
            <a:off x="895480" y="4632381"/>
            <a:ext cx="2266508" cy="1200329"/>
          </a:xfrm>
          <a:prstGeom prst="rect">
            <a:avLst/>
          </a:prstGeom>
        </p:spPr>
        <p:txBody>
          <a:bodyPr wrap="square">
            <a:spAutoFit/>
          </a:bodyPr>
          <a:lstStyle/>
          <a:p>
            <a:pPr defTabSz="825458">
              <a:lnSpc>
                <a:spcPct val="80000"/>
              </a:lnSpc>
              <a:spcBef>
                <a:spcPts val="600"/>
              </a:spcBef>
            </a:pPr>
            <a:r>
              <a:rPr lang="en-US" sz="3000">
                <a:gradFill flip="none" rotWithShape="1">
                  <a:gsLst>
                    <a:gs pos="0">
                      <a:srgbClr val="3781FF">
                        <a:lumMod val="60000"/>
                      </a:srgbClr>
                    </a:gs>
                    <a:gs pos="70000">
                      <a:srgbClr val="002B76"/>
                    </a:gs>
                  </a:gsLst>
                  <a:lin ang="3600000" scaled="0"/>
                  <a:tileRect/>
                </a:gradFill>
                <a:latin typeface="IntelOne Display" panose="020B0503020203020204" pitchFamily="34" charset="77"/>
                <a:ea typeface="Intel Clear" panose="020B0604020203020204" pitchFamily="34" charset="0"/>
                <a:cs typeface="Intel Clear" panose="020B0604020203020204" pitchFamily="34" charset="0"/>
                <a:sym typeface="Intel Clear Light"/>
              </a:rPr>
              <a:t>Toolkits </a:t>
            </a:r>
            <a:r>
              <a:rPr lang="en-US" sz="3000">
                <a:gradFill flip="none" rotWithShape="1">
                  <a:gsLst>
                    <a:gs pos="0">
                      <a:srgbClr val="3781FF">
                        <a:lumMod val="60000"/>
                      </a:srgbClr>
                    </a:gs>
                    <a:gs pos="70000">
                      <a:srgbClr val="002B76"/>
                    </a:gs>
                  </a:gsLst>
                  <a:lin ang="3600000" scaled="0"/>
                  <a:tileRect/>
                </a:gradFill>
                <a:latin typeface="IntelOne Display Medium" panose="020B0503020203020204" pitchFamily="34" charset="77"/>
                <a:ea typeface="Intel Clear" panose="020B0604020203020204" pitchFamily="34" charset="0"/>
                <a:cs typeface="Intel Clear" panose="020B0604020203020204" pitchFamily="34" charset="0"/>
                <a:sym typeface="Intel Clear Light"/>
              </a:rPr>
              <a:t>powered by oneAPI</a:t>
            </a:r>
          </a:p>
        </p:txBody>
      </p:sp>
      <p:pic>
        <p:nvPicPr>
          <p:cNvPr id="30" name="Picture 29" descr="A picture containing logo&#10;&#10;Description automatically generated">
            <a:extLst>
              <a:ext uri="{FF2B5EF4-FFF2-40B4-BE49-F238E27FC236}">
                <a16:creationId xmlns:a16="http://schemas.microsoft.com/office/drawing/2014/main" id="{D48C9616-BEA0-3A4E-A9E4-B6FD6580D1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4638" y="3036543"/>
            <a:ext cx="938905" cy="1118863"/>
          </a:xfrm>
          <a:prstGeom prst="rect">
            <a:avLst/>
          </a:prstGeom>
          <a:effectLst>
            <a:outerShdw blurRad="50800" dist="38100" dir="2220000" algn="l" rotWithShape="0">
              <a:schemeClr val="tx2">
                <a:lumMod val="50000"/>
                <a:alpha val="18000"/>
              </a:schemeClr>
            </a:outerShdw>
          </a:effectLst>
        </p:spPr>
      </p:pic>
      <p:pic>
        <p:nvPicPr>
          <p:cNvPr id="31" name="Picture 30" descr="A picture containing logo&#10;&#10;Description automatically generated">
            <a:extLst>
              <a:ext uri="{FF2B5EF4-FFF2-40B4-BE49-F238E27FC236}">
                <a16:creationId xmlns:a16="http://schemas.microsoft.com/office/drawing/2014/main" id="{85BB093C-1172-2E4F-86F4-D5B1AA72D3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6136" y="3036543"/>
            <a:ext cx="940221" cy="1118863"/>
          </a:xfrm>
          <a:prstGeom prst="rect">
            <a:avLst/>
          </a:prstGeom>
          <a:effectLst>
            <a:outerShdw blurRad="50800" dist="38100" dir="2220000" algn="l" rotWithShape="0">
              <a:schemeClr val="tx2">
                <a:lumMod val="50000"/>
                <a:alpha val="18000"/>
              </a:schemeClr>
            </a:outerShdw>
          </a:effectLst>
        </p:spPr>
      </p:pic>
      <p:pic>
        <p:nvPicPr>
          <p:cNvPr id="32" name="Picture 31" descr="A picture containing logo&#10;&#10;Description automatically generated">
            <a:extLst>
              <a:ext uri="{FF2B5EF4-FFF2-40B4-BE49-F238E27FC236}">
                <a16:creationId xmlns:a16="http://schemas.microsoft.com/office/drawing/2014/main" id="{D94FE354-AC07-0943-8BB7-F1E642B3C8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08835" y="3036543"/>
            <a:ext cx="940221" cy="1118863"/>
          </a:xfrm>
          <a:prstGeom prst="rect">
            <a:avLst/>
          </a:prstGeom>
          <a:effectLst>
            <a:outerShdw blurRad="50800" dist="38100" dir="2220000" algn="l" rotWithShape="0">
              <a:schemeClr val="tx2">
                <a:lumMod val="50000"/>
                <a:alpha val="18000"/>
              </a:schemeClr>
            </a:outerShdw>
          </a:effectLst>
        </p:spPr>
      </p:pic>
      <p:pic>
        <p:nvPicPr>
          <p:cNvPr id="38" name="Picture 37" descr="Graphical user interface, application&#10;&#10;Description automatically generated">
            <a:extLst>
              <a:ext uri="{FF2B5EF4-FFF2-40B4-BE49-F238E27FC236}">
                <a16:creationId xmlns:a16="http://schemas.microsoft.com/office/drawing/2014/main" id="{34DB6914-4832-5E47-81A3-CA8F937632B7}"/>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920761" y="4754348"/>
            <a:ext cx="883409" cy="1118864"/>
          </a:xfrm>
          <a:prstGeom prst="rect">
            <a:avLst/>
          </a:prstGeom>
          <a:ln>
            <a:noFill/>
          </a:ln>
          <a:effectLst>
            <a:reflection blurRad="127000" stA="39000" endPos="74000" dist="368300" dir="5400000" sy="-100000" algn="bl" rotWithShape="0"/>
          </a:effectLst>
        </p:spPr>
      </p:pic>
      <p:grpSp>
        <p:nvGrpSpPr>
          <p:cNvPr id="2" name="Group 1">
            <a:extLst>
              <a:ext uri="{FF2B5EF4-FFF2-40B4-BE49-F238E27FC236}">
                <a16:creationId xmlns:a16="http://schemas.microsoft.com/office/drawing/2014/main" id="{03A884F7-8E5E-064B-A3BC-C448653C7898}"/>
              </a:ext>
            </a:extLst>
          </p:cNvPr>
          <p:cNvGrpSpPr/>
          <p:nvPr/>
        </p:nvGrpSpPr>
        <p:grpSpPr>
          <a:xfrm>
            <a:off x="7536746" y="4754084"/>
            <a:ext cx="1149245" cy="1076596"/>
            <a:chOff x="4314262" y="3279170"/>
            <a:chExt cx="861934" cy="807447"/>
          </a:xfrm>
          <a:effectLst>
            <a:reflection blurRad="165100" stA="36000" endPos="80000" dist="406400" dir="5400000" sy="-100000" algn="bl" rotWithShape="0"/>
          </a:effectLst>
        </p:grpSpPr>
        <p:sp>
          <p:nvSpPr>
            <p:cNvPr id="41" name="L-shape 40">
              <a:extLst>
                <a:ext uri="{FF2B5EF4-FFF2-40B4-BE49-F238E27FC236}">
                  <a16:creationId xmlns:a16="http://schemas.microsoft.com/office/drawing/2014/main" id="{A6C02E3B-4001-0D47-8709-025F99F46AA0}"/>
                </a:ext>
              </a:extLst>
            </p:cNvPr>
            <p:cNvSpPr/>
            <p:nvPr/>
          </p:nvSpPr>
          <p:spPr>
            <a:xfrm rot="10800000">
              <a:off x="4362010" y="3279170"/>
              <a:ext cx="612890" cy="758296"/>
            </a:xfrm>
            <a:prstGeom prst="corner">
              <a:avLst/>
            </a:prstGeom>
            <a:gradFill>
              <a:gsLst>
                <a:gs pos="99000">
                  <a:schemeClr val="tx2">
                    <a:lumMod val="60000"/>
                    <a:lumOff val="40000"/>
                    <a:alpha val="41000"/>
                  </a:schemeClr>
                </a:gs>
                <a:gs pos="0">
                  <a:schemeClr val="accent1">
                    <a:alpha val="3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570" hangingPunct="1">
                <a:lnSpc>
                  <a:spcPct val="100000"/>
                </a:lnSpc>
                <a:spcBef>
                  <a:spcPts val="0"/>
                </a:spcBef>
                <a:defRPr/>
              </a:pPr>
              <a:endParaRPr lang="en-US" sz="1333" kern="1200">
                <a:solidFill>
                  <a:srgbClr val="000000"/>
                </a:solidFill>
                <a:latin typeface="Calibri"/>
              </a:endParaRPr>
            </a:p>
          </p:txBody>
        </p:sp>
        <p:sp>
          <p:nvSpPr>
            <p:cNvPr id="42" name="L-shape 41">
              <a:extLst>
                <a:ext uri="{FF2B5EF4-FFF2-40B4-BE49-F238E27FC236}">
                  <a16:creationId xmlns:a16="http://schemas.microsoft.com/office/drawing/2014/main" id="{64AD76DF-3AC8-054D-81FA-CD3E4ADAD0A1}"/>
                </a:ext>
              </a:extLst>
            </p:cNvPr>
            <p:cNvSpPr/>
            <p:nvPr/>
          </p:nvSpPr>
          <p:spPr>
            <a:xfrm>
              <a:off x="4314262" y="3328321"/>
              <a:ext cx="612890" cy="758296"/>
            </a:xfrm>
            <a:prstGeom prst="corner">
              <a:avLst/>
            </a:prstGeom>
            <a:gradFill>
              <a:gsLst>
                <a:gs pos="99000">
                  <a:schemeClr val="tx2">
                    <a:lumMod val="60000"/>
                    <a:lumOff val="40000"/>
                    <a:alpha val="22000"/>
                  </a:schemeClr>
                </a:gs>
                <a:gs pos="0">
                  <a:schemeClr val="accent1">
                    <a:alpha val="3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570" hangingPunct="1">
                <a:lnSpc>
                  <a:spcPct val="100000"/>
                </a:lnSpc>
                <a:spcBef>
                  <a:spcPts val="0"/>
                </a:spcBef>
                <a:defRPr/>
              </a:pPr>
              <a:endParaRPr lang="en-US" sz="1333" kern="1200">
                <a:solidFill>
                  <a:srgbClr val="000000"/>
                </a:solidFill>
                <a:latin typeface="Calibri"/>
              </a:endParaRPr>
            </a:p>
          </p:txBody>
        </p:sp>
        <p:sp>
          <p:nvSpPr>
            <p:cNvPr id="43" name="Rectangle 42">
              <a:extLst>
                <a:ext uri="{FF2B5EF4-FFF2-40B4-BE49-F238E27FC236}">
                  <a16:creationId xmlns:a16="http://schemas.microsoft.com/office/drawing/2014/main" id="{D41D7F59-F529-BF49-BD97-B60591530EF8}"/>
                </a:ext>
              </a:extLst>
            </p:cNvPr>
            <p:cNvSpPr/>
            <p:nvPr/>
          </p:nvSpPr>
          <p:spPr>
            <a:xfrm>
              <a:off x="4362010" y="3328321"/>
              <a:ext cx="565141" cy="709144"/>
            </a:xfrm>
            <a:prstGeom prst="rect">
              <a:avLst/>
            </a:prstGeom>
            <a:gradFill>
              <a:gsLst>
                <a:gs pos="0">
                  <a:srgbClr val="273547"/>
                </a:gs>
                <a:gs pos="100000">
                  <a:srgbClr val="1823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570" hangingPunct="1">
                <a:lnSpc>
                  <a:spcPct val="100000"/>
                </a:lnSpc>
                <a:spcBef>
                  <a:spcPts val="0"/>
                </a:spcBef>
                <a:defRPr/>
              </a:pPr>
              <a:endParaRPr lang="en-US" sz="1333" kern="1200">
                <a:solidFill>
                  <a:srgbClr val="000000"/>
                </a:solidFill>
                <a:latin typeface="Calibri"/>
              </a:endParaRPr>
            </a:p>
          </p:txBody>
        </p:sp>
        <p:grpSp>
          <p:nvGrpSpPr>
            <p:cNvPr id="44" name="Group 43">
              <a:extLst>
                <a:ext uri="{FF2B5EF4-FFF2-40B4-BE49-F238E27FC236}">
                  <a16:creationId xmlns:a16="http://schemas.microsoft.com/office/drawing/2014/main" id="{4D52D24C-DEB2-5D45-B532-7557DC7939FE}"/>
                </a:ext>
              </a:extLst>
            </p:cNvPr>
            <p:cNvGrpSpPr>
              <a:grpSpLocks noChangeAspect="1"/>
            </p:cNvGrpSpPr>
            <p:nvPr/>
          </p:nvGrpSpPr>
          <p:grpSpPr>
            <a:xfrm>
              <a:off x="4416462" y="3755151"/>
              <a:ext cx="460644" cy="91984"/>
              <a:chOff x="925208" y="2867722"/>
              <a:chExt cx="2246946" cy="457199"/>
            </a:xfrm>
            <a:solidFill>
              <a:schemeClr val="bg1"/>
            </a:solidFill>
          </p:grpSpPr>
          <p:grpSp>
            <p:nvGrpSpPr>
              <p:cNvPr id="48" name="Graphic 19">
                <a:extLst>
                  <a:ext uri="{FF2B5EF4-FFF2-40B4-BE49-F238E27FC236}">
                    <a16:creationId xmlns:a16="http://schemas.microsoft.com/office/drawing/2014/main" id="{814B0D99-331B-8244-B630-297716B14574}"/>
                  </a:ext>
                </a:extLst>
              </p:cNvPr>
              <p:cNvGrpSpPr/>
              <p:nvPr/>
            </p:nvGrpSpPr>
            <p:grpSpPr>
              <a:xfrm>
                <a:off x="1307160" y="2872484"/>
                <a:ext cx="1864994" cy="452437"/>
                <a:chOff x="4647831" y="2049693"/>
                <a:chExt cx="1864994" cy="452437"/>
              </a:xfrm>
              <a:grpFill/>
            </p:grpSpPr>
            <p:grpSp>
              <p:nvGrpSpPr>
                <p:cNvPr id="53" name="Graphic 19">
                  <a:extLst>
                    <a:ext uri="{FF2B5EF4-FFF2-40B4-BE49-F238E27FC236}">
                      <a16:creationId xmlns:a16="http://schemas.microsoft.com/office/drawing/2014/main" id="{5EB8D697-AAE0-9245-B12C-1583F6A92999}"/>
                    </a:ext>
                  </a:extLst>
                </p:cNvPr>
                <p:cNvGrpSpPr/>
                <p:nvPr/>
              </p:nvGrpSpPr>
              <p:grpSpPr>
                <a:xfrm>
                  <a:off x="6448056" y="2049693"/>
                  <a:ext cx="64769" cy="32385"/>
                  <a:chOff x="6448056" y="2049693"/>
                  <a:chExt cx="64769" cy="32385"/>
                </a:xfrm>
                <a:grpFill/>
              </p:grpSpPr>
              <p:sp>
                <p:nvSpPr>
                  <p:cNvPr id="61" name="Freeform: Shape 41">
                    <a:extLst>
                      <a:ext uri="{FF2B5EF4-FFF2-40B4-BE49-F238E27FC236}">
                        <a16:creationId xmlns:a16="http://schemas.microsoft.com/office/drawing/2014/main" id="{89B55B60-643A-ED49-9326-6F5579237B4B}"/>
                      </a:ext>
                    </a:extLst>
                  </p:cNvPr>
                  <p:cNvSpPr/>
                  <p:nvPr/>
                </p:nvSpPr>
                <p:spPr>
                  <a:xfrm>
                    <a:off x="6448056" y="2049693"/>
                    <a:ext cx="24764" cy="32385"/>
                  </a:xfrm>
                  <a:custGeom>
                    <a:avLst/>
                    <a:gdLst>
                      <a:gd name="connsiteX0" fmla="*/ 8572 w 24764"/>
                      <a:gd name="connsiteY0" fmla="*/ 5715 h 32385"/>
                      <a:gd name="connsiteX1" fmla="*/ 0 w 24764"/>
                      <a:gd name="connsiteY1" fmla="*/ 5715 h 32385"/>
                      <a:gd name="connsiteX2" fmla="*/ 0 w 24764"/>
                      <a:gd name="connsiteY2" fmla="*/ 0 h 32385"/>
                      <a:gd name="connsiteX3" fmla="*/ 24765 w 24764"/>
                      <a:gd name="connsiteY3" fmla="*/ 0 h 32385"/>
                      <a:gd name="connsiteX4" fmla="*/ 24765 w 24764"/>
                      <a:gd name="connsiteY4" fmla="*/ 5715 h 32385"/>
                      <a:gd name="connsiteX5" fmla="*/ 16192 w 24764"/>
                      <a:gd name="connsiteY5" fmla="*/ 5715 h 32385"/>
                      <a:gd name="connsiteX6" fmla="*/ 16192 w 24764"/>
                      <a:gd name="connsiteY6" fmla="*/ 32385 h 32385"/>
                      <a:gd name="connsiteX7" fmla="*/ 8572 w 24764"/>
                      <a:gd name="connsiteY7" fmla="*/ 32385 h 32385"/>
                      <a:gd name="connsiteX8" fmla="*/ 8572 w 24764"/>
                      <a:gd name="connsiteY8" fmla="*/ 5715 h 3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4" h="32385">
                        <a:moveTo>
                          <a:pt x="8572" y="5715"/>
                        </a:moveTo>
                        <a:lnTo>
                          <a:pt x="0" y="5715"/>
                        </a:lnTo>
                        <a:lnTo>
                          <a:pt x="0" y="0"/>
                        </a:lnTo>
                        <a:lnTo>
                          <a:pt x="24765" y="0"/>
                        </a:lnTo>
                        <a:lnTo>
                          <a:pt x="24765" y="5715"/>
                        </a:lnTo>
                        <a:lnTo>
                          <a:pt x="16192" y="5715"/>
                        </a:lnTo>
                        <a:lnTo>
                          <a:pt x="16192" y="32385"/>
                        </a:lnTo>
                        <a:lnTo>
                          <a:pt x="8572" y="32385"/>
                        </a:lnTo>
                        <a:lnTo>
                          <a:pt x="8572" y="5715"/>
                        </a:lnTo>
                        <a:close/>
                      </a:path>
                    </a:pathLst>
                  </a:custGeom>
                  <a:grpFill/>
                  <a:ln w="9525" cap="flat">
                    <a:noFill/>
                    <a:prstDash val="solid"/>
                    <a:miter/>
                  </a:ln>
                </p:spPr>
                <p:txBody>
                  <a:bodyPr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defTabSz="1219108">
                      <a:spcBef>
                        <a:spcPts val="2251"/>
                      </a:spcBef>
                      <a:defRPr/>
                    </a:pPr>
                    <a:endParaRPr lang="en-US" sz="1867">
                      <a:latin typeface="IntelOne Display Medium" panose="020B0703020203020204" pitchFamily="34" charset="0"/>
                      <a:ea typeface="Helvetica Neue"/>
                      <a:cs typeface="Helvetica Neue"/>
                    </a:endParaRPr>
                  </a:p>
                </p:txBody>
              </p:sp>
              <p:sp>
                <p:nvSpPr>
                  <p:cNvPr id="62" name="Freeform: Shape 42">
                    <a:extLst>
                      <a:ext uri="{FF2B5EF4-FFF2-40B4-BE49-F238E27FC236}">
                        <a16:creationId xmlns:a16="http://schemas.microsoft.com/office/drawing/2014/main" id="{4B5023CB-DB8B-4548-9E16-ED0A023EAC7F}"/>
                      </a:ext>
                    </a:extLst>
                  </p:cNvPr>
                  <p:cNvSpPr/>
                  <p:nvPr/>
                </p:nvSpPr>
                <p:spPr>
                  <a:xfrm>
                    <a:off x="6478536" y="2049693"/>
                    <a:ext cx="34289" cy="32385"/>
                  </a:xfrm>
                  <a:custGeom>
                    <a:avLst/>
                    <a:gdLst>
                      <a:gd name="connsiteX0" fmla="*/ 0 w 34289"/>
                      <a:gd name="connsiteY0" fmla="*/ 0 h 32385"/>
                      <a:gd name="connsiteX1" fmla="*/ 9525 w 34289"/>
                      <a:gd name="connsiteY1" fmla="*/ 0 h 32385"/>
                      <a:gd name="connsiteX2" fmla="*/ 17145 w 34289"/>
                      <a:gd name="connsiteY2" fmla="*/ 20003 h 32385"/>
                      <a:gd name="connsiteX3" fmla="*/ 24765 w 34289"/>
                      <a:gd name="connsiteY3" fmla="*/ 0 h 32385"/>
                      <a:gd name="connsiteX4" fmla="*/ 34290 w 34289"/>
                      <a:gd name="connsiteY4" fmla="*/ 0 h 32385"/>
                      <a:gd name="connsiteX5" fmla="*/ 34290 w 34289"/>
                      <a:gd name="connsiteY5" fmla="*/ 32385 h 32385"/>
                      <a:gd name="connsiteX6" fmla="*/ 26670 w 34289"/>
                      <a:gd name="connsiteY6" fmla="*/ 32385 h 32385"/>
                      <a:gd name="connsiteX7" fmla="*/ 26670 w 34289"/>
                      <a:gd name="connsiteY7" fmla="*/ 9525 h 32385"/>
                      <a:gd name="connsiteX8" fmla="*/ 18097 w 34289"/>
                      <a:gd name="connsiteY8" fmla="*/ 32385 h 32385"/>
                      <a:gd name="connsiteX9" fmla="*/ 16192 w 34289"/>
                      <a:gd name="connsiteY9" fmla="*/ 32385 h 32385"/>
                      <a:gd name="connsiteX10" fmla="*/ 6667 w 34289"/>
                      <a:gd name="connsiteY10" fmla="*/ 9525 h 32385"/>
                      <a:gd name="connsiteX11" fmla="*/ 6667 w 34289"/>
                      <a:gd name="connsiteY11" fmla="*/ 32385 h 32385"/>
                      <a:gd name="connsiteX12" fmla="*/ 0 w 34289"/>
                      <a:gd name="connsiteY12" fmla="*/ 32385 h 32385"/>
                      <a:gd name="connsiteX13" fmla="*/ 0 w 34289"/>
                      <a:gd name="connsiteY13" fmla="*/ 0 h 3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89" h="32385">
                        <a:moveTo>
                          <a:pt x="0" y="0"/>
                        </a:moveTo>
                        <a:lnTo>
                          <a:pt x="9525" y="0"/>
                        </a:lnTo>
                        <a:lnTo>
                          <a:pt x="17145" y="20003"/>
                        </a:lnTo>
                        <a:lnTo>
                          <a:pt x="24765" y="0"/>
                        </a:lnTo>
                        <a:lnTo>
                          <a:pt x="34290" y="0"/>
                        </a:lnTo>
                        <a:lnTo>
                          <a:pt x="34290" y="32385"/>
                        </a:lnTo>
                        <a:lnTo>
                          <a:pt x="26670" y="32385"/>
                        </a:lnTo>
                        <a:lnTo>
                          <a:pt x="26670" y="9525"/>
                        </a:lnTo>
                        <a:lnTo>
                          <a:pt x="18097" y="32385"/>
                        </a:lnTo>
                        <a:lnTo>
                          <a:pt x="16192" y="32385"/>
                        </a:lnTo>
                        <a:lnTo>
                          <a:pt x="6667" y="9525"/>
                        </a:lnTo>
                        <a:lnTo>
                          <a:pt x="6667" y="32385"/>
                        </a:lnTo>
                        <a:lnTo>
                          <a:pt x="0" y="32385"/>
                        </a:lnTo>
                        <a:lnTo>
                          <a:pt x="0" y="0"/>
                        </a:lnTo>
                        <a:close/>
                      </a:path>
                    </a:pathLst>
                  </a:custGeom>
                  <a:grpFill/>
                  <a:ln w="9525" cap="flat">
                    <a:noFill/>
                    <a:prstDash val="solid"/>
                    <a:miter/>
                  </a:ln>
                </p:spPr>
                <p:txBody>
                  <a:bodyPr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defTabSz="1219108">
                      <a:spcBef>
                        <a:spcPts val="2251"/>
                      </a:spcBef>
                      <a:defRPr/>
                    </a:pPr>
                    <a:endParaRPr lang="en-US" sz="1867">
                      <a:latin typeface="IntelOne Display Medium" panose="020B0703020203020204" pitchFamily="34" charset="0"/>
                      <a:ea typeface="Helvetica Neue"/>
                      <a:cs typeface="Helvetica Neue"/>
                    </a:endParaRPr>
                  </a:p>
                </p:txBody>
              </p:sp>
            </p:grpSp>
            <p:grpSp>
              <p:nvGrpSpPr>
                <p:cNvPr id="54" name="Graphic 19">
                  <a:extLst>
                    <a:ext uri="{FF2B5EF4-FFF2-40B4-BE49-F238E27FC236}">
                      <a16:creationId xmlns:a16="http://schemas.microsoft.com/office/drawing/2014/main" id="{B19620E2-4D1A-704A-B8FE-5600A48392EC}"/>
                    </a:ext>
                  </a:extLst>
                </p:cNvPr>
                <p:cNvGrpSpPr/>
                <p:nvPr/>
              </p:nvGrpSpPr>
              <p:grpSpPr>
                <a:xfrm>
                  <a:off x="4647831" y="2049693"/>
                  <a:ext cx="1440180" cy="452437"/>
                  <a:chOff x="4647831" y="2049693"/>
                  <a:chExt cx="1440180" cy="452437"/>
                </a:xfrm>
                <a:grpFill/>
              </p:grpSpPr>
              <p:sp>
                <p:nvSpPr>
                  <p:cNvPr id="55" name="Freeform: Shape 35">
                    <a:extLst>
                      <a:ext uri="{FF2B5EF4-FFF2-40B4-BE49-F238E27FC236}">
                        <a16:creationId xmlns:a16="http://schemas.microsoft.com/office/drawing/2014/main" id="{B119C1D5-5773-5C40-B4E1-08228764D786}"/>
                      </a:ext>
                    </a:extLst>
                  </p:cNvPr>
                  <p:cNvSpPr/>
                  <p:nvPr/>
                </p:nvSpPr>
                <p:spPr>
                  <a:xfrm>
                    <a:off x="4647831" y="2153515"/>
                    <a:ext cx="245745" cy="348615"/>
                  </a:xfrm>
                  <a:custGeom>
                    <a:avLst/>
                    <a:gdLst>
                      <a:gd name="connsiteX0" fmla="*/ 49530 w 245745"/>
                      <a:gd name="connsiteY0" fmla="*/ 211455 h 348615"/>
                      <a:gd name="connsiteX1" fmla="*/ 49530 w 245745"/>
                      <a:gd name="connsiteY1" fmla="*/ 348615 h 348615"/>
                      <a:gd name="connsiteX2" fmla="*/ 0 w 245745"/>
                      <a:gd name="connsiteY2" fmla="*/ 348615 h 348615"/>
                      <a:gd name="connsiteX3" fmla="*/ 0 w 245745"/>
                      <a:gd name="connsiteY3" fmla="*/ 4763 h 348615"/>
                      <a:gd name="connsiteX4" fmla="*/ 49530 w 245745"/>
                      <a:gd name="connsiteY4" fmla="*/ 4763 h 348615"/>
                      <a:gd name="connsiteX5" fmla="*/ 49530 w 245745"/>
                      <a:gd name="connsiteY5" fmla="*/ 38100 h 348615"/>
                      <a:gd name="connsiteX6" fmla="*/ 128588 w 245745"/>
                      <a:gd name="connsiteY6" fmla="*/ 0 h 348615"/>
                      <a:gd name="connsiteX7" fmla="*/ 245745 w 245745"/>
                      <a:gd name="connsiteY7" fmla="*/ 122873 h 348615"/>
                      <a:gd name="connsiteX8" fmla="*/ 128588 w 245745"/>
                      <a:gd name="connsiteY8" fmla="*/ 245745 h 348615"/>
                      <a:gd name="connsiteX9" fmla="*/ 49530 w 245745"/>
                      <a:gd name="connsiteY9" fmla="*/ 211455 h 348615"/>
                      <a:gd name="connsiteX10" fmla="*/ 196215 w 245745"/>
                      <a:gd name="connsiteY10" fmla="*/ 121920 h 348615"/>
                      <a:gd name="connsiteX11" fmla="*/ 121920 w 245745"/>
                      <a:gd name="connsiteY11" fmla="*/ 45720 h 348615"/>
                      <a:gd name="connsiteX12" fmla="*/ 47625 w 245745"/>
                      <a:gd name="connsiteY12" fmla="*/ 121920 h 348615"/>
                      <a:gd name="connsiteX13" fmla="*/ 121920 w 245745"/>
                      <a:gd name="connsiteY13" fmla="*/ 199073 h 348615"/>
                      <a:gd name="connsiteX14" fmla="*/ 196215 w 245745"/>
                      <a:gd name="connsiteY14" fmla="*/ 121920 h 34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45" h="348615">
                        <a:moveTo>
                          <a:pt x="49530" y="211455"/>
                        </a:moveTo>
                        <a:lnTo>
                          <a:pt x="49530" y="348615"/>
                        </a:lnTo>
                        <a:lnTo>
                          <a:pt x="0" y="348615"/>
                        </a:lnTo>
                        <a:lnTo>
                          <a:pt x="0" y="4763"/>
                        </a:lnTo>
                        <a:lnTo>
                          <a:pt x="49530" y="4763"/>
                        </a:lnTo>
                        <a:lnTo>
                          <a:pt x="49530" y="38100"/>
                        </a:lnTo>
                        <a:cubicBezTo>
                          <a:pt x="66675" y="15240"/>
                          <a:pt x="96203" y="0"/>
                          <a:pt x="128588" y="0"/>
                        </a:cubicBezTo>
                        <a:cubicBezTo>
                          <a:pt x="190500" y="0"/>
                          <a:pt x="245745" y="46672"/>
                          <a:pt x="245745" y="122873"/>
                        </a:cubicBezTo>
                        <a:cubicBezTo>
                          <a:pt x="245745" y="198120"/>
                          <a:pt x="188595" y="245745"/>
                          <a:pt x="128588" y="245745"/>
                        </a:cubicBezTo>
                        <a:cubicBezTo>
                          <a:pt x="96203" y="244792"/>
                          <a:pt x="66675" y="232410"/>
                          <a:pt x="49530" y="211455"/>
                        </a:cubicBezTo>
                        <a:close/>
                        <a:moveTo>
                          <a:pt x="196215" y="121920"/>
                        </a:moveTo>
                        <a:cubicBezTo>
                          <a:pt x="196215" y="79058"/>
                          <a:pt x="163830" y="45720"/>
                          <a:pt x="121920" y="45720"/>
                        </a:cubicBezTo>
                        <a:cubicBezTo>
                          <a:pt x="79058" y="45720"/>
                          <a:pt x="47625" y="80010"/>
                          <a:pt x="47625" y="121920"/>
                        </a:cubicBezTo>
                        <a:cubicBezTo>
                          <a:pt x="47625" y="164783"/>
                          <a:pt x="79058" y="199073"/>
                          <a:pt x="121920" y="199073"/>
                        </a:cubicBezTo>
                        <a:cubicBezTo>
                          <a:pt x="163830" y="199073"/>
                          <a:pt x="196215" y="164783"/>
                          <a:pt x="196215" y="121920"/>
                        </a:cubicBezTo>
                        <a:close/>
                      </a:path>
                    </a:pathLst>
                  </a:custGeom>
                  <a:grpFill/>
                  <a:ln w="9525" cap="flat">
                    <a:noFill/>
                    <a:prstDash val="solid"/>
                    <a:miter/>
                  </a:ln>
                </p:spPr>
                <p:txBody>
                  <a:bodyPr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defTabSz="1219108">
                      <a:spcBef>
                        <a:spcPts val="2251"/>
                      </a:spcBef>
                      <a:defRPr/>
                    </a:pPr>
                    <a:endParaRPr lang="en-US" sz="1867">
                      <a:latin typeface="IntelOne Display Medium" panose="020B0703020203020204" pitchFamily="34" charset="0"/>
                      <a:ea typeface="Helvetica Neue"/>
                      <a:cs typeface="Helvetica Neue"/>
                    </a:endParaRPr>
                  </a:p>
                </p:txBody>
              </p:sp>
              <p:sp>
                <p:nvSpPr>
                  <p:cNvPr id="56" name="Freeform: Shape 36">
                    <a:extLst>
                      <a:ext uri="{FF2B5EF4-FFF2-40B4-BE49-F238E27FC236}">
                        <a16:creationId xmlns:a16="http://schemas.microsoft.com/office/drawing/2014/main" id="{2D852258-AF4A-984D-87E0-CB7E3216CA45}"/>
                      </a:ext>
                    </a:extLst>
                  </p:cNvPr>
                  <p:cNvSpPr/>
                  <p:nvPr/>
                </p:nvSpPr>
                <p:spPr>
                  <a:xfrm>
                    <a:off x="4917389" y="2153515"/>
                    <a:ext cx="243839" cy="243852"/>
                  </a:xfrm>
                  <a:custGeom>
                    <a:avLst/>
                    <a:gdLst>
                      <a:gd name="connsiteX0" fmla="*/ 0 w 243839"/>
                      <a:gd name="connsiteY0" fmla="*/ 123825 h 243852"/>
                      <a:gd name="connsiteX1" fmla="*/ 122873 w 243839"/>
                      <a:gd name="connsiteY1" fmla="*/ 0 h 243852"/>
                      <a:gd name="connsiteX2" fmla="*/ 243840 w 243839"/>
                      <a:gd name="connsiteY2" fmla="*/ 120015 h 243852"/>
                      <a:gd name="connsiteX3" fmla="*/ 243840 w 243839"/>
                      <a:gd name="connsiteY3" fmla="*/ 140018 h 243852"/>
                      <a:gd name="connsiteX4" fmla="*/ 47625 w 243839"/>
                      <a:gd name="connsiteY4" fmla="*/ 140018 h 243852"/>
                      <a:gd name="connsiteX5" fmla="*/ 123825 w 243839"/>
                      <a:gd name="connsiteY5" fmla="*/ 200025 h 243852"/>
                      <a:gd name="connsiteX6" fmla="*/ 192405 w 243839"/>
                      <a:gd name="connsiteY6" fmla="*/ 157163 h 243852"/>
                      <a:gd name="connsiteX7" fmla="*/ 234315 w 243839"/>
                      <a:gd name="connsiteY7" fmla="*/ 180023 h 243852"/>
                      <a:gd name="connsiteX8" fmla="*/ 123825 w 243839"/>
                      <a:gd name="connsiteY8" fmla="*/ 243840 h 243852"/>
                      <a:gd name="connsiteX9" fmla="*/ 0 w 243839"/>
                      <a:gd name="connsiteY9" fmla="*/ 123825 h 243852"/>
                      <a:gd name="connsiteX10" fmla="*/ 50482 w 243839"/>
                      <a:gd name="connsiteY10" fmla="*/ 97155 h 243852"/>
                      <a:gd name="connsiteX11" fmla="*/ 191452 w 243839"/>
                      <a:gd name="connsiteY11" fmla="*/ 97155 h 243852"/>
                      <a:gd name="connsiteX12" fmla="*/ 121920 w 243839"/>
                      <a:gd name="connsiteY12" fmla="*/ 43815 h 243852"/>
                      <a:gd name="connsiteX13" fmla="*/ 50482 w 243839"/>
                      <a:gd name="connsiteY13" fmla="*/ 97155 h 24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3839" h="243852">
                        <a:moveTo>
                          <a:pt x="0" y="123825"/>
                        </a:moveTo>
                        <a:cubicBezTo>
                          <a:pt x="0" y="54293"/>
                          <a:pt x="53340" y="0"/>
                          <a:pt x="122873" y="0"/>
                        </a:cubicBezTo>
                        <a:cubicBezTo>
                          <a:pt x="192405" y="0"/>
                          <a:pt x="243840" y="50483"/>
                          <a:pt x="243840" y="120015"/>
                        </a:cubicBezTo>
                        <a:lnTo>
                          <a:pt x="243840" y="140018"/>
                        </a:lnTo>
                        <a:lnTo>
                          <a:pt x="47625" y="140018"/>
                        </a:lnTo>
                        <a:cubicBezTo>
                          <a:pt x="54292" y="176213"/>
                          <a:pt x="82867" y="200025"/>
                          <a:pt x="123825" y="200025"/>
                        </a:cubicBezTo>
                        <a:cubicBezTo>
                          <a:pt x="156210" y="200025"/>
                          <a:pt x="180023" y="182880"/>
                          <a:pt x="192405" y="157163"/>
                        </a:cubicBezTo>
                        <a:lnTo>
                          <a:pt x="234315" y="180023"/>
                        </a:lnTo>
                        <a:cubicBezTo>
                          <a:pt x="213360" y="219075"/>
                          <a:pt x="176213" y="243840"/>
                          <a:pt x="123825" y="243840"/>
                        </a:cubicBezTo>
                        <a:cubicBezTo>
                          <a:pt x="49530" y="244792"/>
                          <a:pt x="0" y="191453"/>
                          <a:pt x="0" y="123825"/>
                        </a:cubicBezTo>
                        <a:close/>
                        <a:moveTo>
                          <a:pt x="50482" y="97155"/>
                        </a:moveTo>
                        <a:lnTo>
                          <a:pt x="191452" y="97155"/>
                        </a:lnTo>
                        <a:cubicBezTo>
                          <a:pt x="183832" y="62865"/>
                          <a:pt x="158115" y="43815"/>
                          <a:pt x="121920" y="43815"/>
                        </a:cubicBezTo>
                        <a:cubicBezTo>
                          <a:pt x="87630" y="43815"/>
                          <a:pt x="60007" y="65723"/>
                          <a:pt x="50482" y="97155"/>
                        </a:cubicBezTo>
                        <a:close/>
                      </a:path>
                    </a:pathLst>
                  </a:custGeom>
                  <a:grpFill/>
                  <a:ln w="9525" cap="flat">
                    <a:noFill/>
                    <a:prstDash val="solid"/>
                    <a:miter/>
                  </a:ln>
                </p:spPr>
                <p:txBody>
                  <a:bodyPr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defTabSz="1219108">
                      <a:spcBef>
                        <a:spcPts val="2251"/>
                      </a:spcBef>
                      <a:defRPr/>
                    </a:pPr>
                    <a:endParaRPr lang="en-US" sz="1867">
                      <a:latin typeface="IntelOne Display Medium" panose="020B0703020203020204" pitchFamily="34" charset="0"/>
                      <a:ea typeface="Helvetica Neue"/>
                      <a:cs typeface="Helvetica Neue"/>
                    </a:endParaRPr>
                  </a:p>
                </p:txBody>
              </p:sp>
              <p:sp>
                <p:nvSpPr>
                  <p:cNvPr id="57" name="Freeform: Shape 37">
                    <a:extLst>
                      <a:ext uri="{FF2B5EF4-FFF2-40B4-BE49-F238E27FC236}">
                        <a16:creationId xmlns:a16="http://schemas.microsoft.com/office/drawing/2014/main" id="{6035D4BC-A9DF-3E4A-ADEF-0053487D8DED}"/>
                      </a:ext>
                    </a:extLst>
                  </p:cNvPr>
                  <p:cNvSpPr/>
                  <p:nvPr/>
                </p:nvSpPr>
                <p:spPr>
                  <a:xfrm>
                    <a:off x="5189804" y="2153515"/>
                    <a:ext cx="218122" cy="240029"/>
                  </a:xfrm>
                  <a:custGeom>
                    <a:avLst/>
                    <a:gdLst>
                      <a:gd name="connsiteX0" fmla="*/ 952 w 218122"/>
                      <a:gd name="connsiteY0" fmla="*/ 4763 h 240029"/>
                      <a:gd name="connsiteX1" fmla="*/ 50483 w 218122"/>
                      <a:gd name="connsiteY1" fmla="*/ 4763 h 240029"/>
                      <a:gd name="connsiteX2" fmla="*/ 50483 w 218122"/>
                      <a:gd name="connsiteY2" fmla="*/ 35243 h 240029"/>
                      <a:gd name="connsiteX3" fmla="*/ 122873 w 218122"/>
                      <a:gd name="connsiteY3" fmla="*/ 0 h 240029"/>
                      <a:gd name="connsiteX4" fmla="*/ 218123 w 218122"/>
                      <a:gd name="connsiteY4" fmla="*/ 102870 h 240029"/>
                      <a:gd name="connsiteX5" fmla="*/ 218123 w 218122"/>
                      <a:gd name="connsiteY5" fmla="*/ 240030 h 240029"/>
                      <a:gd name="connsiteX6" fmla="*/ 167640 w 218122"/>
                      <a:gd name="connsiteY6" fmla="*/ 240030 h 240029"/>
                      <a:gd name="connsiteX7" fmla="*/ 167640 w 218122"/>
                      <a:gd name="connsiteY7" fmla="*/ 106680 h 240029"/>
                      <a:gd name="connsiteX8" fmla="*/ 110490 w 218122"/>
                      <a:gd name="connsiteY8" fmla="*/ 43815 h 240029"/>
                      <a:gd name="connsiteX9" fmla="*/ 50483 w 218122"/>
                      <a:gd name="connsiteY9" fmla="*/ 110490 h 240029"/>
                      <a:gd name="connsiteX10" fmla="*/ 50483 w 218122"/>
                      <a:gd name="connsiteY10" fmla="*/ 240030 h 240029"/>
                      <a:gd name="connsiteX11" fmla="*/ 0 w 218122"/>
                      <a:gd name="connsiteY11" fmla="*/ 240030 h 240029"/>
                      <a:gd name="connsiteX12" fmla="*/ 0 w 218122"/>
                      <a:gd name="connsiteY12" fmla="*/ 4763 h 24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122" h="240029">
                        <a:moveTo>
                          <a:pt x="952" y="4763"/>
                        </a:moveTo>
                        <a:lnTo>
                          <a:pt x="50483" y="4763"/>
                        </a:lnTo>
                        <a:lnTo>
                          <a:pt x="50483" y="35243"/>
                        </a:lnTo>
                        <a:cubicBezTo>
                          <a:pt x="66675" y="13335"/>
                          <a:pt x="92392" y="0"/>
                          <a:pt x="122873" y="0"/>
                        </a:cubicBezTo>
                        <a:cubicBezTo>
                          <a:pt x="181927" y="0"/>
                          <a:pt x="218123" y="39053"/>
                          <a:pt x="218123" y="102870"/>
                        </a:cubicBezTo>
                        <a:lnTo>
                          <a:pt x="218123" y="240030"/>
                        </a:lnTo>
                        <a:lnTo>
                          <a:pt x="167640" y="240030"/>
                        </a:lnTo>
                        <a:lnTo>
                          <a:pt x="167640" y="106680"/>
                        </a:lnTo>
                        <a:cubicBezTo>
                          <a:pt x="167640" y="67628"/>
                          <a:pt x="148590" y="43815"/>
                          <a:pt x="110490" y="43815"/>
                        </a:cubicBezTo>
                        <a:cubicBezTo>
                          <a:pt x="76200" y="43815"/>
                          <a:pt x="50483" y="69533"/>
                          <a:pt x="50483" y="110490"/>
                        </a:cubicBezTo>
                        <a:lnTo>
                          <a:pt x="50483" y="240030"/>
                        </a:lnTo>
                        <a:lnTo>
                          <a:pt x="0" y="240030"/>
                        </a:lnTo>
                        <a:lnTo>
                          <a:pt x="0" y="4763"/>
                        </a:lnTo>
                        <a:close/>
                      </a:path>
                    </a:pathLst>
                  </a:custGeom>
                  <a:grpFill/>
                  <a:ln w="9525" cap="flat">
                    <a:noFill/>
                    <a:prstDash val="solid"/>
                    <a:miter/>
                  </a:ln>
                </p:spPr>
                <p:txBody>
                  <a:bodyPr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defTabSz="1219108">
                      <a:spcBef>
                        <a:spcPts val="2251"/>
                      </a:spcBef>
                      <a:defRPr/>
                    </a:pPr>
                    <a:endParaRPr lang="en-US" sz="1867">
                      <a:latin typeface="IntelOne Display Medium" panose="020B0703020203020204" pitchFamily="34" charset="0"/>
                      <a:ea typeface="Helvetica Neue"/>
                      <a:cs typeface="Helvetica Neue"/>
                    </a:endParaRPr>
                  </a:p>
                </p:txBody>
              </p:sp>
              <p:sp>
                <p:nvSpPr>
                  <p:cNvPr id="58" name="Freeform: Shape 38">
                    <a:extLst>
                      <a:ext uri="{FF2B5EF4-FFF2-40B4-BE49-F238E27FC236}">
                        <a16:creationId xmlns:a16="http://schemas.microsoft.com/office/drawing/2014/main" id="{00A22E89-0850-3043-926B-A2B17EC94660}"/>
                      </a:ext>
                    </a:extLst>
                  </p:cNvPr>
                  <p:cNvSpPr/>
                  <p:nvPr/>
                </p:nvSpPr>
                <p:spPr>
                  <a:xfrm>
                    <a:off x="5395543" y="2049693"/>
                    <a:ext cx="291464" cy="343852"/>
                  </a:xfrm>
                  <a:custGeom>
                    <a:avLst/>
                    <a:gdLst>
                      <a:gd name="connsiteX0" fmla="*/ 0 w 291464"/>
                      <a:gd name="connsiteY0" fmla="*/ 0 h 343852"/>
                      <a:gd name="connsiteX1" fmla="*/ 53340 w 291464"/>
                      <a:gd name="connsiteY1" fmla="*/ 0 h 343852"/>
                      <a:gd name="connsiteX2" fmla="*/ 145732 w 291464"/>
                      <a:gd name="connsiteY2" fmla="*/ 267653 h 343852"/>
                      <a:gd name="connsiteX3" fmla="*/ 238125 w 291464"/>
                      <a:gd name="connsiteY3" fmla="*/ 0 h 343852"/>
                      <a:gd name="connsiteX4" fmla="*/ 291465 w 291464"/>
                      <a:gd name="connsiteY4" fmla="*/ 0 h 343852"/>
                      <a:gd name="connsiteX5" fmla="*/ 171450 w 291464"/>
                      <a:gd name="connsiteY5" fmla="*/ 343853 h 343852"/>
                      <a:gd name="connsiteX6" fmla="*/ 120015 w 291464"/>
                      <a:gd name="connsiteY6" fmla="*/ 343853 h 343852"/>
                      <a:gd name="connsiteX7" fmla="*/ 0 w 291464"/>
                      <a:gd name="connsiteY7" fmla="*/ 0 h 34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464" h="343852">
                        <a:moveTo>
                          <a:pt x="0" y="0"/>
                        </a:moveTo>
                        <a:lnTo>
                          <a:pt x="53340" y="0"/>
                        </a:lnTo>
                        <a:lnTo>
                          <a:pt x="145732" y="267653"/>
                        </a:lnTo>
                        <a:lnTo>
                          <a:pt x="238125" y="0"/>
                        </a:lnTo>
                        <a:lnTo>
                          <a:pt x="291465" y="0"/>
                        </a:lnTo>
                        <a:lnTo>
                          <a:pt x="171450" y="343853"/>
                        </a:lnTo>
                        <a:lnTo>
                          <a:pt x="120015" y="343853"/>
                        </a:lnTo>
                        <a:lnTo>
                          <a:pt x="0" y="0"/>
                        </a:lnTo>
                        <a:close/>
                      </a:path>
                    </a:pathLst>
                  </a:custGeom>
                  <a:grpFill/>
                  <a:ln w="9525" cap="flat">
                    <a:noFill/>
                    <a:prstDash val="solid"/>
                    <a:miter/>
                  </a:ln>
                </p:spPr>
                <p:txBody>
                  <a:bodyPr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defTabSz="1219108">
                      <a:spcBef>
                        <a:spcPts val="2251"/>
                      </a:spcBef>
                      <a:defRPr/>
                    </a:pPr>
                    <a:endParaRPr lang="en-US" sz="1867">
                      <a:latin typeface="IntelOne Display Medium" panose="020B0703020203020204" pitchFamily="34" charset="0"/>
                      <a:ea typeface="Helvetica Neue"/>
                      <a:cs typeface="Helvetica Neue"/>
                    </a:endParaRPr>
                  </a:p>
                </p:txBody>
              </p:sp>
              <p:sp>
                <p:nvSpPr>
                  <p:cNvPr id="59" name="Freeform: Shape 39">
                    <a:extLst>
                      <a:ext uri="{FF2B5EF4-FFF2-40B4-BE49-F238E27FC236}">
                        <a16:creationId xmlns:a16="http://schemas.microsoft.com/office/drawing/2014/main" id="{7CA4A833-CEE8-FC4B-84B5-DA1253A9E79A}"/>
                      </a:ext>
                    </a:extLst>
                  </p:cNvPr>
                  <p:cNvSpPr/>
                  <p:nvPr/>
                </p:nvSpPr>
                <p:spPr>
                  <a:xfrm>
                    <a:off x="5707011" y="2049693"/>
                    <a:ext cx="51434" cy="343852"/>
                  </a:xfrm>
                  <a:custGeom>
                    <a:avLst/>
                    <a:gdLst>
                      <a:gd name="connsiteX0" fmla="*/ 0 w 51434"/>
                      <a:gd name="connsiteY0" fmla="*/ 0 h 343852"/>
                      <a:gd name="connsiteX1" fmla="*/ 51435 w 51434"/>
                      <a:gd name="connsiteY1" fmla="*/ 0 h 343852"/>
                      <a:gd name="connsiteX2" fmla="*/ 51435 w 51434"/>
                      <a:gd name="connsiteY2" fmla="*/ 343853 h 343852"/>
                      <a:gd name="connsiteX3" fmla="*/ 0 w 51434"/>
                      <a:gd name="connsiteY3" fmla="*/ 343853 h 343852"/>
                      <a:gd name="connsiteX4" fmla="*/ 0 w 51434"/>
                      <a:gd name="connsiteY4" fmla="*/ 0 h 343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4" h="343852">
                        <a:moveTo>
                          <a:pt x="0" y="0"/>
                        </a:moveTo>
                        <a:lnTo>
                          <a:pt x="51435" y="0"/>
                        </a:lnTo>
                        <a:lnTo>
                          <a:pt x="51435" y="343853"/>
                        </a:lnTo>
                        <a:lnTo>
                          <a:pt x="0" y="343853"/>
                        </a:lnTo>
                        <a:lnTo>
                          <a:pt x="0" y="0"/>
                        </a:lnTo>
                        <a:close/>
                      </a:path>
                    </a:pathLst>
                  </a:custGeom>
                  <a:grpFill/>
                  <a:ln w="9525" cap="flat">
                    <a:noFill/>
                    <a:prstDash val="solid"/>
                    <a:miter/>
                  </a:ln>
                </p:spPr>
                <p:txBody>
                  <a:bodyPr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defTabSz="1219108">
                      <a:spcBef>
                        <a:spcPts val="2251"/>
                      </a:spcBef>
                      <a:defRPr/>
                    </a:pPr>
                    <a:endParaRPr lang="en-US" sz="1867">
                      <a:latin typeface="IntelOne Display Medium" panose="020B0703020203020204" pitchFamily="34" charset="0"/>
                      <a:ea typeface="Helvetica Neue"/>
                      <a:cs typeface="Helvetica Neue"/>
                    </a:endParaRPr>
                  </a:p>
                </p:txBody>
              </p:sp>
              <p:sp>
                <p:nvSpPr>
                  <p:cNvPr id="60" name="Freeform: Shape 40">
                    <a:extLst>
                      <a:ext uri="{FF2B5EF4-FFF2-40B4-BE49-F238E27FC236}">
                        <a16:creationId xmlns:a16="http://schemas.microsoft.com/office/drawing/2014/main" id="{13382E2B-95ED-7840-A0D9-469366F6F4E7}"/>
                      </a:ext>
                    </a:extLst>
                  </p:cNvPr>
                  <p:cNvSpPr/>
                  <p:nvPr/>
                </p:nvSpPr>
                <p:spPr>
                  <a:xfrm>
                    <a:off x="5805119" y="2049693"/>
                    <a:ext cx="282892" cy="343852"/>
                  </a:xfrm>
                  <a:custGeom>
                    <a:avLst/>
                    <a:gdLst>
                      <a:gd name="connsiteX0" fmla="*/ 0 w 282892"/>
                      <a:gd name="connsiteY0" fmla="*/ 0 h 343852"/>
                      <a:gd name="connsiteX1" fmla="*/ 58102 w 282892"/>
                      <a:gd name="connsiteY1" fmla="*/ 0 h 343852"/>
                      <a:gd name="connsiteX2" fmla="*/ 232410 w 282892"/>
                      <a:gd name="connsiteY2" fmla="*/ 260033 h 343852"/>
                      <a:gd name="connsiteX3" fmla="*/ 232410 w 282892"/>
                      <a:gd name="connsiteY3" fmla="*/ 0 h 343852"/>
                      <a:gd name="connsiteX4" fmla="*/ 282892 w 282892"/>
                      <a:gd name="connsiteY4" fmla="*/ 0 h 343852"/>
                      <a:gd name="connsiteX5" fmla="*/ 282892 w 282892"/>
                      <a:gd name="connsiteY5" fmla="*/ 343853 h 343852"/>
                      <a:gd name="connsiteX6" fmla="*/ 228600 w 282892"/>
                      <a:gd name="connsiteY6" fmla="*/ 343853 h 343852"/>
                      <a:gd name="connsiteX7" fmla="*/ 51435 w 282892"/>
                      <a:gd name="connsiteY7" fmla="*/ 80010 h 343852"/>
                      <a:gd name="connsiteX8" fmla="*/ 51435 w 282892"/>
                      <a:gd name="connsiteY8" fmla="*/ 343853 h 343852"/>
                      <a:gd name="connsiteX9" fmla="*/ 0 w 282892"/>
                      <a:gd name="connsiteY9" fmla="*/ 343853 h 343852"/>
                      <a:gd name="connsiteX10" fmla="*/ 0 w 282892"/>
                      <a:gd name="connsiteY10" fmla="*/ 0 h 34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892" h="343852">
                        <a:moveTo>
                          <a:pt x="0" y="0"/>
                        </a:moveTo>
                        <a:lnTo>
                          <a:pt x="58102" y="0"/>
                        </a:lnTo>
                        <a:lnTo>
                          <a:pt x="232410" y="260033"/>
                        </a:lnTo>
                        <a:lnTo>
                          <a:pt x="232410" y="0"/>
                        </a:lnTo>
                        <a:lnTo>
                          <a:pt x="282892" y="0"/>
                        </a:lnTo>
                        <a:lnTo>
                          <a:pt x="282892" y="343853"/>
                        </a:lnTo>
                        <a:lnTo>
                          <a:pt x="228600" y="343853"/>
                        </a:lnTo>
                        <a:lnTo>
                          <a:pt x="51435" y="80010"/>
                        </a:lnTo>
                        <a:lnTo>
                          <a:pt x="51435" y="343853"/>
                        </a:lnTo>
                        <a:lnTo>
                          <a:pt x="0" y="343853"/>
                        </a:lnTo>
                        <a:lnTo>
                          <a:pt x="0" y="0"/>
                        </a:lnTo>
                        <a:close/>
                      </a:path>
                    </a:pathLst>
                  </a:custGeom>
                  <a:grpFill/>
                  <a:ln w="9525" cap="flat">
                    <a:noFill/>
                    <a:prstDash val="solid"/>
                    <a:miter/>
                  </a:ln>
                </p:spPr>
                <p:txBody>
                  <a:bodyPr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defTabSz="1219108">
                      <a:spcBef>
                        <a:spcPts val="2251"/>
                      </a:spcBef>
                      <a:defRPr/>
                    </a:pPr>
                    <a:endParaRPr lang="en-US" sz="1867">
                      <a:latin typeface="IntelOne Display Medium" panose="020B0703020203020204" pitchFamily="34" charset="0"/>
                      <a:ea typeface="Helvetica Neue"/>
                      <a:cs typeface="Helvetica Neue"/>
                    </a:endParaRPr>
                  </a:p>
                </p:txBody>
              </p:sp>
            </p:grpSp>
          </p:grpSp>
          <p:sp>
            <p:nvSpPr>
              <p:cNvPr id="49" name="Freeform: Shape 29">
                <a:extLst>
                  <a:ext uri="{FF2B5EF4-FFF2-40B4-BE49-F238E27FC236}">
                    <a16:creationId xmlns:a16="http://schemas.microsoft.com/office/drawing/2014/main" id="{DFA2E146-28CB-CC49-8006-A468C567CE2C}"/>
                  </a:ext>
                </a:extLst>
              </p:cNvPr>
              <p:cNvSpPr/>
              <p:nvPr/>
            </p:nvSpPr>
            <p:spPr>
              <a:xfrm>
                <a:off x="1030935" y="2973449"/>
                <a:ext cx="140969" cy="142875"/>
              </a:xfrm>
              <a:custGeom>
                <a:avLst/>
                <a:gdLst>
                  <a:gd name="connsiteX0" fmla="*/ 136208 w 140969"/>
                  <a:gd name="connsiteY0" fmla="*/ 43815 h 142875"/>
                  <a:gd name="connsiteX1" fmla="*/ 110490 w 140969"/>
                  <a:gd name="connsiteY1" fmla="*/ 60007 h 142875"/>
                  <a:gd name="connsiteX2" fmla="*/ 81915 w 140969"/>
                  <a:gd name="connsiteY2" fmla="*/ 31432 h 142875"/>
                  <a:gd name="connsiteX3" fmla="*/ 98107 w 140969"/>
                  <a:gd name="connsiteY3" fmla="*/ 5715 h 142875"/>
                  <a:gd name="connsiteX4" fmla="*/ 70485 w 140969"/>
                  <a:gd name="connsiteY4" fmla="*/ 0 h 142875"/>
                  <a:gd name="connsiteX5" fmla="*/ 0 w 140969"/>
                  <a:gd name="connsiteY5" fmla="*/ 71438 h 142875"/>
                  <a:gd name="connsiteX6" fmla="*/ 70485 w 140969"/>
                  <a:gd name="connsiteY6" fmla="*/ 142875 h 142875"/>
                  <a:gd name="connsiteX7" fmla="*/ 140970 w 140969"/>
                  <a:gd name="connsiteY7" fmla="*/ 71438 h 142875"/>
                  <a:gd name="connsiteX8" fmla="*/ 136208 w 140969"/>
                  <a:gd name="connsiteY8" fmla="*/ 4381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69" h="142875">
                    <a:moveTo>
                      <a:pt x="136208" y="43815"/>
                    </a:moveTo>
                    <a:cubicBezTo>
                      <a:pt x="131445" y="53340"/>
                      <a:pt x="121920" y="60007"/>
                      <a:pt x="110490" y="60007"/>
                    </a:cubicBezTo>
                    <a:cubicBezTo>
                      <a:pt x="94298" y="60007"/>
                      <a:pt x="81915" y="46672"/>
                      <a:pt x="81915" y="31432"/>
                    </a:cubicBezTo>
                    <a:cubicBezTo>
                      <a:pt x="81915" y="20002"/>
                      <a:pt x="88582" y="10477"/>
                      <a:pt x="98107" y="5715"/>
                    </a:cubicBezTo>
                    <a:cubicBezTo>
                      <a:pt x="89535" y="1905"/>
                      <a:pt x="80010" y="0"/>
                      <a:pt x="70485" y="0"/>
                    </a:cubicBezTo>
                    <a:cubicBezTo>
                      <a:pt x="30480" y="0"/>
                      <a:pt x="0" y="32385"/>
                      <a:pt x="0" y="71438"/>
                    </a:cubicBezTo>
                    <a:cubicBezTo>
                      <a:pt x="0" y="110490"/>
                      <a:pt x="30480" y="142875"/>
                      <a:pt x="70485" y="142875"/>
                    </a:cubicBezTo>
                    <a:cubicBezTo>
                      <a:pt x="110490" y="142875"/>
                      <a:pt x="140970" y="110490"/>
                      <a:pt x="140970" y="71438"/>
                    </a:cubicBezTo>
                    <a:cubicBezTo>
                      <a:pt x="140970" y="60960"/>
                      <a:pt x="139065" y="51435"/>
                      <a:pt x="136208" y="43815"/>
                    </a:cubicBezTo>
                    <a:close/>
                  </a:path>
                </a:pathLst>
              </a:custGeom>
              <a:grpFill/>
              <a:ln w="9525" cap="flat">
                <a:noFill/>
                <a:prstDash val="solid"/>
                <a:miter/>
              </a:ln>
            </p:spPr>
            <p:txBody>
              <a:bodyPr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defTabSz="1219108">
                  <a:spcBef>
                    <a:spcPts val="2251"/>
                  </a:spcBef>
                  <a:defRPr/>
                </a:pPr>
                <a:endParaRPr lang="en-US" sz="1867">
                  <a:latin typeface="IntelOne Display Medium" panose="020B0703020203020204" pitchFamily="34" charset="0"/>
                  <a:ea typeface="Helvetica Neue"/>
                  <a:cs typeface="Helvetica Neue"/>
                </a:endParaRPr>
              </a:p>
            </p:txBody>
          </p:sp>
          <p:sp>
            <p:nvSpPr>
              <p:cNvPr id="50" name="Freeform: Shape 30">
                <a:extLst>
                  <a:ext uri="{FF2B5EF4-FFF2-40B4-BE49-F238E27FC236}">
                    <a16:creationId xmlns:a16="http://schemas.microsoft.com/office/drawing/2014/main" id="{9A1DADE6-D52B-A744-9408-6F898E84DAB3}"/>
                  </a:ext>
                </a:extLst>
              </p:cNvPr>
              <p:cNvSpPr/>
              <p:nvPr/>
            </p:nvSpPr>
            <p:spPr>
              <a:xfrm>
                <a:off x="925208" y="2867722"/>
                <a:ext cx="352425" cy="352433"/>
              </a:xfrm>
              <a:custGeom>
                <a:avLst/>
                <a:gdLst>
                  <a:gd name="connsiteX0" fmla="*/ 0 w 352425"/>
                  <a:gd name="connsiteY0" fmla="*/ 176213 h 352433"/>
                  <a:gd name="connsiteX1" fmla="*/ 176213 w 352425"/>
                  <a:gd name="connsiteY1" fmla="*/ 0 h 352433"/>
                  <a:gd name="connsiteX2" fmla="*/ 352425 w 352425"/>
                  <a:gd name="connsiteY2" fmla="*/ 176213 h 352433"/>
                  <a:gd name="connsiteX3" fmla="*/ 176213 w 352425"/>
                  <a:gd name="connsiteY3" fmla="*/ 352425 h 352433"/>
                  <a:gd name="connsiteX4" fmla="*/ 0 w 352425"/>
                  <a:gd name="connsiteY4" fmla="*/ 176213 h 352433"/>
                  <a:gd name="connsiteX5" fmla="*/ 301943 w 352425"/>
                  <a:gd name="connsiteY5" fmla="*/ 176213 h 352433"/>
                  <a:gd name="connsiteX6" fmla="*/ 176213 w 352425"/>
                  <a:gd name="connsiteY6" fmla="*/ 48578 h 352433"/>
                  <a:gd name="connsiteX7" fmla="*/ 51435 w 352425"/>
                  <a:gd name="connsiteY7" fmla="*/ 176213 h 352433"/>
                  <a:gd name="connsiteX8" fmla="*/ 176213 w 352425"/>
                  <a:gd name="connsiteY8" fmla="*/ 302895 h 352433"/>
                  <a:gd name="connsiteX9" fmla="*/ 301943 w 352425"/>
                  <a:gd name="connsiteY9" fmla="*/ 176213 h 3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425" h="352433">
                    <a:moveTo>
                      <a:pt x="0" y="176213"/>
                    </a:moveTo>
                    <a:cubicBezTo>
                      <a:pt x="0" y="79058"/>
                      <a:pt x="79058" y="0"/>
                      <a:pt x="176213" y="0"/>
                    </a:cubicBezTo>
                    <a:cubicBezTo>
                      <a:pt x="274320" y="0"/>
                      <a:pt x="352425" y="79058"/>
                      <a:pt x="352425" y="176213"/>
                    </a:cubicBezTo>
                    <a:cubicBezTo>
                      <a:pt x="352425" y="273368"/>
                      <a:pt x="273368" y="352425"/>
                      <a:pt x="176213" y="352425"/>
                    </a:cubicBezTo>
                    <a:cubicBezTo>
                      <a:pt x="79058" y="353378"/>
                      <a:pt x="0" y="274320"/>
                      <a:pt x="0" y="176213"/>
                    </a:cubicBezTo>
                    <a:close/>
                    <a:moveTo>
                      <a:pt x="301943" y="176213"/>
                    </a:moveTo>
                    <a:cubicBezTo>
                      <a:pt x="301943" y="106680"/>
                      <a:pt x="247650" y="48578"/>
                      <a:pt x="176213" y="48578"/>
                    </a:cubicBezTo>
                    <a:cubicBezTo>
                      <a:pt x="105728" y="48578"/>
                      <a:pt x="51435" y="105728"/>
                      <a:pt x="51435" y="176213"/>
                    </a:cubicBezTo>
                    <a:cubicBezTo>
                      <a:pt x="51435" y="245745"/>
                      <a:pt x="105728" y="302895"/>
                      <a:pt x="176213" y="302895"/>
                    </a:cubicBezTo>
                    <a:cubicBezTo>
                      <a:pt x="246698" y="303848"/>
                      <a:pt x="301943" y="246698"/>
                      <a:pt x="301943" y="176213"/>
                    </a:cubicBezTo>
                    <a:close/>
                  </a:path>
                </a:pathLst>
              </a:custGeom>
              <a:grpFill/>
              <a:ln w="9525" cap="flat">
                <a:noFill/>
                <a:prstDash val="solid"/>
                <a:miter/>
              </a:ln>
            </p:spPr>
            <p:txBody>
              <a:bodyPr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defTabSz="1219108">
                  <a:spcBef>
                    <a:spcPts val="2251"/>
                  </a:spcBef>
                  <a:defRPr/>
                </a:pPr>
                <a:endParaRPr lang="en-US" sz="1867">
                  <a:latin typeface="IntelOne Display Medium" panose="020B0703020203020204" pitchFamily="34" charset="0"/>
                  <a:ea typeface="Helvetica Neue"/>
                  <a:cs typeface="Helvetica Neue"/>
                </a:endParaRPr>
              </a:p>
            </p:txBody>
          </p:sp>
          <p:sp>
            <p:nvSpPr>
              <p:cNvPr id="51" name="Freeform: Shape 31">
                <a:extLst>
                  <a:ext uri="{FF2B5EF4-FFF2-40B4-BE49-F238E27FC236}">
                    <a16:creationId xmlns:a16="http://schemas.microsoft.com/office/drawing/2014/main" id="{1F7E53E7-838E-8F43-89C6-EE171B6AB3D1}"/>
                  </a:ext>
                </a:extLst>
              </p:cNvPr>
              <p:cNvSpPr/>
              <p:nvPr/>
            </p:nvSpPr>
            <p:spPr>
              <a:xfrm>
                <a:off x="2883548" y="2972497"/>
                <a:ext cx="140969" cy="142875"/>
              </a:xfrm>
              <a:custGeom>
                <a:avLst/>
                <a:gdLst>
                  <a:gd name="connsiteX0" fmla="*/ 135255 w 140969"/>
                  <a:gd name="connsiteY0" fmla="*/ 44768 h 142875"/>
                  <a:gd name="connsiteX1" fmla="*/ 109538 w 140969"/>
                  <a:gd name="connsiteY1" fmla="*/ 60960 h 142875"/>
                  <a:gd name="connsiteX2" fmla="*/ 80963 w 140969"/>
                  <a:gd name="connsiteY2" fmla="*/ 32385 h 142875"/>
                  <a:gd name="connsiteX3" fmla="*/ 97155 w 140969"/>
                  <a:gd name="connsiteY3" fmla="*/ 6667 h 142875"/>
                  <a:gd name="connsiteX4" fmla="*/ 70485 w 140969"/>
                  <a:gd name="connsiteY4" fmla="*/ 0 h 142875"/>
                  <a:gd name="connsiteX5" fmla="*/ 0 w 140969"/>
                  <a:gd name="connsiteY5" fmla="*/ 71438 h 142875"/>
                  <a:gd name="connsiteX6" fmla="*/ 70485 w 140969"/>
                  <a:gd name="connsiteY6" fmla="*/ 142875 h 142875"/>
                  <a:gd name="connsiteX7" fmla="*/ 140970 w 140969"/>
                  <a:gd name="connsiteY7" fmla="*/ 71438 h 142875"/>
                  <a:gd name="connsiteX8" fmla="*/ 135255 w 140969"/>
                  <a:gd name="connsiteY8" fmla="*/ 4476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69" h="142875">
                    <a:moveTo>
                      <a:pt x="135255" y="44768"/>
                    </a:moveTo>
                    <a:cubicBezTo>
                      <a:pt x="130492" y="54293"/>
                      <a:pt x="120967" y="60960"/>
                      <a:pt x="109538" y="60960"/>
                    </a:cubicBezTo>
                    <a:cubicBezTo>
                      <a:pt x="93345" y="60960"/>
                      <a:pt x="80963" y="47625"/>
                      <a:pt x="80963" y="32385"/>
                    </a:cubicBezTo>
                    <a:cubicBezTo>
                      <a:pt x="80963" y="20955"/>
                      <a:pt x="87630" y="11430"/>
                      <a:pt x="97155" y="6667"/>
                    </a:cubicBezTo>
                    <a:cubicBezTo>
                      <a:pt x="89535" y="1905"/>
                      <a:pt x="80010" y="0"/>
                      <a:pt x="70485" y="0"/>
                    </a:cubicBezTo>
                    <a:cubicBezTo>
                      <a:pt x="30480" y="0"/>
                      <a:pt x="0" y="32385"/>
                      <a:pt x="0" y="71438"/>
                    </a:cubicBezTo>
                    <a:cubicBezTo>
                      <a:pt x="0" y="110490"/>
                      <a:pt x="30480" y="142875"/>
                      <a:pt x="70485" y="142875"/>
                    </a:cubicBezTo>
                    <a:cubicBezTo>
                      <a:pt x="110490" y="142875"/>
                      <a:pt x="140970" y="110490"/>
                      <a:pt x="140970" y="71438"/>
                    </a:cubicBezTo>
                    <a:cubicBezTo>
                      <a:pt x="140970" y="61913"/>
                      <a:pt x="139065" y="53340"/>
                      <a:pt x="135255" y="44768"/>
                    </a:cubicBezTo>
                    <a:close/>
                  </a:path>
                </a:pathLst>
              </a:custGeom>
              <a:grpFill/>
              <a:ln w="9525" cap="flat">
                <a:noFill/>
                <a:prstDash val="solid"/>
                <a:miter/>
              </a:ln>
            </p:spPr>
            <p:txBody>
              <a:bodyPr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defTabSz="1219108">
                  <a:spcBef>
                    <a:spcPts val="2251"/>
                  </a:spcBef>
                  <a:defRPr/>
                </a:pPr>
                <a:endParaRPr lang="en-US" sz="1867">
                  <a:latin typeface="IntelOne Display Medium" panose="020B0703020203020204" pitchFamily="34" charset="0"/>
                  <a:ea typeface="Helvetica Neue"/>
                  <a:cs typeface="Helvetica Neue"/>
                </a:endParaRPr>
              </a:p>
            </p:txBody>
          </p:sp>
          <p:sp>
            <p:nvSpPr>
              <p:cNvPr id="52" name="Freeform: Shape 32">
                <a:extLst>
                  <a:ext uri="{FF2B5EF4-FFF2-40B4-BE49-F238E27FC236}">
                    <a16:creationId xmlns:a16="http://schemas.microsoft.com/office/drawing/2014/main" id="{43337F5B-A2D5-B145-A224-4623D17F3F72}"/>
                  </a:ext>
                </a:extLst>
              </p:cNvPr>
              <p:cNvSpPr/>
              <p:nvPr/>
            </p:nvSpPr>
            <p:spPr>
              <a:xfrm>
                <a:off x="2777820" y="2867722"/>
                <a:ext cx="352425" cy="352433"/>
              </a:xfrm>
              <a:custGeom>
                <a:avLst/>
                <a:gdLst>
                  <a:gd name="connsiteX0" fmla="*/ 0 w 352425"/>
                  <a:gd name="connsiteY0" fmla="*/ 177165 h 352433"/>
                  <a:gd name="connsiteX1" fmla="*/ 176213 w 352425"/>
                  <a:gd name="connsiteY1" fmla="*/ 0 h 352433"/>
                  <a:gd name="connsiteX2" fmla="*/ 352425 w 352425"/>
                  <a:gd name="connsiteY2" fmla="*/ 176213 h 352433"/>
                  <a:gd name="connsiteX3" fmla="*/ 176213 w 352425"/>
                  <a:gd name="connsiteY3" fmla="*/ 352425 h 352433"/>
                  <a:gd name="connsiteX4" fmla="*/ 0 w 352425"/>
                  <a:gd name="connsiteY4" fmla="*/ 177165 h 352433"/>
                  <a:gd name="connsiteX5" fmla="*/ 300990 w 352425"/>
                  <a:gd name="connsiteY5" fmla="*/ 177165 h 352433"/>
                  <a:gd name="connsiteX6" fmla="*/ 175260 w 352425"/>
                  <a:gd name="connsiteY6" fmla="*/ 49530 h 352433"/>
                  <a:gd name="connsiteX7" fmla="*/ 50483 w 352425"/>
                  <a:gd name="connsiteY7" fmla="*/ 177165 h 352433"/>
                  <a:gd name="connsiteX8" fmla="*/ 175260 w 352425"/>
                  <a:gd name="connsiteY8" fmla="*/ 303848 h 352433"/>
                  <a:gd name="connsiteX9" fmla="*/ 300990 w 352425"/>
                  <a:gd name="connsiteY9" fmla="*/ 177165 h 3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425" h="352433">
                    <a:moveTo>
                      <a:pt x="0" y="177165"/>
                    </a:moveTo>
                    <a:cubicBezTo>
                      <a:pt x="0" y="79058"/>
                      <a:pt x="78105" y="0"/>
                      <a:pt x="176213" y="0"/>
                    </a:cubicBezTo>
                    <a:cubicBezTo>
                      <a:pt x="274320" y="0"/>
                      <a:pt x="352425" y="79058"/>
                      <a:pt x="352425" y="176213"/>
                    </a:cubicBezTo>
                    <a:cubicBezTo>
                      <a:pt x="352425" y="273368"/>
                      <a:pt x="273367" y="352425"/>
                      <a:pt x="176213" y="352425"/>
                    </a:cubicBezTo>
                    <a:cubicBezTo>
                      <a:pt x="78105" y="353378"/>
                      <a:pt x="0" y="274320"/>
                      <a:pt x="0" y="177165"/>
                    </a:cubicBezTo>
                    <a:close/>
                    <a:moveTo>
                      <a:pt x="300990" y="177165"/>
                    </a:moveTo>
                    <a:cubicBezTo>
                      <a:pt x="300990" y="107633"/>
                      <a:pt x="246697" y="49530"/>
                      <a:pt x="175260" y="49530"/>
                    </a:cubicBezTo>
                    <a:cubicBezTo>
                      <a:pt x="104775" y="49530"/>
                      <a:pt x="50483" y="106680"/>
                      <a:pt x="50483" y="177165"/>
                    </a:cubicBezTo>
                    <a:cubicBezTo>
                      <a:pt x="50483" y="246698"/>
                      <a:pt x="104775" y="303848"/>
                      <a:pt x="175260" y="303848"/>
                    </a:cubicBezTo>
                    <a:cubicBezTo>
                      <a:pt x="246697" y="303848"/>
                      <a:pt x="300990" y="246698"/>
                      <a:pt x="300990" y="177165"/>
                    </a:cubicBezTo>
                    <a:close/>
                  </a:path>
                </a:pathLst>
              </a:custGeom>
              <a:grpFill/>
              <a:ln w="9525" cap="flat">
                <a:noFill/>
                <a:prstDash val="solid"/>
                <a:miter/>
              </a:ln>
            </p:spPr>
            <p:txBody>
              <a:bodyPr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defTabSz="1219108">
                  <a:spcBef>
                    <a:spcPts val="2251"/>
                  </a:spcBef>
                  <a:defRPr/>
                </a:pPr>
                <a:endParaRPr lang="en-US" sz="1867">
                  <a:latin typeface="IntelOne Display Medium" panose="020B0703020203020204" pitchFamily="34" charset="0"/>
                  <a:ea typeface="Helvetica Neue"/>
                  <a:cs typeface="Helvetica Neue"/>
                </a:endParaRPr>
              </a:p>
            </p:txBody>
          </p:sp>
        </p:grpSp>
        <p:sp>
          <p:nvSpPr>
            <p:cNvPr id="45" name="TextBox 44">
              <a:extLst>
                <a:ext uri="{FF2B5EF4-FFF2-40B4-BE49-F238E27FC236}">
                  <a16:creationId xmlns:a16="http://schemas.microsoft.com/office/drawing/2014/main" id="{D0714427-293C-7142-8D92-2778CE5C9EEA}"/>
                </a:ext>
              </a:extLst>
            </p:cNvPr>
            <p:cNvSpPr txBox="1"/>
            <p:nvPr/>
          </p:nvSpPr>
          <p:spPr>
            <a:xfrm>
              <a:off x="4345837" y="3825084"/>
              <a:ext cx="830359" cy="161583"/>
            </a:xfrm>
            <a:prstGeom prst="rect">
              <a:avLst/>
            </a:prstGeom>
            <a:noFill/>
          </p:spPr>
          <p:txBody>
            <a:bodyPr wrap="square" rtlCol="0">
              <a:spAutoFit/>
            </a:bodyPr>
            <a:lstStyle/>
            <a:p>
              <a:pPr defTabSz="609585" hangingPunct="1">
                <a:lnSpc>
                  <a:spcPct val="100000"/>
                </a:lnSpc>
                <a:spcBef>
                  <a:spcPts val="0"/>
                </a:spcBef>
                <a:defRPr/>
              </a:pPr>
              <a:r>
                <a:rPr lang="en-US" sz="800" b="1" kern="1200">
                  <a:solidFill>
                    <a:srgbClr val="FFFFFF"/>
                  </a:solidFill>
                  <a:latin typeface="Intel Clear" panose="020B0604020203020204" pitchFamily="34" charset="0"/>
                  <a:ea typeface="Intel Clear" panose="020B0604020203020204" pitchFamily="34" charset="0"/>
                  <a:cs typeface="Intel Clear" panose="020B0604020203020204" pitchFamily="34" charset="0"/>
                </a:rPr>
                <a:t>Toolkit</a:t>
              </a:r>
            </a:p>
          </p:txBody>
        </p:sp>
        <p:pic>
          <p:nvPicPr>
            <p:cNvPr id="46" name="Picture 45">
              <a:extLst>
                <a:ext uri="{FF2B5EF4-FFF2-40B4-BE49-F238E27FC236}">
                  <a16:creationId xmlns:a16="http://schemas.microsoft.com/office/drawing/2014/main" id="{DA937010-7297-C04B-ACFC-436326CC2C0E}"/>
                </a:ext>
              </a:extLst>
            </p:cNvPr>
            <p:cNvPicPr>
              <a:picLocks noChangeAspect="1"/>
            </p:cNvPicPr>
            <p:nvPr/>
          </p:nvPicPr>
          <p:blipFill>
            <a:blip r:embed="rId8"/>
            <a:stretch>
              <a:fillRect/>
            </a:stretch>
          </p:blipFill>
          <p:spPr>
            <a:xfrm>
              <a:off x="4387302" y="3343868"/>
              <a:ext cx="193312" cy="128874"/>
            </a:xfrm>
            <a:prstGeom prst="rect">
              <a:avLst/>
            </a:prstGeom>
          </p:spPr>
        </p:pic>
      </p:grpSp>
      <p:sp>
        <p:nvSpPr>
          <p:cNvPr id="39" name="Title 5">
            <a:extLst>
              <a:ext uri="{FF2B5EF4-FFF2-40B4-BE49-F238E27FC236}">
                <a16:creationId xmlns:a16="http://schemas.microsoft.com/office/drawing/2014/main" id="{147C1935-2E9D-4EC3-917D-53ADE61D752A}"/>
              </a:ext>
            </a:extLst>
          </p:cNvPr>
          <p:cNvSpPr txBox="1">
            <a:spLocks/>
          </p:cNvSpPr>
          <p:nvPr/>
        </p:nvSpPr>
        <p:spPr>
          <a:xfrm>
            <a:off x="822634" y="363859"/>
            <a:ext cx="9352801" cy="6706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Autofit/>
          </a:bodyPr>
          <a:lstStyle>
            <a:lvl1pPr marL="0" marR="0" indent="0" algn="l" defTabSz="609600" latinLnBrk="0">
              <a:lnSpc>
                <a:spcPct val="90000"/>
              </a:lnSpc>
              <a:spcBef>
                <a:spcPts val="0"/>
              </a:spcBef>
              <a:spcAft>
                <a:spcPts val="0"/>
              </a:spcAft>
              <a:buClrTx/>
              <a:buSzTx/>
              <a:buFontTx/>
              <a:buNone/>
              <a:tabLst/>
              <a:defRPr sz="36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a:lstStyle>
          <a:p>
            <a:pPr hangingPunct="1"/>
            <a:r>
              <a:rPr lang="en-US"/>
              <a:t>Intel</a:t>
            </a:r>
            <a:r>
              <a:rPr lang="en-US" baseline="30000"/>
              <a:t>®</a:t>
            </a:r>
            <a:r>
              <a:rPr lang="en-US"/>
              <a:t> oneAPI Toolkits</a:t>
            </a:r>
          </a:p>
          <a:p>
            <a:pPr hangingPunct="1"/>
            <a:r>
              <a:rPr lang="en-US" sz="2000">
                <a:latin typeface="IntelOne Display Medium" panose="020B0703020203020204" pitchFamily="34" charset="0"/>
              </a:rPr>
              <a:t>A complete set of proven developer tools expanded from CPU to XPU </a:t>
            </a:r>
          </a:p>
        </p:txBody>
      </p:sp>
      <p:sp>
        <p:nvSpPr>
          <p:cNvPr id="40" name="TextBox 39">
            <a:extLst>
              <a:ext uri="{FF2B5EF4-FFF2-40B4-BE49-F238E27FC236}">
                <a16:creationId xmlns:a16="http://schemas.microsoft.com/office/drawing/2014/main" id="{4E4013EA-5381-4F43-9046-9B1017529BBE}"/>
              </a:ext>
            </a:extLst>
          </p:cNvPr>
          <p:cNvSpPr txBox="1"/>
          <p:nvPr/>
        </p:nvSpPr>
        <p:spPr>
          <a:xfrm>
            <a:off x="5022887" y="1787468"/>
            <a:ext cx="2393470" cy="556052"/>
          </a:xfrm>
          <a:prstGeom prst="rect">
            <a:avLst/>
          </a:prstGeom>
          <a:noFill/>
        </p:spPr>
        <p:txBody>
          <a:bodyPr vert="horz" wrap="square" lIns="0" tIns="0" rIns="0" bIns="0" rtlCol="0">
            <a:noAutofit/>
          </a:bodyPr>
          <a:lstStyle/>
          <a:p>
            <a:pPr defTabSz="609585" hangingPunct="1">
              <a:lnSpc>
                <a:spcPct val="100000"/>
              </a:lnSpc>
              <a:spcBef>
                <a:spcPts val="0"/>
              </a:spcBef>
              <a:defRPr/>
            </a:pPr>
            <a:r>
              <a:rPr lang="en-US" sz="1100" kern="1200">
                <a:solidFill>
                  <a:schemeClr val="tx2"/>
                </a:solidFill>
              </a:rPr>
              <a:t>A </a:t>
            </a:r>
            <a:r>
              <a:rPr lang="en-US" sz="1100" kern="1200">
                <a:solidFill>
                  <a:schemeClr val="tx2"/>
                </a:solidFill>
                <a:latin typeface="Intel Clear"/>
              </a:rPr>
              <a:t>core set of high-performance tools for building C++, Data Parallel C++ applications &amp; oneAPI library-based applications</a:t>
            </a:r>
          </a:p>
        </p:txBody>
      </p:sp>
      <p:sp>
        <p:nvSpPr>
          <p:cNvPr id="47" name="TextBox 46">
            <a:extLst>
              <a:ext uri="{FF2B5EF4-FFF2-40B4-BE49-F238E27FC236}">
                <a16:creationId xmlns:a16="http://schemas.microsoft.com/office/drawing/2014/main" id="{2B95D992-2EA3-4686-BB96-772E5F9E6394}"/>
              </a:ext>
            </a:extLst>
          </p:cNvPr>
          <p:cNvSpPr txBox="1"/>
          <p:nvPr/>
        </p:nvSpPr>
        <p:spPr>
          <a:xfrm>
            <a:off x="10164550" y="2940514"/>
            <a:ext cx="1273056" cy="364062"/>
          </a:xfrm>
          <a:prstGeom prst="rect">
            <a:avLst/>
          </a:prstGeom>
          <a:noFill/>
        </p:spPr>
        <p:txBody>
          <a:bodyPr vert="horz" wrap="square" lIns="0" tIns="0" rIns="0" bIns="0" rtlCol="0">
            <a:noAutofit/>
          </a:bodyPr>
          <a:lstStyle/>
          <a:p>
            <a:pPr defTabSz="609585" hangingPunct="1">
              <a:spcBef>
                <a:spcPts val="0"/>
              </a:spcBef>
              <a:defRPr/>
            </a:pPr>
            <a:r>
              <a:rPr lang="en-US" sz="1400" b="1" kern="1200">
                <a:solidFill>
                  <a:schemeClr val="accent1"/>
                </a:solidFill>
                <a:latin typeface="Intel Clear"/>
              </a:rPr>
              <a:t>Intel® oneAPI Rendering Toolkit</a:t>
            </a:r>
          </a:p>
        </p:txBody>
      </p:sp>
      <p:sp>
        <p:nvSpPr>
          <p:cNvPr id="63" name="TextBox 62">
            <a:extLst>
              <a:ext uri="{FF2B5EF4-FFF2-40B4-BE49-F238E27FC236}">
                <a16:creationId xmlns:a16="http://schemas.microsoft.com/office/drawing/2014/main" id="{4F7B9F53-9D0A-4454-80D7-A0C599E3D861}"/>
              </a:ext>
            </a:extLst>
          </p:cNvPr>
          <p:cNvSpPr txBox="1"/>
          <p:nvPr/>
        </p:nvSpPr>
        <p:spPr>
          <a:xfrm>
            <a:off x="10164549" y="3653017"/>
            <a:ext cx="1467215" cy="502389"/>
          </a:xfrm>
          <a:prstGeom prst="rect">
            <a:avLst/>
          </a:prstGeom>
          <a:noFill/>
        </p:spPr>
        <p:txBody>
          <a:bodyPr vert="horz" wrap="square" lIns="0" tIns="0" rIns="0" bIns="0" rtlCol="0">
            <a:noAutofit/>
          </a:bodyPr>
          <a:lstStyle/>
          <a:p>
            <a:pPr defTabSz="609585" hangingPunct="1">
              <a:lnSpc>
                <a:spcPct val="95000"/>
              </a:lnSpc>
              <a:spcBef>
                <a:spcPts val="0"/>
              </a:spcBef>
              <a:defRPr/>
            </a:pPr>
            <a:r>
              <a:rPr lang="en-US" sz="1000" kern="1200">
                <a:solidFill>
                  <a:schemeClr val="accent1"/>
                </a:solidFill>
                <a:latin typeface="Intel Clear"/>
              </a:rPr>
              <a:t>Create performant, </a:t>
            </a:r>
            <a:br>
              <a:rPr lang="en-US" sz="1000" kern="1200">
                <a:solidFill>
                  <a:schemeClr val="accent1"/>
                </a:solidFill>
                <a:latin typeface="Intel Clear"/>
              </a:rPr>
            </a:br>
            <a:r>
              <a:rPr lang="en-US" sz="1000" kern="1200">
                <a:solidFill>
                  <a:schemeClr val="accent1"/>
                </a:solidFill>
                <a:latin typeface="Intel Clear"/>
              </a:rPr>
              <a:t>high-fidelity visualization applications</a:t>
            </a:r>
          </a:p>
        </p:txBody>
      </p:sp>
      <p:sp>
        <p:nvSpPr>
          <p:cNvPr id="64" name="TextBox 63">
            <a:extLst>
              <a:ext uri="{FF2B5EF4-FFF2-40B4-BE49-F238E27FC236}">
                <a16:creationId xmlns:a16="http://schemas.microsoft.com/office/drawing/2014/main" id="{1DE77AF0-4347-4820-B3FD-E0B6763D3E7B}"/>
              </a:ext>
            </a:extLst>
          </p:cNvPr>
          <p:cNvSpPr txBox="1"/>
          <p:nvPr/>
        </p:nvSpPr>
        <p:spPr>
          <a:xfrm>
            <a:off x="4974175" y="3137822"/>
            <a:ext cx="1223615" cy="373832"/>
          </a:xfrm>
          <a:prstGeom prst="rect">
            <a:avLst/>
          </a:prstGeom>
          <a:noFill/>
        </p:spPr>
        <p:txBody>
          <a:bodyPr vert="horz" wrap="square" lIns="0" tIns="0" rIns="0" bIns="0" rtlCol="0">
            <a:noAutofit/>
          </a:bodyPr>
          <a:lstStyle/>
          <a:p>
            <a:pPr defTabSz="609585" hangingPunct="1">
              <a:spcBef>
                <a:spcPts val="0"/>
              </a:spcBef>
              <a:defRPr/>
            </a:pPr>
            <a:r>
              <a:rPr lang="en-US" sz="1400" b="1" kern="1200">
                <a:solidFill>
                  <a:schemeClr val="accent1"/>
                </a:solidFill>
                <a:latin typeface="Intel Clear"/>
              </a:rPr>
              <a:t>Intel® oneAPI Tools for HPC</a:t>
            </a:r>
          </a:p>
        </p:txBody>
      </p:sp>
      <p:sp>
        <p:nvSpPr>
          <p:cNvPr id="65" name="TextBox 64">
            <a:extLst>
              <a:ext uri="{FF2B5EF4-FFF2-40B4-BE49-F238E27FC236}">
                <a16:creationId xmlns:a16="http://schemas.microsoft.com/office/drawing/2014/main" id="{82B95D51-862F-4734-985C-0F8D21FF165F}"/>
              </a:ext>
            </a:extLst>
          </p:cNvPr>
          <p:cNvSpPr txBox="1"/>
          <p:nvPr/>
        </p:nvSpPr>
        <p:spPr>
          <a:xfrm>
            <a:off x="4987373" y="3683659"/>
            <a:ext cx="1210417" cy="488795"/>
          </a:xfrm>
          <a:prstGeom prst="rect">
            <a:avLst/>
          </a:prstGeom>
          <a:noFill/>
        </p:spPr>
        <p:txBody>
          <a:bodyPr vert="horz" wrap="square" lIns="0" tIns="0" rIns="0" bIns="0" rtlCol="0">
            <a:noAutofit/>
          </a:bodyPr>
          <a:lstStyle/>
          <a:p>
            <a:pPr defTabSz="609585" hangingPunct="1">
              <a:lnSpc>
                <a:spcPct val="95000"/>
              </a:lnSpc>
              <a:spcBef>
                <a:spcPts val="0"/>
              </a:spcBef>
              <a:defRPr/>
            </a:pPr>
            <a:r>
              <a:rPr lang="en-US" sz="1000" kern="1200">
                <a:solidFill>
                  <a:schemeClr val="accent1"/>
                </a:solidFill>
                <a:latin typeface="Intel Clear"/>
              </a:rPr>
              <a:t>Deliver fast Fortran, OpenMP &amp; MPI applications that scale</a:t>
            </a:r>
          </a:p>
        </p:txBody>
      </p:sp>
      <p:sp>
        <p:nvSpPr>
          <p:cNvPr id="66" name="TextBox 65">
            <a:extLst>
              <a:ext uri="{FF2B5EF4-FFF2-40B4-BE49-F238E27FC236}">
                <a16:creationId xmlns:a16="http://schemas.microsoft.com/office/drawing/2014/main" id="{323F86A0-224F-43D5-BDB7-18176708B452}"/>
              </a:ext>
            </a:extLst>
          </p:cNvPr>
          <p:cNvSpPr txBox="1"/>
          <p:nvPr/>
        </p:nvSpPr>
        <p:spPr>
          <a:xfrm>
            <a:off x="7525860" y="3131954"/>
            <a:ext cx="1273055" cy="463019"/>
          </a:xfrm>
          <a:prstGeom prst="rect">
            <a:avLst/>
          </a:prstGeom>
          <a:noFill/>
        </p:spPr>
        <p:txBody>
          <a:bodyPr vert="horz" wrap="square" lIns="0" tIns="0" rIns="0" bIns="0" rtlCol="0">
            <a:noAutofit/>
          </a:bodyPr>
          <a:lstStyle/>
          <a:p>
            <a:pPr defTabSz="609585" hangingPunct="1">
              <a:spcBef>
                <a:spcPts val="0"/>
              </a:spcBef>
              <a:defRPr/>
            </a:pPr>
            <a:r>
              <a:rPr lang="en-US" sz="1400" b="1" kern="1200">
                <a:solidFill>
                  <a:schemeClr val="accent1"/>
                </a:solidFill>
                <a:latin typeface="Intel Clear"/>
              </a:rPr>
              <a:t>Intel® oneAPI Tools for IoT</a:t>
            </a:r>
          </a:p>
        </p:txBody>
      </p:sp>
      <p:sp>
        <p:nvSpPr>
          <p:cNvPr id="67" name="TextBox 66">
            <a:extLst>
              <a:ext uri="{FF2B5EF4-FFF2-40B4-BE49-F238E27FC236}">
                <a16:creationId xmlns:a16="http://schemas.microsoft.com/office/drawing/2014/main" id="{9EC71ECC-0AF3-4CE0-A213-33DDF5E8F4B3}"/>
              </a:ext>
            </a:extLst>
          </p:cNvPr>
          <p:cNvSpPr txBox="1"/>
          <p:nvPr/>
        </p:nvSpPr>
        <p:spPr>
          <a:xfrm>
            <a:off x="7525860" y="3658587"/>
            <a:ext cx="1328745" cy="578230"/>
          </a:xfrm>
          <a:prstGeom prst="rect">
            <a:avLst/>
          </a:prstGeom>
          <a:noFill/>
        </p:spPr>
        <p:txBody>
          <a:bodyPr vert="horz" wrap="square" lIns="0" tIns="0" rIns="0" bIns="0" rtlCol="0">
            <a:noAutofit/>
          </a:bodyPr>
          <a:lstStyle/>
          <a:p>
            <a:pPr defTabSz="609585" hangingPunct="1">
              <a:lnSpc>
                <a:spcPct val="95000"/>
              </a:lnSpc>
              <a:spcBef>
                <a:spcPts val="0"/>
              </a:spcBef>
              <a:defRPr/>
            </a:pPr>
            <a:r>
              <a:rPr lang="en-US" sz="1000" kern="1200">
                <a:solidFill>
                  <a:schemeClr val="accent1"/>
                </a:solidFill>
                <a:latin typeface="Intel Clear"/>
              </a:rPr>
              <a:t>Build efficient, reliable solutions that run at network’s edge</a:t>
            </a:r>
          </a:p>
        </p:txBody>
      </p:sp>
      <p:sp>
        <p:nvSpPr>
          <p:cNvPr id="68" name="TextBox 67">
            <a:extLst>
              <a:ext uri="{FF2B5EF4-FFF2-40B4-BE49-F238E27FC236}">
                <a16:creationId xmlns:a16="http://schemas.microsoft.com/office/drawing/2014/main" id="{D04E1ED8-03C5-482D-84EF-B5B357A11169}"/>
              </a:ext>
            </a:extLst>
          </p:cNvPr>
          <p:cNvSpPr txBox="1"/>
          <p:nvPr/>
        </p:nvSpPr>
        <p:spPr>
          <a:xfrm>
            <a:off x="4987899" y="4724660"/>
            <a:ext cx="1614476" cy="321159"/>
          </a:xfrm>
          <a:prstGeom prst="rect">
            <a:avLst/>
          </a:prstGeom>
          <a:noFill/>
        </p:spPr>
        <p:txBody>
          <a:bodyPr vert="horz" wrap="square" lIns="0" tIns="0" rIns="0" bIns="0" rtlCol="0">
            <a:noAutofit/>
          </a:bodyPr>
          <a:lstStyle/>
          <a:p>
            <a:pPr defTabSz="609585" hangingPunct="1">
              <a:spcBef>
                <a:spcPts val="0"/>
              </a:spcBef>
              <a:defRPr/>
            </a:pPr>
            <a:r>
              <a:rPr lang="en-US" sz="1400" b="1" kern="1200">
                <a:solidFill>
                  <a:schemeClr val="accent1"/>
                </a:solidFill>
                <a:latin typeface="Intel Clear"/>
              </a:rPr>
              <a:t>Intel® AI Analytics Toolkit</a:t>
            </a:r>
          </a:p>
        </p:txBody>
      </p:sp>
      <p:sp>
        <p:nvSpPr>
          <p:cNvPr id="69" name="TextBox 68">
            <a:extLst>
              <a:ext uri="{FF2B5EF4-FFF2-40B4-BE49-F238E27FC236}">
                <a16:creationId xmlns:a16="http://schemas.microsoft.com/office/drawing/2014/main" id="{D5660B7E-2A7F-49F5-A538-531EA550BBF8}"/>
              </a:ext>
            </a:extLst>
          </p:cNvPr>
          <p:cNvSpPr txBox="1"/>
          <p:nvPr/>
        </p:nvSpPr>
        <p:spPr>
          <a:xfrm>
            <a:off x="4982261" y="5203430"/>
            <a:ext cx="2144416" cy="711493"/>
          </a:xfrm>
          <a:prstGeom prst="rect">
            <a:avLst/>
          </a:prstGeom>
          <a:noFill/>
        </p:spPr>
        <p:txBody>
          <a:bodyPr vert="horz" wrap="square" lIns="0" tIns="0" rIns="0" bIns="0" rtlCol="0">
            <a:noAutofit/>
          </a:bodyPr>
          <a:lstStyle/>
          <a:p>
            <a:pPr defTabSz="609585" hangingPunct="1">
              <a:lnSpc>
                <a:spcPct val="95000"/>
              </a:lnSpc>
              <a:spcBef>
                <a:spcPts val="0"/>
              </a:spcBef>
              <a:defRPr/>
            </a:pPr>
            <a:r>
              <a:rPr lang="en-US" sz="1000" kern="1200">
                <a:solidFill>
                  <a:schemeClr val="accent1"/>
                </a:solidFill>
                <a:latin typeface="Intel Clear"/>
              </a:rPr>
              <a:t>Accelerate machine learning &amp; data science pipelines with optimized DL frameworks &amp; high-performing Python libraries</a:t>
            </a:r>
          </a:p>
        </p:txBody>
      </p:sp>
      <p:sp>
        <p:nvSpPr>
          <p:cNvPr id="70" name="TextBox 69">
            <a:extLst>
              <a:ext uri="{FF2B5EF4-FFF2-40B4-BE49-F238E27FC236}">
                <a16:creationId xmlns:a16="http://schemas.microsoft.com/office/drawing/2014/main" id="{320ED950-E1BC-45EA-880E-4ED0E6D10A37}"/>
              </a:ext>
            </a:extLst>
          </p:cNvPr>
          <p:cNvSpPr txBox="1"/>
          <p:nvPr/>
        </p:nvSpPr>
        <p:spPr>
          <a:xfrm>
            <a:off x="8616477" y="4710221"/>
            <a:ext cx="1962917" cy="307458"/>
          </a:xfrm>
          <a:prstGeom prst="rect">
            <a:avLst/>
          </a:prstGeom>
          <a:noFill/>
        </p:spPr>
        <p:txBody>
          <a:bodyPr vert="horz" wrap="square" lIns="0" tIns="0" rIns="0" bIns="0" rtlCol="0">
            <a:noAutofit/>
          </a:bodyPr>
          <a:lstStyle/>
          <a:p>
            <a:pPr defTabSz="609585" hangingPunct="1">
              <a:spcBef>
                <a:spcPts val="0"/>
              </a:spcBef>
              <a:defRPr/>
            </a:pPr>
            <a:r>
              <a:rPr lang="en-US" sz="1400" b="1" kern="1200" spc="-27">
                <a:solidFill>
                  <a:schemeClr val="accent1"/>
                </a:solidFill>
                <a:latin typeface="Intel Clear"/>
              </a:rPr>
              <a:t>Intel® Distribution of OpenVINO™ </a:t>
            </a:r>
            <a:r>
              <a:rPr lang="en-US" sz="1400" b="1" kern="1200">
                <a:solidFill>
                  <a:schemeClr val="accent1"/>
                </a:solidFill>
                <a:latin typeface="Intel Clear"/>
              </a:rPr>
              <a:t>Toolkit</a:t>
            </a:r>
            <a:endParaRPr lang="en-US" sz="1400" kern="1200">
              <a:solidFill>
                <a:schemeClr val="accent1"/>
              </a:solidFill>
              <a:latin typeface="Intel Clear"/>
            </a:endParaRPr>
          </a:p>
        </p:txBody>
      </p:sp>
      <p:sp>
        <p:nvSpPr>
          <p:cNvPr id="71" name="TextBox 70">
            <a:extLst>
              <a:ext uri="{FF2B5EF4-FFF2-40B4-BE49-F238E27FC236}">
                <a16:creationId xmlns:a16="http://schemas.microsoft.com/office/drawing/2014/main" id="{A4C2E59F-BEEF-49B1-B6AB-D4ABD711A2BA}"/>
              </a:ext>
            </a:extLst>
          </p:cNvPr>
          <p:cNvSpPr txBox="1"/>
          <p:nvPr/>
        </p:nvSpPr>
        <p:spPr>
          <a:xfrm>
            <a:off x="8617903" y="5209333"/>
            <a:ext cx="1832387" cy="484950"/>
          </a:xfrm>
          <a:prstGeom prst="rect">
            <a:avLst/>
          </a:prstGeom>
          <a:noFill/>
        </p:spPr>
        <p:txBody>
          <a:bodyPr vert="horz" wrap="square" lIns="0" tIns="0" rIns="0" bIns="0" rtlCol="0">
            <a:noAutofit/>
          </a:bodyPr>
          <a:lstStyle/>
          <a:p>
            <a:pPr defTabSz="609585" hangingPunct="1">
              <a:lnSpc>
                <a:spcPct val="95000"/>
              </a:lnSpc>
              <a:spcBef>
                <a:spcPts val="0"/>
              </a:spcBef>
              <a:defRPr/>
            </a:pPr>
            <a:r>
              <a:rPr lang="en-US" sz="1000" kern="1200">
                <a:solidFill>
                  <a:schemeClr val="accent1"/>
                </a:solidFill>
                <a:latin typeface="Intel Clear"/>
              </a:rPr>
              <a:t>Deploy high performance inference &amp; applications from edge to cloud</a:t>
            </a:r>
          </a:p>
        </p:txBody>
      </p:sp>
      <p:pic>
        <p:nvPicPr>
          <p:cNvPr id="72" name="Picture 71" descr="Logo&#10;&#10;Description automatically generated">
            <a:extLst>
              <a:ext uri="{FF2B5EF4-FFF2-40B4-BE49-F238E27FC236}">
                <a16:creationId xmlns:a16="http://schemas.microsoft.com/office/drawing/2014/main" id="{42DFF5F8-D3EC-4D95-A39E-988DA76B981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495764" y="312035"/>
            <a:ext cx="1075175" cy="940779"/>
          </a:xfrm>
          <a:prstGeom prst="rect">
            <a:avLst/>
          </a:prstGeom>
        </p:spPr>
      </p:pic>
      <p:sp>
        <p:nvSpPr>
          <p:cNvPr id="74" name="TextBox 73">
            <a:extLst>
              <a:ext uri="{FF2B5EF4-FFF2-40B4-BE49-F238E27FC236}">
                <a16:creationId xmlns:a16="http://schemas.microsoft.com/office/drawing/2014/main" id="{9EDE75FF-6D8C-4994-859E-B6EFAB3B5A09}"/>
              </a:ext>
            </a:extLst>
          </p:cNvPr>
          <p:cNvSpPr txBox="1"/>
          <p:nvPr/>
        </p:nvSpPr>
        <p:spPr>
          <a:xfrm>
            <a:off x="990599" y="2276393"/>
            <a:ext cx="1985561" cy="267651"/>
          </a:xfrm>
          <a:prstGeom prst="rect">
            <a:avLst/>
          </a:prstGeom>
          <a:noFill/>
        </p:spPr>
        <p:txBody>
          <a:bodyPr vert="horz" wrap="square" lIns="0" tIns="0" rIns="0" bIns="0" rtlCol="0" anchor="ctr">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1200">
                <a:solidFill>
                  <a:schemeClr val="accent2"/>
                </a:solidFill>
                <a:latin typeface="IntelOne Display Medium" panose="020B0503020203020204" pitchFamily="34" charset="77"/>
              </a:rPr>
              <a:t>Native Code Developers</a:t>
            </a:r>
            <a:endParaRPr kumimoji="0" lang="en-US" sz="1200" u="none" strike="noStrike" kern="1200" cap="none" spc="0" normalizeH="0" baseline="0" noProof="0">
              <a:ln>
                <a:noFill/>
              </a:ln>
              <a:solidFill>
                <a:schemeClr val="accent2"/>
              </a:solidFill>
              <a:effectLst/>
              <a:uLnTx/>
              <a:uFillTx/>
              <a:latin typeface="IntelOne Display Medium" panose="020B0503020203020204" pitchFamily="34" charset="77"/>
            </a:endParaRPr>
          </a:p>
        </p:txBody>
      </p:sp>
      <p:sp>
        <p:nvSpPr>
          <p:cNvPr id="75" name="TextBox 74">
            <a:extLst>
              <a:ext uri="{FF2B5EF4-FFF2-40B4-BE49-F238E27FC236}">
                <a16:creationId xmlns:a16="http://schemas.microsoft.com/office/drawing/2014/main" id="{8F0FE063-DFFA-4202-8C5B-22B7B45DBABE}"/>
              </a:ext>
            </a:extLst>
          </p:cNvPr>
          <p:cNvSpPr txBox="1"/>
          <p:nvPr/>
        </p:nvSpPr>
        <p:spPr>
          <a:xfrm>
            <a:off x="990600" y="5816999"/>
            <a:ext cx="2354068" cy="293680"/>
          </a:xfrm>
          <a:prstGeom prst="rect">
            <a:avLst/>
          </a:prstGeom>
          <a:noFill/>
        </p:spPr>
        <p:txBody>
          <a:bodyPr vert="horz" wrap="square" lIns="0" tIns="0" rIns="0" bIns="0" rtlCol="0">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a:ln>
                  <a:noFill/>
                </a:ln>
                <a:solidFill>
                  <a:schemeClr val="accent2"/>
                </a:solidFill>
                <a:effectLst/>
                <a:uLnTx/>
                <a:uFillTx/>
                <a:latin typeface="IntelOne Display Medium" panose="020B0703020203020204" pitchFamily="34" charset="0"/>
              </a:rPr>
              <a:t>Data Scientists &amp; AI Developers</a:t>
            </a:r>
          </a:p>
        </p:txBody>
      </p:sp>
      <p:sp>
        <p:nvSpPr>
          <p:cNvPr id="76" name="TextBox 75">
            <a:extLst>
              <a:ext uri="{FF2B5EF4-FFF2-40B4-BE49-F238E27FC236}">
                <a16:creationId xmlns:a16="http://schemas.microsoft.com/office/drawing/2014/main" id="{1895139E-E03D-4DED-A6B8-B8DD476EBA6B}"/>
              </a:ext>
            </a:extLst>
          </p:cNvPr>
          <p:cNvSpPr txBox="1"/>
          <p:nvPr/>
        </p:nvSpPr>
        <p:spPr>
          <a:xfrm>
            <a:off x="990599" y="4097528"/>
            <a:ext cx="1985561" cy="267651"/>
          </a:xfrm>
          <a:prstGeom prst="rect">
            <a:avLst/>
          </a:prstGeom>
          <a:noFill/>
        </p:spPr>
        <p:txBody>
          <a:bodyPr vert="horz" wrap="square" lIns="0" tIns="0" rIns="0" bIns="0" rtlCol="0" anchor="ctr">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1200">
                <a:solidFill>
                  <a:schemeClr val="accent2"/>
                </a:solidFill>
                <a:latin typeface="IntelOne Display Medium" panose="020B0503020203020204" pitchFamily="34" charset="77"/>
              </a:rPr>
              <a:t>Specialized Workloads</a:t>
            </a:r>
            <a:endParaRPr kumimoji="0" lang="en-US" sz="1200" u="none" strike="noStrike" kern="1200" cap="none" spc="0" normalizeH="0" baseline="0" noProof="0">
              <a:ln>
                <a:noFill/>
              </a:ln>
              <a:solidFill>
                <a:schemeClr val="accent2"/>
              </a:solidFill>
              <a:effectLst/>
              <a:uLnTx/>
              <a:uFillTx/>
              <a:latin typeface="IntelOne Display Medium" panose="020B0503020203020204" pitchFamily="34" charset="77"/>
            </a:endParaRPr>
          </a:p>
        </p:txBody>
      </p:sp>
    </p:spTree>
    <p:extLst>
      <p:ext uri="{BB962C8B-B14F-4D97-AF65-F5344CB8AC3E}">
        <p14:creationId xmlns:p14="http://schemas.microsoft.com/office/powerpoint/2010/main" val="182394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FA36CA-AC94-4014-AFE6-C62BA2627184}"/>
              </a:ext>
            </a:extLst>
          </p:cNvPr>
          <p:cNvSpPr/>
          <p:nvPr/>
        </p:nvSpPr>
        <p:spPr>
          <a:xfrm>
            <a:off x="4695825" y="0"/>
            <a:ext cx="7047124" cy="6403181"/>
          </a:xfrm>
          <a:prstGeom prst="rect">
            <a:avLst/>
          </a:prstGeom>
          <a:solidFill>
            <a:srgbClr val="00285A"/>
          </a:solidFill>
          <a:ln w="19050" cmpd="sng">
            <a:noFill/>
          </a:ln>
          <a:effectLst/>
        </p:spPr>
        <p:style>
          <a:lnRef idx="1">
            <a:schemeClr val="accent1"/>
          </a:lnRef>
          <a:fillRef idx="3">
            <a:schemeClr val="accent1"/>
          </a:fillRef>
          <a:effectRef idx="2">
            <a:schemeClr val="accent1"/>
          </a:effectRef>
          <a:fontRef idx="minor">
            <a:schemeClr val="lt1"/>
          </a:fontRef>
        </p:style>
        <p:txBody>
          <a:bodyPr lIns="60960" tIns="45720" rIns="60960" bIns="0" rtlCol="0" anchor="t" anchorCtr="0"/>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9" name="Rounded Rectangle 35">
            <a:extLst>
              <a:ext uri="{FF2B5EF4-FFF2-40B4-BE49-F238E27FC236}">
                <a16:creationId xmlns:a16="http://schemas.microsoft.com/office/drawing/2014/main" id="{4EDD71D9-1D96-4774-B432-2EF62536C507}"/>
              </a:ext>
            </a:extLst>
          </p:cNvPr>
          <p:cNvSpPr/>
          <p:nvPr/>
        </p:nvSpPr>
        <p:spPr>
          <a:xfrm flipH="1">
            <a:off x="4897747" y="564061"/>
            <a:ext cx="6639052" cy="5541463"/>
          </a:xfrm>
          <a:prstGeom prst="rect">
            <a:avLst/>
          </a:prstGeom>
          <a:solidFill>
            <a:schemeClr val="bg1">
              <a:lumMod val="95000"/>
            </a:schemeClr>
          </a:solidFill>
          <a:ln w="317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endParaRPr>
          </a:p>
        </p:txBody>
      </p:sp>
      <p:sp>
        <p:nvSpPr>
          <p:cNvPr id="12" name="Rounded Rectangle 12">
            <a:extLst>
              <a:ext uri="{FF2B5EF4-FFF2-40B4-BE49-F238E27FC236}">
                <a16:creationId xmlns:a16="http://schemas.microsoft.com/office/drawing/2014/main" id="{FFDA139C-F7F4-4EAF-BD89-EFD8E19DD94F}"/>
              </a:ext>
            </a:extLst>
          </p:cNvPr>
          <p:cNvSpPr/>
          <p:nvPr/>
        </p:nvSpPr>
        <p:spPr>
          <a:xfrm flipH="1">
            <a:off x="7165836" y="1058710"/>
            <a:ext cx="2103187" cy="4961089"/>
          </a:xfrm>
          <a:prstGeom prst="rect">
            <a:avLst/>
          </a:prstGeom>
          <a:solidFill>
            <a:schemeClr val="bg1">
              <a:lumMod val="85000"/>
            </a:schemeClr>
          </a:solidFill>
          <a:ln w="12700">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IntelOne Display Regular" panose="020B0503020203020204" pitchFamily="34" charset="0"/>
              <a:sym typeface="Helvetica Neue"/>
            </a:endParaRPr>
          </a:p>
        </p:txBody>
      </p:sp>
      <p:sp>
        <p:nvSpPr>
          <p:cNvPr id="13" name="TextBox 12">
            <a:extLst>
              <a:ext uri="{FF2B5EF4-FFF2-40B4-BE49-F238E27FC236}">
                <a16:creationId xmlns:a16="http://schemas.microsoft.com/office/drawing/2014/main" id="{80F15C83-91EE-4794-B257-22037810763D}"/>
              </a:ext>
            </a:extLst>
          </p:cNvPr>
          <p:cNvSpPr txBox="1"/>
          <p:nvPr/>
        </p:nvSpPr>
        <p:spPr>
          <a:xfrm>
            <a:off x="7226784" y="1159640"/>
            <a:ext cx="2006709" cy="152349"/>
          </a:xfrm>
          <a:prstGeom prst="rect">
            <a:avLst/>
          </a:prstGeom>
          <a:noFill/>
        </p:spPr>
        <p:txBody>
          <a:bodyPr vert="horz" wrap="square" lIns="0" tIns="0" rIns="0" bIns="0" rtlCol="0" anchor="ctr" anchorCtr="1">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defRPr sz="1000">
                <a:solidFill>
                  <a:schemeClr val="tx2"/>
                </a:solidFill>
              </a:defRPr>
            </a:lvl1pP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100" b="0" i="0" u="none" strike="noStrike" kern="0" cap="none" spc="0" normalizeH="0" baseline="0" noProof="0">
                <a:ln>
                  <a:noFill/>
                </a:ln>
                <a:solidFill>
                  <a:srgbClr val="004A86"/>
                </a:solidFill>
                <a:effectLst/>
                <a:uLnTx/>
                <a:uFillTx/>
                <a:latin typeface="IntelOne Display Regular" panose="020B0503020203020204" pitchFamily="34" charset="0"/>
                <a:sym typeface="Helvetica Neue"/>
              </a:rPr>
              <a:t>API-Based Programming</a:t>
            </a:r>
          </a:p>
        </p:txBody>
      </p:sp>
      <p:sp>
        <p:nvSpPr>
          <p:cNvPr id="14" name="Rounded Rectangle 33">
            <a:extLst>
              <a:ext uri="{FF2B5EF4-FFF2-40B4-BE49-F238E27FC236}">
                <a16:creationId xmlns:a16="http://schemas.microsoft.com/office/drawing/2014/main" id="{A9C587E6-97C8-4EE7-9B79-6DF1D2A9ACF2}"/>
              </a:ext>
            </a:extLst>
          </p:cNvPr>
          <p:cNvSpPr/>
          <p:nvPr/>
        </p:nvSpPr>
        <p:spPr>
          <a:xfrm flipH="1">
            <a:off x="5001941" y="1058709"/>
            <a:ext cx="2103187" cy="2675091"/>
          </a:xfrm>
          <a:prstGeom prst="rect">
            <a:avLst/>
          </a:prstGeom>
          <a:solidFill>
            <a:schemeClr val="bg1">
              <a:lumMod val="85000"/>
            </a:schemeClr>
          </a:solidFill>
          <a:ln w="12700">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IntelOne Display Regular" panose="020B0503020203020204" pitchFamily="34" charset="0"/>
              <a:sym typeface="Helvetica Neue"/>
            </a:endParaRPr>
          </a:p>
        </p:txBody>
      </p:sp>
      <p:sp>
        <p:nvSpPr>
          <p:cNvPr id="15" name="TextBox 14">
            <a:extLst>
              <a:ext uri="{FF2B5EF4-FFF2-40B4-BE49-F238E27FC236}">
                <a16:creationId xmlns:a16="http://schemas.microsoft.com/office/drawing/2014/main" id="{E4C800A2-B8FA-4EC2-AE86-C3CFC908B6CB}"/>
              </a:ext>
            </a:extLst>
          </p:cNvPr>
          <p:cNvSpPr txBox="1"/>
          <p:nvPr/>
        </p:nvSpPr>
        <p:spPr>
          <a:xfrm>
            <a:off x="5062889" y="1159640"/>
            <a:ext cx="1982508" cy="152349"/>
          </a:xfrm>
          <a:prstGeom prst="rect">
            <a:avLst/>
          </a:prstGeom>
          <a:noFill/>
        </p:spPr>
        <p:txBody>
          <a:bodyPr vert="horz" wrap="square" lIns="0" tIns="0" rIns="0" bIns="0" rtlCol="0" anchor="ctr" anchorCtr="1">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defRPr sz="1000">
                <a:solidFill>
                  <a:schemeClr val="tx2"/>
                </a:solidFill>
              </a:defRPr>
            </a:lvl1pP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100" b="0" i="0" u="none" strike="noStrike" kern="0" cap="none" spc="0" normalizeH="0" baseline="0" noProof="0">
                <a:ln>
                  <a:noFill/>
                </a:ln>
                <a:solidFill>
                  <a:srgbClr val="004A86"/>
                </a:solidFill>
                <a:effectLst/>
                <a:uLnTx/>
                <a:uFillTx/>
                <a:latin typeface="IntelOne Display Regular" panose="020B0503020203020204" pitchFamily="34" charset="0"/>
                <a:sym typeface="Helvetica Neue"/>
              </a:rPr>
              <a:t>Direct Programming</a:t>
            </a:r>
          </a:p>
        </p:txBody>
      </p:sp>
      <p:sp>
        <p:nvSpPr>
          <p:cNvPr id="16" name="Rounded Rectangle 12">
            <a:extLst>
              <a:ext uri="{FF2B5EF4-FFF2-40B4-BE49-F238E27FC236}">
                <a16:creationId xmlns:a16="http://schemas.microsoft.com/office/drawing/2014/main" id="{9B69C9A8-F33D-49E2-8E4F-56F9E9DBA0C0}"/>
              </a:ext>
            </a:extLst>
          </p:cNvPr>
          <p:cNvSpPr/>
          <p:nvPr/>
        </p:nvSpPr>
        <p:spPr>
          <a:xfrm flipH="1">
            <a:off x="9323569" y="1058710"/>
            <a:ext cx="2103187" cy="2103589"/>
          </a:xfrm>
          <a:prstGeom prst="rect">
            <a:avLst/>
          </a:prstGeom>
          <a:solidFill>
            <a:schemeClr val="bg1">
              <a:lumMod val="85000"/>
            </a:schemeClr>
          </a:solidFill>
          <a:ln w="12700">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IntelOne Display Regular" panose="020B0503020203020204" pitchFamily="34" charset="0"/>
              <a:sym typeface="Helvetica Neue"/>
            </a:endParaRPr>
          </a:p>
        </p:txBody>
      </p:sp>
      <p:sp>
        <p:nvSpPr>
          <p:cNvPr id="17" name="TextBox 16">
            <a:extLst>
              <a:ext uri="{FF2B5EF4-FFF2-40B4-BE49-F238E27FC236}">
                <a16:creationId xmlns:a16="http://schemas.microsoft.com/office/drawing/2014/main" id="{6C568A28-1FAA-4C25-A167-4B149FB31AAB}"/>
              </a:ext>
            </a:extLst>
          </p:cNvPr>
          <p:cNvSpPr txBox="1"/>
          <p:nvPr/>
        </p:nvSpPr>
        <p:spPr>
          <a:xfrm>
            <a:off x="9384518" y="1159639"/>
            <a:ext cx="2006709" cy="152349"/>
          </a:xfrm>
          <a:prstGeom prst="rect">
            <a:avLst/>
          </a:prstGeom>
          <a:noFill/>
        </p:spPr>
        <p:txBody>
          <a:bodyPr vert="horz" wrap="square" lIns="0" tIns="0" rIns="0" bIns="0" rtlCol="0" anchor="ctr" anchorCtr="1">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defRPr sz="1000">
                <a:solidFill>
                  <a:schemeClr val="tx2"/>
                </a:solidFill>
              </a:defRPr>
            </a:lvl1pP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100" b="0" i="0" u="none" strike="noStrike" kern="0" cap="none" spc="0" normalizeH="0" baseline="0" noProof="0">
                <a:ln>
                  <a:noFill/>
                </a:ln>
                <a:solidFill>
                  <a:srgbClr val="004A86"/>
                </a:solidFill>
                <a:effectLst/>
                <a:uLnTx/>
                <a:uFillTx/>
                <a:latin typeface="IntelOne Display Regular" panose="020B0503020203020204" pitchFamily="34" charset="0"/>
                <a:sym typeface="Helvetica Neue"/>
              </a:rPr>
              <a:t>Analysis &amp; debug Tools</a:t>
            </a:r>
          </a:p>
        </p:txBody>
      </p:sp>
      <p:sp>
        <p:nvSpPr>
          <p:cNvPr id="18" name="TextBox 17">
            <a:extLst>
              <a:ext uri="{FF2B5EF4-FFF2-40B4-BE49-F238E27FC236}">
                <a16:creationId xmlns:a16="http://schemas.microsoft.com/office/drawing/2014/main" id="{8E125269-9D63-4F21-8728-EB0D0FCF44E7}"/>
              </a:ext>
            </a:extLst>
          </p:cNvPr>
          <p:cNvSpPr txBox="1"/>
          <p:nvPr/>
        </p:nvSpPr>
        <p:spPr>
          <a:xfrm>
            <a:off x="4910065" y="628519"/>
            <a:ext cx="6606954" cy="369332"/>
          </a:xfrm>
          <a:prstGeom prst="rect">
            <a:avLst/>
          </a:prstGeom>
          <a:noFill/>
        </p:spPr>
        <p:txBody>
          <a:bodyPr vert="horz" wrap="square" lIns="121920" tIns="60960" rIns="121920" bIns="6096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525252"/>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oneAPI Base Toolkit</a:t>
            </a:r>
          </a:p>
        </p:txBody>
      </p:sp>
      <p:grpSp>
        <p:nvGrpSpPr>
          <p:cNvPr id="3" name="Group 2">
            <a:extLst>
              <a:ext uri="{FF2B5EF4-FFF2-40B4-BE49-F238E27FC236}">
                <a16:creationId xmlns:a16="http://schemas.microsoft.com/office/drawing/2014/main" id="{F871FDB2-6465-4459-AFE4-952CA09EE5CB}"/>
              </a:ext>
            </a:extLst>
          </p:cNvPr>
          <p:cNvGrpSpPr/>
          <p:nvPr/>
        </p:nvGrpSpPr>
        <p:grpSpPr>
          <a:xfrm>
            <a:off x="5087116" y="1359769"/>
            <a:ext cx="6249564" cy="4564781"/>
            <a:chOff x="5029966" y="1359769"/>
            <a:chExt cx="6249564" cy="3513711"/>
          </a:xfrm>
        </p:grpSpPr>
        <p:sp>
          <p:nvSpPr>
            <p:cNvPr id="19" name="Rectangle 18">
              <a:extLst>
                <a:ext uri="{FF2B5EF4-FFF2-40B4-BE49-F238E27FC236}">
                  <a16:creationId xmlns:a16="http://schemas.microsoft.com/office/drawing/2014/main" id="{0EF0400B-BC29-4407-B1C0-E40CE8E45003}"/>
                </a:ext>
              </a:extLst>
            </p:cNvPr>
            <p:cNvSpPr/>
            <p:nvPr/>
          </p:nvSpPr>
          <p:spPr>
            <a:xfrm flipH="1">
              <a:off x="7198770" y="1359769"/>
              <a:ext cx="1923026" cy="411441"/>
            </a:xfrm>
            <a:prstGeom prst="rect">
              <a:avLst/>
            </a:prstGeom>
            <a:solidFill>
              <a:srgbClr val="0068B5"/>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64008"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oneAPI DPC++ Library </a:t>
              </a:r>
              <a:r>
                <a:rPr kumimoji="0" lang="en-US" sz="1000" b="0" i="0" u="none" strike="noStrike" kern="1200" cap="none" spc="0" normalizeH="0" baseline="0" noProof="0" err="1">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oneDPL</a:t>
              </a:r>
              <a:endParaRPr kumimoji="0" lang="en-US" sz="1000" b="1" i="0" u="none" strike="noStrike" kern="1200" cap="none" spc="0" normalizeH="0" baseline="0" noProof="0">
                <a:ln>
                  <a:noFill/>
                </a:ln>
                <a:solidFill>
                  <a:schemeClr val="accent3"/>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endParaRPr>
            </a:p>
          </p:txBody>
        </p:sp>
        <p:sp>
          <p:nvSpPr>
            <p:cNvPr id="20" name="Rectangle 19">
              <a:extLst>
                <a:ext uri="{FF2B5EF4-FFF2-40B4-BE49-F238E27FC236}">
                  <a16:creationId xmlns:a16="http://schemas.microsoft.com/office/drawing/2014/main" id="{2CA7BDA3-FBB2-4934-B7FC-9B1ECD5D4F41}"/>
                </a:ext>
              </a:extLst>
            </p:cNvPr>
            <p:cNvSpPr/>
            <p:nvPr/>
          </p:nvSpPr>
          <p:spPr>
            <a:xfrm flipH="1">
              <a:off x="5034891" y="1359769"/>
              <a:ext cx="1924202" cy="411440"/>
            </a:xfrm>
            <a:prstGeom prst="rect">
              <a:avLst/>
            </a:prstGeom>
            <a:solidFill>
              <a:srgbClr val="0068B5"/>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64008"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oneAPI DPC++/C++ Compiler</a:t>
              </a:r>
            </a:p>
          </p:txBody>
        </p:sp>
        <p:sp>
          <p:nvSpPr>
            <p:cNvPr id="21" name="Rectangle 20">
              <a:extLst>
                <a:ext uri="{FF2B5EF4-FFF2-40B4-BE49-F238E27FC236}">
                  <a16:creationId xmlns:a16="http://schemas.microsoft.com/office/drawing/2014/main" id="{90D57F94-D5A7-44AD-963A-9A4A8DB743B5}"/>
                </a:ext>
              </a:extLst>
            </p:cNvPr>
            <p:cNvSpPr/>
            <p:nvPr/>
          </p:nvSpPr>
          <p:spPr>
            <a:xfrm flipH="1">
              <a:off x="9356504" y="1359769"/>
              <a:ext cx="1923026" cy="411441"/>
            </a:xfrm>
            <a:prstGeom prst="rect">
              <a:avLst/>
            </a:prstGeom>
            <a:solidFill>
              <a:srgbClr val="0068B5"/>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64008"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a:t>
              </a:r>
              <a:r>
                <a:rPr kumimoji="0" lang="en-US" sz="1000" b="0" i="0" u="none" strike="noStrike" kern="1200" cap="none" spc="0" normalizeH="0" baseline="0" noProof="0" err="1">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VTune</a:t>
              </a: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 Profiler</a:t>
              </a:r>
            </a:p>
          </p:txBody>
        </p:sp>
        <p:sp>
          <p:nvSpPr>
            <p:cNvPr id="22" name="Rectangle 21">
              <a:extLst>
                <a:ext uri="{FF2B5EF4-FFF2-40B4-BE49-F238E27FC236}">
                  <a16:creationId xmlns:a16="http://schemas.microsoft.com/office/drawing/2014/main" id="{343853D1-C158-4C87-A8AB-8F642AE05094}"/>
                </a:ext>
              </a:extLst>
            </p:cNvPr>
            <p:cNvSpPr/>
            <p:nvPr/>
          </p:nvSpPr>
          <p:spPr>
            <a:xfrm flipH="1">
              <a:off x="7198770" y="1804083"/>
              <a:ext cx="1923026" cy="411441"/>
            </a:xfrm>
            <a:prstGeom prst="rect">
              <a:avLst/>
            </a:prstGeom>
            <a:solidFill>
              <a:srgbClr val="0068B5"/>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64008"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oneAPI Math Kernel Library - oneMKL</a:t>
              </a:r>
            </a:p>
          </p:txBody>
        </p:sp>
        <p:sp>
          <p:nvSpPr>
            <p:cNvPr id="23" name="Rectangle 22">
              <a:extLst>
                <a:ext uri="{FF2B5EF4-FFF2-40B4-BE49-F238E27FC236}">
                  <a16:creationId xmlns:a16="http://schemas.microsoft.com/office/drawing/2014/main" id="{F5733141-BC4C-400A-8E83-9D691E320048}"/>
                </a:ext>
              </a:extLst>
            </p:cNvPr>
            <p:cNvSpPr/>
            <p:nvPr/>
          </p:nvSpPr>
          <p:spPr>
            <a:xfrm flipH="1">
              <a:off x="5034891" y="1804083"/>
              <a:ext cx="1924202" cy="411440"/>
            </a:xfrm>
            <a:prstGeom prst="rect">
              <a:avLst/>
            </a:prstGeom>
            <a:solidFill>
              <a:srgbClr val="0068B5"/>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64008"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DPC++ Compatibility Tool</a:t>
              </a:r>
            </a:p>
          </p:txBody>
        </p:sp>
        <p:sp>
          <p:nvSpPr>
            <p:cNvPr id="24" name="Rectangle 23">
              <a:extLst>
                <a:ext uri="{FF2B5EF4-FFF2-40B4-BE49-F238E27FC236}">
                  <a16:creationId xmlns:a16="http://schemas.microsoft.com/office/drawing/2014/main" id="{C8C0158E-1714-4A16-BB61-3A116AA79714}"/>
                </a:ext>
              </a:extLst>
            </p:cNvPr>
            <p:cNvSpPr/>
            <p:nvPr/>
          </p:nvSpPr>
          <p:spPr>
            <a:xfrm flipH="1">
              <a:off x="9356504" y="1804083"/>
              <a:ext cx="1923026" cy="411441"/>
            </a:xfrm>
            <a:prstGeom prst="rect">
              <a:avLst/>
            </a:prstGeom>
            <a:solidFill>
              <a:srgbClr val="0068B5"/>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64008"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Advisor</a:t>
              </a:r>
            </a:p>
          </p:txBody>
        </p:sp>
        <p:sp>
          <p:nvSpPr>
            <p:cNvPr id="25" name="Rectangle 24">
              <a:extLst>
                <a:ext uri="{FF2B5EF4-FFF2-40B4-BE49-F238E27FC236}">
                  <a16:creationId xmlns:a16="http://schemas.microsoft.com/office/drawing/2014/main" id="{1824C052-FE85-41D0-AB3C-E6C1BBDA3FE5}"/>
                </a:ext>
              </a:extLst>
            </p:cNvPr>
            <p:cNvSpPr/>
            <p:nvPr/>
          </p:nvSpPr>
          <p:spPr>
            <a:xfrm flipH="1">
              <a:off x="7198770" y="2247614"/>
              <a:ext cx="1923026" cy="411441"/>
            </a:xfrm>
            <a:prstGeom prst="rect">
              <a:avLst/>
            </a:prstGeom>
            <a:solidFill>
              <a:srgbClr val="0068B5"/>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64008"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oneAPI Data Analytics Library - </a:t>
              </a:r>
              <a:r>
                <a:rPr kumimoji="0" lang="en-US" sz="1000" b="0" i="0" u="none" strike="noStrike" kern="1200" cap="none" spc="0" normalizeH="0" baseline="0" noProof="0" err="1">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oneDAL</a:t>
              </a:r>
              <a:endPar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endParaRPr>
            </a:p>
          </p:txBody>
        </p:sp>
        <p:sp>
          <p:nvSpPr>
            <p:cNvPr id="26" name="Rectangle 25">
              <a:extLst>
                <a:ext uri="{FF2B5EF4-FFF2-40B4-BE49-F238E27FC236}">
                  <a16:creationId xmlns:a16="http://schemas.microsoft.com/office/drawing/2014/main" id="{F8B64599-A772-41A1-B9E6-770D05B87E73}"/>
                </a:ext>
              </a:extLst>
            </p:cNvPr>
            <p:cNvSpPr/>
            <p:nvPr/>
          </p:nvSpPr>
          <p:spPr>
            <a:xfrm flipH="1">
              <a:off x="5034891" y="2247614"/>
              <a:ext cx="1924202" cy="411440"/>
            </a:xfrm>
            <a:prstGeom prst="rect">
              <a:avLst/>
            </a:prstGeom>
            <a:solidFill>
              <a:srgbClr val="0068B5"/>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64008"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Distribution for Python</a:t>
              </a:r>
            </a:p>
          </p:txBody>
        </p:sp>
        <p:sp>
          <p:nvSpPr>
            <p:cNvPr id="29" name="Rectangle 28">
              <a:extLst>
                <a:ext uri="{FF2B5EF4-FFF2-40B4-BE49-F238E27FC236}">
                  <a16:creationId xmlns:a16="http://schemas.microsoft.com/office/drawing/2014/main" id="{0049D0C0-5CB6-4F17-AC1B-B28B09C094E8}"/>
                </a:ext>
              </a:extLst>
            </p:cNvPr>
            <p:cNvSpPr/>
            <p:nvPr/>
          </p:nvSpPr>
          <p:spPr>
            <a:xfrm flipH="1">
              <a:off x="9356504" y="2247614"/>
              <a:ext cx="1923026" cy="411441"/>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64008"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Distribution for GDB</a:t>
              </a:r>
            </a:p>
          </p:txBody>
        </p:sp>
        <p:sp>
          <p:nvSpPr>
            <p:cNvPr id="224" name="Rectangle 223">
              <a:extLst>
                <a:ext uri="{FF2B5EF4-FFF2-40B4-BE49-F238E27FC236}">
                  <a16:creationId xmlns:a16="http://schemas.microsoft.com/office/drawing/2014/main" id="{4CC6CDA8-FF97-42A3-8197-EF9980F47704}"/>
                </a:ext>
              </a:extLst>
            </p:cNvPr>
            <p:cNvSpPr/>
            <p:nvPr/>
          </p:nvSpPr>
          <p:spPr>
            <a:xfrm flipH="1">
              <a:off x="7198770" y="2691372"/>
              <a:ext cx="1923026" cy="411441"/>
            </a:xfrm>
            <a:prstGeom prst="rect">
              <a:avLst/>
            </a:prstGeom>
            <a:solidFill>
              <a:srgbClr val="0068B5"/>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64008"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oneAPI Threading Building Blocks - </a:t>
              </a:r>
              <a:r>
                <a:rPr kumimoji="0" lang="en-US" sz="1000" b="0" i="0" u="none" strike="noStrike" kern="1200" cap="none" spc="0" normalizeH="0" baseline="0" noProof="0" err="1">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oneTBB</a:t>
              </a:r>
              <a:endPar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endParaRPr>
            </a:p>
          </p:txBody>
        </p:sp>
        <p:sp>
          <p:nvSpPr>
            <p:cNvPr id="226" name="Rectangle 225">
              <a:extLst>
                <a:ext uri="{FF2B5EF4-FFF2-40B4-BE49-F238E27FC236}">
                  <a16:creationId xmlns:a16="http://schemas.microsoft.com/office/drawing/2014/main" id="{19CA30C6-06FF-4302-A32F-DF0B0D413832}"/>
                </a:ext>
              </a:extLst>
            </p:cNvPr>
            <p:cNvSpPr/>
            <p:nvPr/>
          </p:nvSpPr>
          <p:spPr>
            <a:xfrm flipH="1">
              <a:off x="5029966" y="2691372"/>
              <a:ext cx="1924202" cy="411440"/>
            </a:xfrm>
            <a:prstGeom prst="rect">
              <a:avLst/>
            </a:prstGeom>
            <a:solidFill>
              <a:srgbClr val="0068B5"/>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64008"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FPGA Add-on </a:t>
              </a:r>
              <a:b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b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for oneAPI Base Toolkit</a:t>
              </a:r>
            </a:p>
          </p:txBody>
        </p:sp>
        <p:sp>
          <p:nvSpPr>
            <p:cNvPr id="228" name="Rectangle 227">
              <a:extLst>
                <a:ext uri="{FF2B5EF4-FFF2-40B4-BE49-F238E27FC236}">
                  <a16:creationId xmlns:a16="http://schemas.microsoft.com/office/drawing/2014/main" id="{E43E2565-A335-4C44-A9F5-FB8AE9281132}"/>
                </a:ext>
              </a:extLst>
            </p:cNvPr>
            <p:cNvSpPr/>
            <p:nvPr/>
          </p:nvSpPr>
          <p:spPr>
            <a:xfrm flipH="1">
              <a:off x="7198770" y="3134042"/>
              <a:ext cx="1923026" cy="411441"/>
            </a:xfrm>
            <a:prstGeom prst="rect">
              <a:avLst/>
            </a:prstGeom>
            <a:solidFill>
              <a:srgbClr val="0068B5"/>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64008"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oneAPI Video Processing Library - oneVPL</a:t>
              </a:r>
            </a:p>
          </p:txBody>
        </p:sp>
        <p:sp>
          <p:nvSpPr>
            <p:cNvPr id="230" name="Rectangle 229">
              <a:extLst>
                <a:ext uri="{FF2B5EF4-FFF2-40B4-BE49-F238E27FC236}">
                  <a16:creationId xmlns:a16="http://schemas.microsoft.com/office/drawing/2014/main" id="{82C7DC77-F2FC-4218-8DA1-199D704C86F8}"/>
                </a:ext>
              </a:extLst>
            </p:cNvPr>
            <p:cNvSpPr/>
            <p:nvPr/>
          </p:nvSpPr>
          <p:spPr>
            <a:xfrm flipH="1">
              <a:off x="7198770" y="3577965"/>
              <a:ext cx="1923026" cy="411441"/>
            </a:xfrm>
            <a:prstGeom prst="rect">
              <a:avLst/>
            </a:prstGeom>
            <a:solidFill>
              <a:srgbClr val="0068B5"/>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64008"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oneAPI Collective Communications Library</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00" kern="1200" err="1">
                  <a:solidFill>
                    <a:prstClr val="white"/>
                  </a:solidFill>
                  <a:latin typeface="IntelOne Display Regular" panose="020B0503020203020204" pitchFamily="34" charset="0"/>
                  <a:ea typeface="Intel Clear" panose="020B0604020203020204" pitchFamily="34" charset="0"/>
                  <a:cs typeface="Intel Clear" panose="020B0604020203020204" pitchFamily="34" charset="0"/>
                </a:rPr>
                <a:t>oneCCL</a:t>
              </a:r>
              <a:endPar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endParaRPr>
            </a:p>
          </p:txBody>
        </p:sp>
        <p:sp>
          <p:nvSpPr>
            <p:cNvPr id="232" name="Rectangle 231">
              <a:extLst>
                <a:ext uri="{FF2B5EF4-FFF2-40B4-BE49-F238E27FC236}">
                  <a16:creationId xmlns:a16="http://schemas.microsoft.com/office/drawing/2014/main" id="{CA9CBA04-0E3A-4346-A8C8-4E6273533DAD}"/>
                </a:ext>
              </a:extLst>
            </p:cNvPr>
            <p:cNvSpPr/>
            <p:nvPr/>
          </p:nvSpPr>
          <p:spPr>
            <a:xfrm flipH="1">
              <a:off x="7198770" y="4020002"/>
              <a:ext cx="1923026" cy="411441"/>
            </a:xfrm>
            <a:prstGeom prst="rect">
              <a:avLst/>
            </a:prstGeom>
            <a:solidFill>
              <a:srgbClr val="0068B5"/>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64008"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oneAPI Deep Neural Network Library - </a:t>
              </a:r>
              <a:r>
                <a:rPr kumimoji="0" lang="en-US" sz="1000" b="0" i="0" u="none" strike="noStrike" kern="1200" cap="none" spc="0" normalizeH="0" baseline="0" noProof="0" err="1">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oneDNN</a:t>
              </a:r>
              <a:endPar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endParaRPr>
            </a:p>
          </p:txBody>
        </p:sp>
        <p:sp>
          <p:nvSpPr>
            <p:cNvPr id="234" name="Rectangle 233">
              <a:extLst>
                <a:ext uri="{FF2B5EF4-FFF2-40B4-BE49-F238E27FC236}">
                  <a16:creationId xmlns:a16="http://schemas.microsoft.com/office/drawing/2014/main" id="{9ABF205C-DA32-47BC-82DC-D81DF21BD97C}"/>
                </a:ext>
              </a:extLst>
            </p:cNvPr>
            <p:cNvSpPr/>
            <p:nvPr/>
          </p:nvSpPr>
          <p:spPr>
            <a:xfrm flipH="1">
              <a:off x="7198770" y="4462039"/>
              <a:ext cx="1923026" cy="411441"/>
            </a:xfrm>
            <a:prstGeom prst="rect">
              <a:avLst/>
            </a:prstGeom>
            <a:solidFill>
              <a:srgbClr val="0068B5"/>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64008"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Integrated Performance Primitives </a:t>
              </a:r>
              <a:r>
                <a:rPr lang="en-US" sz="1000" kern="1200">
                  <a:solidFill>
                    <a:prstClr val="white"/>
                  </a:solidFill>
                  <a:latin typeface="IntelOne Display Regular" panose="020B0503020203020204" pitchFamily="34" charset="0"/>
                  <a:ea typeface="Intel Clear" panose="020B0604020203020204" pitchFamily="34" charset="0"/>
                  <a:cs typeface="Intel Clear" panose="020B0604020203020204" pitchFamily="34" charset="0"/>
                </a:rPr>
                <a:t>- </a:t>
              </a: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IPP</a:t>
              </a:r>
            </a:p>
          </p:txBody>
        </p:sp>
      </p:grpSp>
      <p:sp>
        <p:nvSpPr>
          <p:cNvPr id="35" name="Content Placeholder 7">
            <a:extLst>
              <a:ext uri="{FF2B5EF4-FFF2-40B4-BE49-F238E27FC236}">
                <a16:creationId xmlns:a16="http://schemas.microsoft.com/office/drawing/2014/main" id="{8A6FF6D9-ABE2-4ADB-9C01-5BA975F3734E}"/>
              </a:ext>
            </a:extLst>
          </p:cNvPr>
          <p:cNvSpPr>
            <a:spLocks noGrp="1"/>
          </p:cNvSpPr>
          <p:nvPr>
            <p:ph sz="quarter" idx="27"/>
          </p:nvPr>
        </p:nvSpPr>
        <p:spPr>
          <a:xfrm>
            <a:off x="571499" y="1673402"/>
            <a:ext cx="3910449" cy="4584830"/>
          </a:xfrm>
        </p:spPr>
        <p:txBody>
          <a:bodyPr anchor="ctr">
            <a:normAutofit/>
          </a:bodyPr>
          <a:lstStyle/>
          <a:p>
            <a:pPr marL="0" indent="0">
              <a:lnSpc>
                <a:spcPct val="110000"/>
              </a:lnSpc>
              <a:spcBef>
                <a:spcPts val="600"/>
              </a:spcBef>
              <a:buNone/>
            </a:pPr>
            <a:r>
              <a:rPr lang="en-US" sz="1400"/>
              <a:t>A core set of core tools and libraries for developing high-performance applications on Intel® CPUs, GPUs, and FPGAs.</a:t>
            </a:r>
          </a:p>
          <a:p>
            <a:pPr marL="0" indent="0">
              <a:spcBef>
                <a:spcPts val="600"/>
              </a:spcBef>
              <a:buNone/>
            </a:pPr>
            <a:r>
              <a:rPr lang="en-US" sz="1800">
                <a:solidFill>
                  <a:srgbClr val="1E2EB8"/>
                </a:solidFill>
                <a:latin typeface="IntelOne Display Light" panose="020B0403020203020204" pitchFamily="34" charset="0"/>
              </a:rPr>
              <a:t>Who Uses It?</a:t>
            </a:r>
          </a:p>
          <a:p>
            <a:r>
              <a:rPr lang="en-US" sz="1200"/>
              <a:t>A broad range of developers across industries</a:t>
            </a:r>
          </a:p>
          <a:p>
            <a:pPr>
              <a:spcBef>
                <a:spcPts val="900"/>
              </a:spcBef>
            </a:pPr>
            <a:r>
              <a:rPr lang="en-US" sz="1200"/>
              <a:t>Add-on toolkit users since this is the base for all toolkits</a:t>
            </a:r>
          </a:p>
          <a:p>
            <a:pPr marL="0" indent="0">
              <a:spcBef>
                <a:spcPts val="600"/>
              </a:spcBef>
              <a:buNone/>
            </a:pPr>
            <a:r>
              <a:rPr lang="en-US" sz="1800">
                <a:solidFill>
                  <a:srgbClr val="1E2EB8"/>
                </a:solidFill>
                <a:latin typeface="IntelOne Display Light" panose="020B0403020203020204" pitchFamily="34" charset="0"/>
              </a:rPr>
              <a:t>Top Features/Benefits</a:t>
            </a:r>
          </a:p>
          <a:p>
            <a:r>
              <a:rPr lang="en-US" sz="1200"/>
              <a:t>Data Parallel C++ compiler, library and analysis tools</a:t>
            </a:r>
          </a:p>
          <a:p>
            <a:pPr>
              <a:spcBef>
                <a:spcPts val="900"/>
              </a:spcBef>
            </a:pPr>
            <a:r>
              <a:rPr lang="en-US" sz="1200"/>
              <a:t>DPC++ Compatibility tool helps migrate existing code written in CUDA</a:t>
            </a:r>
          </a:p>
          <a:p>
            <a:pPr>
              <a:spcBef>
                <a:spcPts val="900"/>
              </a:spcBef>
            </a:pPr>
            <a:r>
              <a:rPr lang="en-US" sz="1200"/>
              <a:t>Python distribution includes accelerated scikit-learn, NumPy, SciPy libraries </a:t>
            </a:r>
          </a:p>
          <a:p>
            <a:pPr>
              <a:spcBef>
                <a:spcPts val="900"/>
              </a:spcBef>
            </a:pPr>
            <a:r>
              <a:rPr lang="en-US" sz="1200"/>
              <a:t>Optimized performance libraries for threading, math, data analytics, deep learning, and video/image/signal processing</a:t>
            </a:r>
          </a:p>
        </p:txBody>
      </p:sp>
      <p:sp>
        <p:nvSpPr>
          <p:cNvPr id="36" name="Title 9">
            <a:extLst>
              <a:ext uri="{FF2B5EF4-FFF2-40B4-BE49-F238E27FC236}">
                <a16:creationId xmlns:a16="http://schemas.microsoft.com/office/drawing/2014/main" id="{99F090C0-9608-4746-9FF9-5C173FF67C72}"/>
              </a:ext>
            </a:extLst>
          </p:cNvPr>
          <p:cNvSpPr>
            <a:spLocks noGrp="1"/>
          </p:cNvSpPr>
          <p:nvPr>
            <p:ph type="title"/>
          </p:nvPr>
        </p:nvSpPr>
        <p:spPr>
          <a:xfrm>
            <a:off x="571368" y="305259"/>
            <a:ext cx="11010901" cy="952500"/>
          </a:xfrm>
        </p:spPr>
        <p:txBody>
          <a:bodyPr/>
          <a:lstStyle/>
          <a:p>
            <a:r>
              <a:rPr lang="en-US"/>
              <a:t>Intel</a:t>
            </a:r>
            <a:r>
              <a:rPr lang="en-US" baseline="30000"/>
              <a:t>®</a:t>
            </a:r>
            <a:r>
              <a:rPr lang="en-US"/>
              <a:t> oneAPI</a:t>
            </a:r>
            <a:br>
              <a:rPr lang="en-US" sz="3200"/>
            </a:br>
            <a:r>
              <a:rPr lang="en-US"/>
              <a:t>Base Toolkit</a:t>
            </a:r>
            <a:br>
              <a:rPr lang="en-US"/>
            </a:br>
            <a:r>
              <a:rPr lang="en-US" sz="2000">
                <a:latin typeface="IntelOne Display Medium" panose="020B0703020203020204" pitchFamily="34" charset="0"/>
              </a:rPr>
              <a:t>Accelerate Data-centric Workloads</a:t>
            </a:r>
          </a:p>
        </p:txBody>
      </p:sp>
      <p:pic>
        <p:nvPicPr>
          <p:cNvPr id="6" name="Picture 5">
            <a:extLst>
              <a:ext uri="{FF2B5EF4-FFF2-40B4-BE49-F238E27FC236}">
                <a16:creationId xmlns:a16="http://schemas.microsoft.com/office/drawing/2014/main" id="{59F4D9E4-008A-4652-9A0B-97FB175FB5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3947" y="4693188"/>
            <a:ext cx="1097280" cy="1305763"/>
          </a:xfrm>
          <a:prstGeom prst="rect">
            <a:avLst/>
          </a:prstGeom>
        </p:spPr>
      </p:pic>
      <p:sp>
        <p:nvSpPr>
          <p:cNvPr id="31" name="Rectangle 30">
            <a:extLst>
              <a:ext uri="{FF2B5EF4-FFF2-40B4-BE49-F238E27FC236}">
                <a16:creationId xmlns:a16="http://schemas.microsoft.com/office/drawing/2014/main" id="{0EF23CF2-6EB1-461E-98FB-4E9ED9423833}"/>
              </a:ext>
            </a:extLst>
          </p:cNvPr>
          <p:cNvSpPr/>
          <p:nvPr/>
        </p:nvSpPr>
        <p:spPr>
          <a:xfrm>
            <a:off x="4257758" y="6540975"/>
            <a:ext cx="3257682" cy="180755"/>
          </a:xfrm>
          <a:prstGeom prst="rect">
            <a:avLst/>
          </a:prstGeom>
        </p:spPr>
        <p:txBody>
          <a:bodyPr wrap="square" lIns="0" tIns="0" rIns="0" bIns="0" anchor="ctr">
            <a:spAutoFit/>
          </a:bodyPr>
          <a:lstStyle/>
          <a:p>
            <a:pPr marL="0" marR="0" lvl="0" indent="0" algn="l" defTabSz="1219169" rtl="0" eaLnBrk="1" fontAlgn="auto" latinLnBrk="0" hangingPunct="0">
              <a:lnSpc>
                <a:spcPct val="90000"/>
              </a:lnSpc>
              <a:spcBef>
                <a:spcPts val="0"/>
              </a:spcBef>
              <a:spcAft>
                <a:spcPts val="0"/>
              </a:spcAft>
              <a:buClrTx/>
              <a:buSzTx/>
              <a:buFontTx/>
              <a:buNone/>
              <a:tabLst/>
              <a:defRPr/>
            </a:pPr>
            <a:r>
              <a:rPr kumimoji="0" lang="en-US" sz="1300" b="0" i="0" u="none" strike="noStrike" kern="1200" cap="none" spc="0" normalizeH="0" baseline="0" noProof="0">
                <a:ln>
                  <a:noFill/>
                </a:ln>
                <a:solidFill>
                  <a:schemeClr val="bg2"/>
                </a:solidFill>
                <a:effectLst/>
                <a:uLnTx/>
                <a:uFillTx/>
                <a:latin typeface="Intel Clear"/>
                <a:ea typeface="+mn-ea"/>
                <a:cs typeface="+mn-cs"/>
                <a:sym typeface="Helvetica Neue"/>
              </a:rPr>
              <a:t>Learn More: </a:t>
            </a:r>
            <a:r>
              <a:rPr kumimoji="0" lang="en-US" sz="1300" b="0" i="0" u="none" strike="noStrike" kern="1200" cap="none" spc="0" normalizeH="0" baseline="0" noProof="0">
                <a:ln>
                  <a:noFill/>
                </a:ln>
                <a:solidFill>
                  <a:srgbClr val="525252">
                    <a:lumMod val="60000"/>
                    <a:lumOff val="40000"/>
                  </a:srgbClr>
                </a:solidFill>
                <a:effectLst/>
                <a:uLnTx/>
                <a:uFillTx/>
                <a:latin typeface="Intel Clear"/>
                <a:ea typeface="+mn-ea"/>
                <a:cs typeface="+mn-cs"/>
                <a:sym typeface="Helvetica Neue"/>
                <a:hlinkClick r:id="rId4"/>
              </a:rPr>
              <a:t>intel.com/oneAPI-</a:t>
            </a:r>
            <a:r>
              <a:rPr kumimoji="0" lang="en-US" sz="1300" b="0" i="0" u="none" strike="noStrike" kern="1200" cap="none" spc="0" normalizeH="0" baseline="0" noProof="0" err="1">
                <a:ln>
                  <a:noFill/>
                </a:ln>
                <a:solidFill>
                  <a:srgbClr val="525252">
                    <a:lumMod val="60000"/>
                    <a:lumOff val="40000"/>
                  </a:srgbClr>
                </a:solidFill>
                <a:effectLst/>
                <a:uLnTx/>
                <a:uFillTx/>
                <a:latin typeface="Intel Clear"/>
                <a:ea typeface="+mn-ea"/>
                <a:cs typeface="+mn-cs"/>
                <a:sym typeface="Helvetica Neue"/>
                <a:hlinkClick r:id="rId4"/>
              </a:rPr>
              <a:t>BaseKit</a:t>
            </a:r>
            <a:endParaRPr kumimoji="0" lang="en-US" sz="1300" b="0" i="0" u="none" strike="noStrike" kern="1200" cap="none" spc="0" normalizeH="0" baseline="0" noProof="0">
              <a:ln>
                <a:noFill/>
              </a:ln>
              <a:solidFill>
                <a:srgbClr val="525252">
                  <a:lumMod val="60000"/>
                  <a:lumOff val="40000"/>
                </a:srgbClr>
              </a:solidFill>
              <a:effectLst/>
              <a:uLnTx/>
              <a:uFillTx/>
              <a:latin typeface="Intel Clear"/>
              <a:ea typeface="+mn-ea"/>
              <a:cs typeface="+mn-cs"/>
              <a:sym typeface="Helvetica Neue"/>
            </a:endParaRPr>
          </a:p>
        </p:txBody>
      </p:sp>
    </p:spTree>
    <p:extLst>
      <p:ext uri="{BB962C8B-B14F-4D97-AF65-F5344CB8AC3E}">
        <p14:creationId xmlns:p14="http://schemas.microsoft.com/office/powerpoint/2010/main" val="172710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B75EA-1794-4BFD-B195-185A8BD5477D}"/>
              </a:ext>
            </a:extLst>
          </p:cNvPr>
          <p:cNvSpPr>
            <a:spLocks noGrp="1"/>
          </p:cNvSpPr>
          <p:nvPr>
            <p:ph type="title"/>
          </p:nvPr>
        </p:nvSpPr>
        <p:spPr>
          <a:xfrm>
            <a:off x="607484" y="1472185"/>
            <a:ext cx="10363200" cy="2700640"/>
          </a:xfrm>
        </p:spPr>
        <p:txBody>
          <a:bodyPr/>
          <a:lstStyle/>
          <a:p>
            <a:br>
              <a:rPr lang="en-US" b="1" dirty="0"/>
            </a:br>
            <a:br>
              <a:rPr lang="en-US" b="1" dirty="0"/>
            </a:br>
            <a:r>
              <a:rPr lang="en-US" b="1" dirty="0"/>
              <a:t>Setup Intel</a:t>
            </a:r>
            <a:r>
              <a:rPr lang="en-US" dirty="0">
                <a:solidFill>
                  <a:srgbClr val="FFFFFF"/>
                </a:solidFill>
                <a:latin typeface="Intel Clear Pro" panose="020B0804020202060201" pitchFamily="34" charset="77"/>
                <a:ea typeface="Intel Clear Pro" panose="020B0804020202060201" pitchFamily="34" charset="77"/>
                <a:cs typeface="Intel Clear Pro" panose="020B0804020202060201" pitchFamily="34" charset="77"/>
              </a:rPr>
              <a:t>®</a:t>
            </a:r>
            <a:r>
              <a:rPr lang="en-US" b="1" dirty="0"/>
              <a:t> DevCloud and </a:t>
            </a:r>
            <a:r>
              <a:rPr lang="en-US" b="1" dirty="0" err="1"/>
              <a:t>Jupyter</a:t>
            </a:r>
            <a:r>
              <a:rPr lang="en-US" b="1" dirty="0"/>
              <a:t> Environment</a:t>
            </a:r>
            <a:br>
              <a:rPr lang="en-US" b="1" dirty="0"/>
            </a:br>
            <a:endParaRPr lang="en-US" dirty="0"/>
          </a:p>
        </p:txBody>
      </p:sp>
    </p:spTree>
    <p:extLst>
      <p:ext uri="{BB962C8B-B14F-4D97-AF65-F5344CB8AC3E}">
        <p14:creationId xmlns:p14="http://schemas.microsoft.com/office/powerpoint/2010/main" val="60307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1_BasicWhite">
  <a:themeElements>
    <a:clrScheme name="Intel2020">
      <a:dk1>
        <a:srgbClr val="000000"/>
      </a:dk1>
      <a:lt1>
        <a:srgbClr val="FFFFFF"/>
      </a:lt1>
      <a:dk2>
        <a:srgbClr val="004A86"/>
      </a:dk2>
      <a:lt2>
        <a:srgbClr val="525252"/>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Custom 11">
      <a:majorFont>
        <a:latin typeface="Intel Clear Light"/>
        <a:ea typeface="Helvetica Neue"/>
        <a:cs typeface="Helvetica Neue"/>
      </a:majorFont>
      <a:minorFont>
        <a:latin typeface="Intel Clear"/>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spAutoFit/>
      </a:bodyPr>
      <a:lstStyle>
        <a:defPPr marL="0" marR="0" indent="0" algn="l" defTabSz="2438338" rtl="0" fontAlgn="auto" latinLnBrk="0" hangingPunct="0">
          <a:lnSpc>
            <a:spcPct val="100000"/>
          </a:lnSpc>
          <a:spcBef>
            <a:spcPts val="0"/>
          </a:spcBef>
          <a:spcAft>
            <a:spcPts val="0"/>
          </a:spcAft>
          <a:buClrTx/>
          <a:buSzTx/>
          <a:buFontTx/>
          <a:buNone/>
          <a:tabLst/>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E7E657133C9446B5F894EF871B5D03" ma:contentTypeVersion="7" ma:contentTypeDescription="Create a new document." ma:contentTypeScope="" ma:versionID="7b7dfe5a4befa9145f0de0270ee6f740">
  <xsd:schema xmlns:xsd="http://www.w3.org/2001/XMLSchema" xmlns:xs="http://www.w3.org/2001/XMLSchema" xmlns:p="http://schemas.microsoft.com/office/2006/metadata/properties" xmlns:ns2="c65b1a9a-4c5e-4493-a1ca-bf5e20396e7d" xmlns:ns3="72d73359-5eb7-412e-9034-d59422ba8183" targetNamespace="http://schemas.microsoft.com/office/2006/metadata/properties" ma:root="true" ma:fieldsID="8ea80fa072937e6ed310d2a9fecb6aad" ns2:_="" ns3:_="">
    <xsd:import namespace="c65b1a9a-4c5e-4493-a1ca-bf5e20396e7d"/>
    <xsd:import namespace="72d73359-5eb7-412e-9034-d59422ba81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5b1a9a-4c5e-4493-a1ca-bf5e20396e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d73359-5eb7-412e-9034-d59422ba81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4B8A99-8161-4D52-8DFD-478F5C1B317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C027356-96C8-43F6-8F5A-0726FA9610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5b1a9a-4c5e-4493-a1ca-bf5e20396e7d"/>
    <ds:schemaRef ds:uri="72d73359-5eb7-412e-9034-d59422ba81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1C66F3-FBD8-4B0F-98D9-445FE3649D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4154</TotalTime>
  <Words>4486</Words>
  <Application>Microsoft Office PowerPoint</Application>
  <PresentationFormat>Widescreen</PresentationFormat>
  <Paragraphs>573</Paragraphs>
  <Slides>43</Slides>
  <Notes>22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43</vt:i4>
      </vt:variant>
    </vt:vector>
  </HeadingPairs>
  <TitlesOfParts>
    <vt:vector size="59" baseType="lpstr">
      <vt:lpstr>Arial</vt:lpstr>
      <vt:lpstr>Calibri</vt:lpstr>
      <vt:lpstr>Consolas</vt:lpstr>
      <vt:lpstr>Helvetica</vt:lpstr>
      <vt:lpstr>Helvetica Neue</vt:lpstr>
      <vt:lpstr>Helvetica Neue Medium</vt:lpstr>
      <vt:lpstr>Intel Clear</vt:lpstr>
      <vt:lpstr>Intel Clear Light</vt:lpstr>
      <vt:lpstr>Intel Clear Pro</vt:lpstr>
      <vt:lpstr>Intel Clear Pro Bold</vt:lpstr>
      <vt:lpstr>IntelOne Display</vt:lpstr>
      <vt:lpstr>IntelOne Display Light</vt:lpstr>
      <vt:lpstr>IntelOne Display Medium</vt:lpstr>
      <vt:lpstr>IntelOne Display Regular</vt:lpstr>
      <vt:lpstr>Wingdings</vt:lpstr>
      <vt:lpstr>21_BasicWhite</vt:lpstr>
      <vt:lpstr>Introduction to oneAPI</vt:lpstr>
      <vt:lpstr>Learning Objectives</vt:lpstr>
      <vt:lpstr>oneAPI:  Industry Initiative &amp; Intel Products</vt:lpstr>
      <vt:lpstr>Programming Challenges for Multiple Architectures</vt:lpstr>
      <vt:lpstr>Introducing oneAPI</vt:lpstr>
      <vt:lpstr>oneAPI Industry Initiative Break the Chains of Proprietary Lock-in</vt:lpstr>
      <vt:lpstr>PowerPoint Presentation</vt:lpstr>
      <vt:lpstr>Intel® oneAPI Base Toolkit Accelerate Data-centric Workloads</vt:lpstr>
      <vt:lpstr>  Setup Intel® DevCloud and Jupyter Environment </vt:lpstr>
      <vt:lpstr>PowerPoint Presentation</vt:lpstr>
      <vt:lpstr>PowerPoint Presentation</vt:lpstr>
      <vt:lpstr>Steps</vt:lpstr>
      <vt:lpstr>Setup Intel® DevCloud and Jupyter Environment</vt:lpstr>
      <vt:lpstr>Accept &amp; Connect</vt:lpstr>
      <vt:lpstr>Jupyter &amp; Launch</vt:lpstr>
      <vt:lpstr>Launch Jupyter and select Terminal</vt:lpstr>
      <vt:lpstr>Commands to input in terminal</vt:lpstr>
      <vt:lpstr>Select Welcome.ipynb</vt:lpstr>
      <vt:lpstr>DPC++essentials Course</vt:lpstr>
      <vt:lpstr>Qsub</vt:lpstr>
      <vt:lpstr>Qstat/qdel</vt:lpstr>
      <vt:lpstr>Interactive shells</vt:lpstr>
      <vt:lpstr>Hands-on Coding on Intel DevCloud  Run Simple DPC++ Program</vt:lpstr>
      <vt:lpstr>Data Parallel C++ Standards-based, Cross-architecture Language DPC++  = ISO C++ and Khronos SYCL </vt:lpstr>
      <vt:lpstr>What is Data Parallel C++?</vt:lpstr>
      <vt:lpstr>DPC++ Extends SYCL* standard</vt:lpstr>
      <vt:lpstr>A Complete DPC++ Program</vt:lpstr>
      <vt:lpstr>Buffer Memory Model</vt:lpstr>
      <vt:lpstr>DPC++ Code Anatomy</vt:lpstr>
      <vt:lpstr>Unified Shared Memory (USM)</vt:lpstr>
      <vt:lpstr>Developer View of USM</vt:lpstr>
      <vt:lpstr>Unified Shared Memory</vt:lpstr>
      <vt:lpstr>Unified Shared Memory</vt:lpstr>
      <vt:lpstr>Hands-on Coding on Intel DevCloud  Complex Multiplication with DPC++</vt:lpstr>
      <vt:lpstr>Developer  Community Program</vt:lpstr>
      <vt:lpstr>Introduction to Innovator Program (https://devmesh.intel.com-&gt; member Programs)</vt:lpstr>
      <vt:lpstr>Challenge Winners</vt:lpstr>
      <vt:lpstr>April 26th  oneapi.com/events</vt:lpstr>
      <vt:lpstr>Agenda</vt:lpstr>
      <vt:lpstr>Thank you!</vt:lpstr>
      <vt:lpstr>Recap</vt:lpstr>
      <vt:lpstr>Notices &amp;  Disclaimers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Killeen, Kristine</dc:creator>
  <cp:keywords>CTPClassification=CTP_NT</cp:keywords>
  <cp:lastModifiedBy>Jim Gunn</cp:lastModifiedBy>
  <cp:revision>277</cp:revision>
  <dcterms:modified xsi:type="dcterms:W3CDTF">2021-04-23T22:52:09Z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77294acb-f791-4422-865e-0b7527e37b89</vt:lpwstr>
  </property>
  <property fmtid="{D5CDD505-2E9C-101B-9397-08002B2CF9AE}" pid="3" name="CTP_TimeStamp">
    <vt:lpwstr>2020-08-21 21:49:33Z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ContentTypeId">
    <vt:lpwstr>0x0101003DE7E657133C9446B5F894EF871B5D03</vt:lpwstr>
  </property>
</Properties>
</file>