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75" r:id="rId3"/>
    <p:sldId id="257" r:id="rId4"/>
    <p:sldId id="258" r:id="rId5"/>
    <p:sldId id="259" r:id="rId6"/>
    <p:sldId id="273" r:id="rId7"/>
    <p:sldId id="274" r:id="rId8"/>
    <p:sldId id="267" r:id="rId9"/>
    <p:sldId id="260" r:id="rId10"/>
    <p:sldId id="261" r:id="rId11"/>
    <p:sldId id="262" r:id="rId12"/>
    <p:sldId id="280" r:id="rId13"/>
    <p:sldId id="279" r:id="rId14"/>
    <p:sldId id="278" r:id="rId15"/>
    <p:sldId id="263" r:id="rId16"/>
    <p:sldId id="264" r:id="rId17"/>
    <p:sldId id="265" r:id="rId18"/>
    <p:sldId id="266" r:id="rId19"/>
    <p:sldId id="269" r:id="rId20"/>
    <p:sldId id="270" r:id="rId21"/>
    <p:sldId id="271" r:id="rId22"/>
    <p:sldId id="272" r:id="rId23"/>
    <p:sldId id="281" r:id="rId24"/>
    <p:sldId id="268" r:id="rId25"/>
    <p:sldId id="276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51DA2-8E93-4079-8230-FA3EF2E01441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DFAE1-A521-4A61-B7F1-CB11EE59D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DFAE1-A521-4A61-B7F1-CB11EE59DB8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0FB6D40-0382-4C7D-BDA4-9389D569B85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1D28C24-B415-40AC-A839-A24BC8C65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bpn.gov/cc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en-US" dirty="0" smtClean="0"/>
              <a:t>Building a Consulting Business from Scratch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David E. Swenson</a:t>
            </a:r>
          </a:p>
          <a:p>
            <a:r>
              <a:rPr lang="en-US" dirty="0" smtClean="0"/>
              <a:t>2609 Quanah Drive</a:t>
            </a:r>
          </a:p>
          <a:p>
            <a:r>
              <a:rPr lang="en-US" dirty="0" smtClean="0"/>
              <a:t>Round Rock, TX 78681</a:t>
            </a:r>
          </a:p>
          <a:p>
            <a:r>
              <a:rPr lang="en-US" dirty="0" smtClean="0"/>
              <a:t>512/244-7514 – Office  </a:t>
            </a:r>
          </a:p>
          <a:p>
            <a:r>
              <a:rPr lang="en-US" dirty="0" smtClean="0"/>
              <a:t>512/922-0740 Cell</a:t>
            </a:r>
          </a:p>
          <a:p>
            <a:r>
              <a:rPr lang="en-US" dirty="0" smtClean="0"/>
              <a:t>static2@swbell.net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962400"/>
            <a:ext cx="4019551" cy="2366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Affinity Static Control Consulting, LLC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being well known in an area or (small) industry does not guarantee instant success:</a:t>
            </a:r>
          </a:p>
          <a:p>
            <a:pPr lvl="1"/>
            <a:r>
              <a:rPr lang="en-US" dirty="0" smtClean="0"/>
              <a:t>Known in a small circle but (as I found out) not so well outside of that circle</a:t>
            </a:r>
          </a:p>
          <a:p>
            <a:pPr lvl="1"/>
            <a:r>
              <a:rPr lang="en-US" dirty="0" smtClean="0"/>
              <a:t>Most business comes from outside of the known circle</a:t>
            </a:r>
          </a:p>
          <a:p>
            <a:pPr lvl="1"/>
            <a:r>
              <a:rPr lang="en-US" dirty="0" smtClean="0"/>
              <a:t>The inner circle does help with referrals </a:t>
            </a:r>
          </a:p>
          <a:p>
            <a:r>
              <a:rPr lang="en-US" dirty="0" smtClean="0"/>
              <a:t>Creates a need to become known to a broader audience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Becoming better known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Web Site is critical</a:t>
            </a:r>
          </a:p>
          <a:p>
            <a:pPr lvl="1"/>
            <a:r>
              <a:rPr lang="en-US" dirty="0" smtClean="0"/>
              <a:t>Becoming or staying “published” helps to keep your name up on search engines</a:t>
            </a:r>
          </a:p>
          <a:p>
            <a:r>
              <a:rPr lang="en-US" dirty="0" smtClean="0"/>
              <a:t>Other Social Media</a:t>
            </a:r>
          </a:p>
          <a:p>
            <a:pPr lvl="1"/>
            <a:r>
              <a:rPr lang="en-US" dirty="0" smtClean="0"/>
              <a:t>May work for you – depends on who you need to reach</a:t>
            </a:r>
          </a:p>
          <a:p>
            <a:r>
              <a:rPr lang="en-US" dirty="0" smtClean="0"/>
              <a:t>Advertising </a:t>
            </a:r>
          </a:p>
          <a:p>
            <a:pPr lvl="1"/>
            <a:r>
              <a:rPr lang="en-US" dirty="0" smtClean="0"/>
              <a:t>Depends on what you need to push</a:t>
            </a:r>
          </a:p>
          <a:p>
            <a:pPr lvl="1"/>
            <a:r>
              <a:rPr lang="en-US" dirty="0" smtClean="0"/>
              <a:t>Use media that reaches the intended audience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943600"/>
            <a:ext cx="1200151" cy="706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tools: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Brochures</a:t>
            </a:r>
          </a:p>
          <a:p>
            <a:r>
              <a:rPr lang="en-US" dirty="0" smtClean="0"/>
              <a:t>Business Cards</a:t>
            </a:r>
          </a:p>
          <a:p>
            <a:r>
              <a:rPr lang="en-US" dirty="0" smtClean="0"/>
              <a:t>Industry events</a:t>
            </a:r>
          </a:p>
          <a:p>
            <a:pPr lvl="1"/>
            <a:r>
              <a:rPr lang="en-US" dirty="0" smtClean="0"/>
              <a:t>Trade shows</a:t>
            </a:r>
          </a:p>
          <a:p>
            <a:pPr lvl="1"/>
            <a:r>
              <a:rPr lang="en-US" dirty="0" smtClean="0"/>
              <a:t>Conferences</a:t>
            </a:r>
          </a:p>
          <a:p>
            <a:pPr lvl="1"/>
            <a:r>
              <a:rPr lang="en-US" dirty="0" smtClean="0"/>
              <a:t>Panels</a:t>
            </a:r>
          </a:p>
          <a:p>
            <a:pPr lvl="1"/>
            <a:r>
              <a:rPr lang="en-US" dirty="0" smtClean="0"/>
              <a:t>Industry Associations – get involved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Affinity Static Control Consulting, LLC offer –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25609"/>
          </a:xfrm>
        </p:spPr>
        <p:txBody>
          <a:bodyPr/>
          <a:lstStyle/>
          <a:p>
            <a:r>
              <a:rPr lang="en-US" dirty="0" smtClean="0"/>
              <a:t>Prepare operational plans for a facility to control static electricity in their processes</a:t>
            </a:r>
          </a:p>
          <a:p>
            <a:r>
              <a:rPr lang="en-US" dirty="0" smtClean="0"/>
              <a:t>Conduct audits to 2 industry standards (US and International)</a:t>
            </a:r>
          </a:p>
          <a:p>
            <a:r>
              <a:rPr lang="en-US" dirty="0" smtClean="0"/>
              <a:t>Material testing</a:t>
            </a:r>
          </a:p>
          <a:p>
            <a:r>
              <a:rPr lang="en-US" dirty="0" smtClean="0"/>
              <a:t>Process troubleshooting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Expert witness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943600"/>
            <a:ext cx="1200151" cy="706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Proposals: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Hopefully an inquiry to your consulting firm will result in a request for a formal proposal or quote: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What you intend to do for the client</a:t>
            </a:r>
          </a:p>
          <a:p>
            <a:pPr lvl="1"/>
            <a:r>
              <a:rPr lang="en-US" dirty="0" smtClean="0"/>
              <a:t>When you can deliver</a:t>
            </a:r>
          </a:p>
          <a:p>
            <a:pPr lvl="1"/>
            <a:r>
              <a:rPr lang="en-US" dirty="0" smtClean="0"/>
              <a:t>How much it will cost </a:t>
            </a:r>
          </a:p>
          <a:p>
            <a:pPr lvl="2"/>
            <a:r>
              <a:rPr lang="en-US" dirty="0" smtClean="0"/>
              <a:t>including an itemized list of anticipated expenses with a clause to allow revision if expenses change – airfare </a:t>
            </a:r>
          </a:p>
          <a:p>
            <a:pPr lvl="1"/>
            <a:r>
              <a:rPr lang="en-US" dirty="0" smtClean="0"/>
              <a:t>Your company terms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943600"/>
            <a:ext cx="1200151" cy="706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Establish a file for each client or potential client:</a:t>
            </a:r>
          </a:p>
          <a:p>
            <a:pPr lvl="1"/>
            <a:r>
              <a:rPr lang="en-US" dirty="0" smtClean="0"/>
              <a:t>Much of the work you get may well be repeat business so treat your customers well – you want them to come back to you</a:t>
            </a:r>
          </a:p>
          <a:p>
            <a:pPr lvl="1"/>
            <a:r>
              <a:rPr lang="en-US" dirty="0" smtClean="0"/>
              <a:t>Prepare reports like you are writing a best seller</a:t>
            </a:r>
          </a:p>
          <a:p>
            <a:pPr lvl="2"/>
            <a:r>
              <a:rPr lang="en-US" dirty="0" smtClean="0"/>
              <a:t>Reports reflect directly on the amount of care you have put into the work you have done</a:t>
            </a:r>
          </a:p>
          <a:p>
            <a:pPr lvl="2"/>
            <a:r>
              <a:rPr lang="en-US" dirty="0" smtClean="0"/>
              <a:t>Be sure of the facts, figures, charts, graphs, calculations, details and terminology in all reports</a:t>
            </a:r>
          </a:p>
          <a:p>
            <a:pPr lvl="3"/>
            <a:r>
              <a:rPr lang="en-US" dirty="0" smtClean="0"/>
              <a:t>Have someone else read all reports to assure clarity and accuracy – including spelling and structure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Maintaining customer records is important</a:t>
            </a:r>
          </a:p>
          <a:p>
            <a:r>
              <a:rPr lang="en-US" dirty="0" smtClean="0"/>
              <a:t>Keeping track of expenses is critical</a:t>
            </a:r>
          </a:p>
          <a:p>
            <a:pPr lvl="1"/>
            <a:r>
              <a:rPr lang="en-US" dirty="0" smtClean="0"/>
              <a:t>You need to deduct all you can legally deduct</a:t>
            </a:r>
          </a:p>
          <a:p>
            <a:r>
              <a:rPr lang="en-US" dirty="0" smtClean="0"/>
              <a:t>Keeping up with your income and taxes will (maybe help) keep you out of jail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workspace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matter what your consulting job consists of you will need some form of workspace:</a:t>
            </a:r>
          </a:p>
          <a:p>
            <a:pPr lvl="1"/>
            <a:r>
              <a:rPr lang="en-US" dirty="0" smtClean="0"/>
              <a:t>Office facility – desk, storage and file cabinets</a:t>
            </a:r>
          </a:p>
          <a:p>
            <a:pPr lvl="1"/>
            <a:r>
              <a:rPr lang="en-US" dirty="0" smtClean="0"/>
              <a:t>Computer(s)</a:t>
            </a:r>
          </a:p>
          <a:p>
            <a:pPr lvl="1"/>
            <a:r>
              <a:rPr lang="en-US" dirty="0" smtClean="0"/>
              <a:t>Printers</a:t>
            </a:r>
          </a:p>
          <a:p>
            <a:pPr lvl="1"/>
            <a:r>
              <a:rPr lang="en-US" dirty="0" smtClean="0"/>
              <a:t>Fax (maybe not, but still comes in handy)</a:t>
            </a:r>
          </a:p>
          <a:p>
            <a:pPr lvl="1"/>
            <a:r>
              <a:rPr lang="en-US" dirty="0" smtClean="0"/>
              <a:t>Phone system</a:t>
            </a:r>
          </a:p>
          <a:p>
            <a:pPr lvl="1"/>
            <a:r>
              <a:rPr lang="en-US" dirty="0" smtClean="0"/>
              <a:t>Copier</a:t>
            </a:r>
          </a:p>
          <a:p>
            <a:pPr lvl="1"/>
            <a:r>
              <a:rPr lang="en-US" dirty="0" smtClean="0"/>
              <a:t>Vehicle?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other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Workshop?</a:t>
            </a:r>
          </a:p>
          <a:p>
            <a:r>
              <a:rPr lang="en-US" dirty="0" smtClean="0"/>
              <a:t>Lab?</a:t>
            </a:r>
          </a:p>
          <a:p>
            <a:r>
              <a:rPr lang="en-US" dirty="0" smtClean="0"/>
              <a:t>Technical equipment?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Best to separate from your living space if you can (keep peace in family)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  <p:pic>
        <p:nvPicPr>
          <p:cNvPr id="1026" name="Picture 2" descr="C:\Users\DAVID\Pictures\Alen Air and Lab 5-2011\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200400"/>
            <a:ext cx="3049274" cy="2021587"/>
          </a:xfrm>
          <a:prstGeom prst="rect">
            <a:avLst/>
          </a:prstGeom>
          <a:noFill/>
        </p:spPr>
      </p:pic>
      <p:pic>
        <p:nvPicPr>
          <p:cNvPr id="6" name="Picture 5" descr="0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76800" y="1600200"/>
            <a:ext cx="2971800" cy="1970662"/>
          </a:xfrm>
          <a:prstGeom prst="rect">
            <a:avLst/>
          </a:prstGeom>
        </p:spPr>
      </p:pic>
      <p:pic>
        <p:nvPicPr>
          <p:cNvPr id="7" name="Picture 6" descr="00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3429000"/>
            <a:ext cx="2836515" cy="1880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Your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you find out what others in similar businesses charge? </a:t>
            </a:r>
          </a:p>
          <a:p>
            <a:pPr lvl="1"/>
            <a:r>
              <a:rPr lang="en-US" dirty="0" smtClean="0"/>
              <a:t>Without violating any laws!</a:t>
            </a:r>
          </a:p>
          <a:p>
            <a:r>
              <a:rPr lang="en-US" dirty="0" smtClean="0"/>
              <a:t>Will you have multiple rates for different activities? </a:t>
            </a:r>
          </a:p>
          <a:p>
            <a:pPr lvl="1"/>
            <a:r>
              <a:rPr lang="en-US" dirty="0" smtClean="0"/>
              <a:t>Sometimes necessary to reduce a standard rate to get certain work</a:t>
            </a:r>
          </a:p>
          <a:p>
            <a:pPr lvl="1"/>
            <a:r>
              <a:rPr lang="en-US" dirty="0" smtClean="0"/>
              <a:t>Charging for travel time seems objectionable to most clients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Consultant?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One who gives professional advice or services</a:t>
            </a:r>
          </a:p>
          <a:p>
            <a:pPr lvl="1"/>
            <a:r>
              <a:rPr lang="en-US" dirty="0" smtClean="0"/>
              <a:t>Not always considered a good thing but the service provided may be important and save a client lots of $$</a:t>
            </a:r>
          </a:p>
          <a:p>
            <a:r>
              <a:rPr lang="en-US" dirty="0" smtClean="0"/>
              <a:t>Generally an independent contractor</a:t>
            </a:r>
          </a:p>
          <a:p>
            <a:pPr lvl="1"/>
            <a:r>
              <a:rPr lang="en-US" dirty="0" smtClean="0"/>
              <a:t>But can be associated with a larger group</a:t>
            </a:r>
          </a:p>
          <a:p>
            <a:r>
              <a:rPr lang="en-US" dirty="0" smtClean="0"/>
              <a:t>The advice or service provided is not available within the organization – or at least not a price they want to pay (time and money)</a:t>
            </a:r>
          </a:p>
          <a:p>
            <a:pPr lvl="1"/>
            <a:r>
              <a:rPr lang="en-US" dirty="0" smtClean="0"/>
              <a:t>This is important to understand – the potential client would not be talking to you if they did not need something you can provide – it also helps to establish what you can charge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 continued: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Hourly or daily rates</a:t>
            </a:r>
          </a:p>
          <a:p>
            <a:pPr lvl="1"/>
            <a:r>
              <a:rPr lang="en-US" dirty="0" smtClean="0"/>
              <a:t>Need to establish both </a:t>
            </a:r>
          </a:p>
          <a:p>
            <a:r>
              <a:rPr lang="en-US" dirty="0" smtClean="0"/>
              <a:t>Managing travel costs	</a:t>
            </a:r>
          </a:p>
          <a:p>
            <a:pPr lvl="1"/>
            <a:r>
              <a:rPr lang="en-US" dirty="0" smtClean="0"/>
              <a:t>Depending on your business, travel is a burden to most clients </a:t>
            </a:r>
          </a:p>
          <a:p>
            <a:pPr lvl="1"/>
            <a:r>
              <a:rPr lang="en-US" dirty="0" smtClean="0"/>
              <a:t>Keep good records of all travel expenses and get reimbursed for all that you can – direct deduction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Prepare invoices as soon as possible after work is completed</a:t>
            </a:r>
          </a:p>
          <a:p>
            <a:pPr lvl="1"/>
            <a:r>
              <a:rPr lang="en-US" dirty="0" smtClean="0"/>
              <a:t>Make sure you find out the proper way to submit invoices for each client</a:t>
            </a:r>
          </a:p>
          <a:p>
            <a:pPr lvl="1"/>
            <a:r>
              <a:rPr lang="en-US" dirty="0" smtClean="0"/>
              <a:t>Find out normal payment time for each client so you know when to expect payment</a:t>
            </a:r>
          </a:p>
          <a:p>
            <a:pPr lvl="1"/>
            <a:r>
              <a:rPr lang="en-US" dirty="0" smtClean="0"/>
              <a:t>Love your clients that pay quickly </a:t>
            </a:r>
          </a:p>
          <a:p>
            <a:pPr lvl="2"/>
            <a:r>
              <a:rPr lang="en-US" dirty="0" smtClean="0"/>
              <a:t>There are many that take a long time to pay ( it is very tough when the payment time is over 45 days)</a:t>
            </a:r>
          </a:p>
          <a:p>
            <a:pPr lvl="3"/>
            <a:r>
              <a:rPr lang="en-US" dirty="0" smtClean="0"/>
              <a:t>Your expenses will be due before you get paid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a separate folder for all payments received</a:t>
            </a:r>
          </a:p>
          <a:p>
            <a:pPr lvl="1"/>
            <a:r>
              <a:rPr lang="en-US" dirty="0" smtClean="0"/>
              <a:t>Makes it easier at Tax time</a:t>
            </a:r>
          </a:p>
          <a:p>
            <a:r>
              <a:rPr lang="en-US" dirty="0" smtClean="0"/>
              <a:t>Keep a separate folder for your travel expenses</a:t>
            </a:r>
          </a:p>
          <a:p>
            <a:pPr lvl="1"/>
            <a:r>
              <a:rPr lang="en-US" dirty="0" smtClean="0"/>
              <a:t>Same reason</a:t>
            </a:r>
          </a:p>
          <a:p>
            <a:r>
              <a:rPr lang="en-US" dirty="0" smtClean="0"/>
              <a:t>Keep track of other business expenses and deductions monthly</a:t>
            </a:r>
          </a:p>
          <a:p>
            <a:pPr lvl="1"/>
            <a:r>
              <a:rPr lang="en-US" dirty="0" smtClean="0"/>
              <a:t>Keep yourself reimbursed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 Sheet: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809" y="1821145"/>
            <a:ext cx="7752381" cy="453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6800" y="63246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Additional form used for office Expenses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Dedication to your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prepared for total immersion</a:t>
            </a:r>
          </a:p>
          <a:p>
            <a:pPr lvl="1"/>
            <a:r>
              <a:rPr lang="en-US" dirty="0" smtClean="0"/>
              <a:t>Be prepared to work longer hours than you ever did when you were working for a paycheck</a:t>
            </a:r>
          </a:p>
          <a:p>
            <a:pPr lvl="1"/>
            <a:r>
              <a:rPr lang="en-US" dirty="0" smtClean="0"/>
              <a:t>Be prepared for less time off </a:t>
            </a:r>
          </a:p>
          <a:p>
            <a:pPr lvl="1"/>
            <a:r>
              <a:rPr lang="en-US" dirty="0" smtClean="0">
                <a:latin typeface="Arial Black" pitchFamily="34" charset="0"/>
              </a:rPr>
              <a:t>Be prepared to enjoy work more than ever before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Establishing a consulting business is incredibly rewarding</a:t>
            </a:r>
          </a:p>
          <a:p>
            <a:pPr lvl="1"/>
            <a:r>
              <a:rPr lang="en-US" dirty="0" smtClean="0"/>
              <a:t>You will be busier than you have ever been in your life if you are fortunate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 for your attention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Any Questions? </a:t>
            </a:r>
            <a:endParaRPr lang="en-US" sz="4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So, you (think you) want to be a consultant?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question:</a:t>
            </a:r>
          </a:p>
          <a:p>
            <a:pPr lvl="1"/>
            <a:r>
              <a:rPr lang="en-US" dirty="0" smtClean="0"/>
              <a:t>Do you have a regular paying job? </a:t>
            </a:r>
          </a:p>
          <a:p>
            <a:pPr lvl="1"/>
            <a:r>
              <a:rPr lang="en-US" dirty="0" smtClean="0"/>
              <a:t>Keep it as long as you can.</a:t>
            </a:r>
          </a:p>
          <a:p>
            <a:r>
              <a:rPr lang="en-US" dirty="0" smtClean="0"/>
              <a:t>Second Question:</a:t>
            </a:r>
          </a:p>
          <a:p>
            <a:pPr lvl="1"/>
            <a:r>
              <a:rPr lang="en-US" dirty="0" smtClean="0"/>
              <a:t>Do you have an expertise that is in limited supply in the market area you intend to work in? </a:t>
            </a:r>
          </a:p>
          <a:p>
            <a:pPr lvl="2"/>
            <a:r>
              <a:rPr lang="en-US" dirty="0" smtClean="0"/>
              <a:t>If not, try to keep the regular job as long as you can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want to become a consultant, will you be in competition with your current or recent employer? </a:t>
            </a:r>
          </a:p>
          <a:p>
            <a:pPr lvl="1"/>
            <a:r>
              <a:rPr lang="en-US" dirty="0" smtClean="0"/>
              <a:t>Are you intending to do work that is similar to what you were doing for an employer?</a:t>
            </a:r>
          </a:p>
          <a:p>
            <a:pPr lvl="1"/>
            <a:r>
              <a:rPr lang="en-US" dirty="0" smtClean="0"/>
              <a:t> Will they help you or give you assistance? </a:t>
            </a:r>
          </a:p>
          <a:p>
            <a:pPr lvl="1"/>
            <a:r>
              <a:rPr lang="en-US" dirty="0" smtClean="0"/>
              <a:t>Send you work?</a:t>
            </a:r>
          </a:p>
          <a:p>
            <a:pPr lvl="1"/>
            <a:r>
              <a:rPr lang="en-US" dirty="0" smtClean="0"/>
              <a:t>Give you leads? </a:t>
            </a:r>
          </a:p>
          <a:p>
            <a:pPr lvl="1"/>
            <a:r>
              <a:rPr lang="en-US" dirty="0" smtClean="0"/>
              <a:t>Sue you for breach of contract or  breach of a confidentiality agreement? </a:t>
            </a: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dirty="0" smtClean="0"/>
              <a:t>Is your consulting idea outside of or different than what you are doing now?</a:t>
            </a:r>
          </a:p>
          <a:p>
            <a:pPr lvl="1"/>
            <a:r>
              <a:rPr lang="en-US" dirty="0" smtClean="0"/>
              <a:t>What is the basis of your expertise?</a:t>
            </a:r>
          </a:p>
          <a:p>
            <a:pPr lvl="2"/>
            <a:r>
              <a:rPr lang="en-US" dirty="0" smtClean="0"/>
              <a:t>A passion or hobby that you know well? </a:t>
            </a:r>
          </a:p>
          <a:p>
            <a:pPr lvl="1"/>
            <a:r>
              <a:rPr lang="en-US" dirty="0" smtClean="0"/>
              <a:t>Do you have credentials to support your expertise?</a:t>
            </a:r>
            <a:endParaRPr lang="en-US" dirty="0"/>
          </a:p>
          <a:p>
            <a:pPr lvl="1"/>
            <a:r>
              <a:rPr lang="en-US" dirty="0" smtClean="0"/>
              <a:t>Are you going to continue your education in order to obtain expertise and possible credentials?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Forming a consulting company</a:t>
            </a:r>
          </a:p>
          <a:p>
            <a:pPr lvl="1"/>
            <a:r>
              <a:rPr lang="en-US" dirty="0" smtClean="0"/>
              <a:t>Sole Proprietorship </a:t>
            </a:r>
          </a:p>
          <a:p>
            <a:pPr lvl="1"/>
            <a:r>
              <a:rPr lang="en-US" dirty="0" smtClean="0"/>
              <a:t>Corporation</a:t>
            </a:r>
          </a:p>
          <a:p>
            <a:pPr lvl="1"/>
            <a:r>
              <a:rPr lang="en-US" dirty="0" smtClean="0"/>
              <a:t>Partnership</a:t>
            </a:r>
          </a:p>
          <a:p>
            <a:pPr lvl="1"/>
            <a:r>
              <a:rPr lang="en-US" dirty="0" smtClean="0"/>
              <a:t>LLC </a:t>
            </a:r>
          </a:p>
          <a:p>
            <a:r>
              <a:rPr lang="en-US" dirty="0" smtClean="0"/>
              <a:t>Might need help from an attorney and an accountant to establish your company	</a:t>
            </a:r>
          </a:p>
          <a:p>
            <a:pPr lvl="1"/>
            <a:r>
              <a:rPr lang="en-US" dirty="0" smtClean="0"/>
              <a:t>You can do this yourself if you want to spend the time (it will be </a:t>
            </a:r>
            <a:r>
              <a:rPr lang="en-US" u="sng" dirty="0" smtClean="0"/>
              <a:t>lots</a:t>
            </a:r>
            <a:r>
              <a:rPr lang="en-US" dirty="0" smtClean="0"/>
              <a:t> cheaper)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Establish a banking account</a:t>
            </a:r>
          </a:p>
          <a:p>
            <a:pPr lvl="1"/>
            <a:r>
              <a:rPr lang="en-US" dirty="0" smtClean="0"/>
              <a:t>Separate from your personal account(s)</a:t>
            </a:r>
          </a:p>
          <a:p>
            <a:pPr lvl="1"/>
            <a:r>
              <a:rPr lang="en-US" dirty="0" smtClean="0"/>
              <a:t>Learn “Quick Books” or some other accounting program</a:t>
            </a:r>
          </a:p>
          <a:p>
            <a:r>
              <a:rPr lang="en-US" dirty="0" smtClean="0"/>
              <a:t>Obtain an Employer Identification Number (EIN)</a:t>
            </a:r>
          </a:p>
          <a:p>
            <a:pPr lvl="1"/>
            <a:r>
              <a:rPr lang="en-US" dirty="0" smtClean="0"/>
              <a:t>Prepare a W-9 to give to your clients</a:t>
            </a:r>
          </a:p>
          <a:p>
            <a:r>
              <a:rPr lang="en-US" dirty="0" smtClean="0"/>
              <a:t>Obtain a number from Dun &amp; Bradstreet</a:t>
            </a:r>
          </a:p>
          <a:p>
            <a:r>
              <a:rPr lang="en-US" dirty="0" smtClean="0"/>
              <a:t>Obtain a CCR –Central Contractor Registration           (for government work </a:t>
            </a:r>
            <a:r>
              <a:rPr lang="en-US" sz="2400" dirty="0" smtClean="0">
                <a:hlinkClick r:id="rId2"/>
              </a:rPr>
              <a:t>https://www.bpn.gov/ccr/ </a:t>
            </a:r>
            <a:r>
              <a:rPr lang="en-US" sz="240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CCR registration is stopping the end of May 2012 </a:t>
            </a:r>
          </a:p>
          <a:p>
            <a:pPr lvl="1"/>
            <a:r>
              <a:rPr lang="en-US" dirty="0" smtClean="0"/>
              <a:t>SAM number replaces it – System for Award Management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So, where did Affinity Static Control Consulting, LLC come from?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924800" cy="4525963"/>
          </a:xfrm>
        </p:spPr>
        <p:txBody>
          <a:bodyPr/>
          <a:lstStyle/>
          <a:p>
            <a:r>
              <a:rPr lang="en-US" dirty="0" smtClean="0"/>
              <a:t>Long time dream to be my own boss</a:t>
            </a:r>
          </a:p>
          <a:p>
            <a:pPr lvl="1"/>
            <a:r>
              <a:rPr lang="en-US" dirty="0" smtClean="0"/>
              <a:t>Or nearly so – </a:t>
            </a:r>
          </a:p>
          <a:p>
            <a:pPr lvl="1"/>
            <a:r>
              <a:rPr lang="en-US" dirty="0" smtClean="0"/>
              <a:t>Work for wife – she is the CEO</a:t>
            </a:r>
          </a:p>
          <a:p>
            <a:r>
              <a:rPr lang="en-US" dirty="0" smtClean="0"/>
              <a:t>Until this consulting business started I didn’t  know I needed supervision 24/7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Background for </a:t>
            </a:r>
            <a:br>
              <a:rPr lang="en-US" sz="3600" dirty="0" smtClean="0"/>
            </a:br>
            <a:r>
              <a:rPr lang="en-US" sz="3600" dirty="0" smtClean="0"/>
              <a:t>Affinity Static Control Consulting, LLC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Able to retire during a downsizing effort at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3M</a:t>
            </a:r>
          </a:p>
          <a:p>
            <a:r>
              <a:rPr lang="en-US" dirty="0" smtClean="0"/>
              <a:t>Able to continue work in an area that was part of  my normal routine</a:t>
            </a:r>
          </a:p>
          <a:p>
            <a:r>
              <a:rPr lang="en-US" dirty="0" smtClean="0"/>
              <a:t>Continuing involvement in a US industry association for over 30 years – served as president and many other positions</a:t>
            </a:r>
          </a:p>
          <a:p>
            <a:pPr lvl="1"/>
            <a:r>
              <a:rPr lang="en-US" dirty="0" smtClean="0"/>
              <a:t>Well known in small industry</a:t>
            </a:r>
          </a:p>
          <a:p>
            <a:pPr lvl="1"/>
            <a:r>
              <a:rPr lang="en-US" dirty="0" smtClean="0"/>
              <a:t>Helped develop multiple industry standards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943600"/>
            <a:ext cx="1276351" cy="751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442</TotalTime>
  <Words>1242</Words>
  <Application>Microsoft Office PowerPoint</Application>
  <PresentationFormat>On-screen Show (4:3)</PresentationFormat>
  <Paragraphs>170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Module</vt:lpstr>
      <vt:lpstr>Building a Consulting Business from Scratch</vt:lpstr>
      <vt:lpstr>What is a Consultant?</vt:lpstr>
      <vt:lpstr>So, you (think you) want to be a consultant?</vt:lpstr>
      <vt:lpstr>Continued:</vt:lpstr>
      <vt:lpstr>Continued:</vt:lpstr>
      <vt:lpstr>Continued:</vt:lpstr>
      <vt:lpstr>Continued:</vt:lpstr>
      <vt:lpstr>So, where did Affinity Static Control Consulting, LLC come from?</vt:lpstr>
      <vt:lpstr>Background for  Affinity Static Control Consulting, LLC </vt:lpstr>
      <vt:lpstr>Affinity Static Control Consulting, LLC </vt:lpstr>
      <vt:lpstr>Becoming better known</vt:lpstr>
      <vt:lpstr>Other tools:</vt:lpstr>
      <vt:lpstr>What does Affinity Static Control Consulting, LLC offer – in general</vt:lpstr>
      <vt:lpstr>Preparing Proposals:</vt:lpstr>
      <vt:lpstr>Clients</vt:lpstr>
      <vt:lpstr>Records</vt:lpstr>
      <vt:lpstr>Your workspace</vt:lpstr>
      <vt:lpstr>Need other space?</vt:lpstr>
      <vt:lpstr>Establishing Your Rates</vt:lpstr>
      <vt:lpstr>Rates continued:</vt:lpstr>
      <vt:lpstr>Invoicing</vt:lpstr>
      <vt:lpstr>Income</vt:lpstr>
      <vt:lpstr>Expense Sheet:</vt:lpstr>
      <vt:lpstr>Dedication to your business</vt:lpstr>
      <vt:lpstr>Wrap Up</vt:lpstr>
      <vt:lpstr>Thanks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Consulting Business from Scratch</dc:title>
  <dc:creator>DAVID</dc:creator>
  <cp:lastModifiedBy>DAVID</cp:lastModifiedBy>
  <cp:revision>58</cp:revision>
  <dcterms:created xsi:type="dcterms:W3CDTF">2012-05-05T01:16:05Z</dcterms:created>
  <dcterms:modified xsi:type="dcterms:W3CDTF">2012-05-16T16:59:32Z</dcterms:modified>
</cp:coreProperties>
</file>