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 id="2147483705" r:id="rId2"/>
  </p:sldMasterIdLst>
  <p:notesMasterIdLst>
    <p:notesMasterId r:id="rId70"/>
  </p:notesMasterIdLst>
  <p:sldIdLst>
    <p:sldId id="363" r:id="rId3"/>
    <p:sldId id="257" r:id="rId4"/>
    <p:sldId id="269" r:id="rId5"/>
    <p:sldId id="282" r:id="rId6"/>
    <p:sldId id="290" r:id="rId7"/>
    <p:sldId id="407" r:id="rId8"/>
    <p:sldId id="291" r:id="rId9"/>
    <p:sldId id="343" r:id="rId10"/>
    <p:sldId id="344" r:id="rId11"/>
    <p:sldId id="345" r:id="rId12"/>
    <p:sldId id="399" r:id="rId13"/>
    <p:sldId id="400" r:id="rId14"/>
    <p:sldId id="259" r:id="rId15"/>
    <p:sldId id="260" r:id="rId16"/>
    <p:sldId id="401" r:id="rId17"/>
    <p:sldId id="292" r:id="rId18"/>
    <p:sldId id="365" r:id="rId19"/>
    <p:sldId id="419" r:id="rId20"/>
    <p:sldId id="274" r:id="rId21"/>
    <p:sldId id="262" r:id="rId22"/>
    <p:sldId id="366" r:id="rId23"/>
    <p:sldId id="353" r:id="rId24"/>
    <p:sldId id="429" r:id="rId25"/>
    <p:sldId id="406" r:id="rId26"/>
    <p:sldId id="362" r:id="rId27"/>
    <p:sldId id="423" r:id="rId28"/>
    <p:sldId id="421" r:id="rId29"/>
    <p:sldId id="279" r:id="rId30"/>
    <p:sldId id="354" r:id="rId31"/>
    <p:sldId id="280" r:id="rId32"/>
    <p:sldId id="351" r:id="rId33"/>
    <p:sldId id="352" r:id="rId34"/>
    <p:sldId id="387" r:id="rId35"/>
    <p:sldId id="418" r:id="rId36"/>
    <p:sldId id="425" r:id="rId37"/>
    <p:sldId id="426" r:id="rId38"/>
    <p:sldId id="430" r:id="rId39"/>
    <p:sldId id="422" r:id="rId40"/>
    <p:sldId id="424" r:id="rId41"/>
    <p:sldId id="284" r:id="rId42"/>
    <p:sldId id="389" r:id="rId43"/>
    <p:sldId id="388" r:id="rId44"/>
    <p:sldId id="330" r:id="rId45"/>
    <p:sldId id="326" r:id="rId46"/>
    <p:sldId id="416" r:id="rId47"/>
    <p:sldId id="427" r:id="rId48"/>
    <p:sldId id="392" r:id="rId49"/>
    <p:sldId id="393" r:id="rId50"/>
    <p:sldId id="321" r:id="rId51"/>
    <p:sldId id="360" r:id="rId52"/>
    <p:sldId id="431" r:id="rId53"/>
    <p:sldId id="332" r:id="rId54"/>
    <p:sldId id="433" r:id="rId55"/>
    <p:sldId id="434" r:id="rId56"/>
    <p:sldId id="435" r:id="rId57"/>
    <p:sldId id="436" r:id="rId58"/>
    <p:sldId id="438" r:id="rId59"/>
    <p:sldId id="437" r:id="rId60"/>
    <p:sldId id="296" r:id="rId61"/>
    <p:sldId id="441" r:id="rId62"/>
    <p:sldId id="449" r:id="rId63"/>
    <p:sldId id="450" r:id="rId64"/>
    <p:sldId id="309" r:id="rId65"/>
    <p:sldId id="444" r:id="rId66"/>
    <p:sldId id="323" r:id="rId67"/>
    <p:sldId id="446" r:id="rId68"/>
    <p:sldId id="404" r:id="rId6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D6A"/>
    <a:srgbClr val="66FFFF"/>
    <a:srgbClr val="133F4B"/>
    <a:srgbClr val="123E4A"/>
    <a:srgbClr val="15424D"/>
    <a:srgbClr val="25585A"/>
    <a:srgbClr val="1C4C53"/>
    <a:srgbClr val="205257"/>
    <a:srgbClr val="123E4B"/>
    <a:srgbClr val="C66F5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677" autoAdjust="0"/>
    <p:restoredTop sz="83312" autoAdjust="0"/>
  </p:normalViewPr>
  <p:slideViewPr>
    <p:cSldViewPr snapToGrid="0" showGuides="1">
      <p:cViewPr varScale="1">
        <p:scale>
          <a:sx n="42" d="100"/>
          <a:sy n="42" d="100"/>
        </p:scale>
        <p:origin x="820" y="260"/>
      </p:cViewPr>
      <p:guideLst>
        <p:guide orient="horz" pos="2184"/>
        <p:guide pos="3840"/>
      </p:guideLst>
    </p:cSldViewPr>
  </p:slideViewPr>
  <p:outlineViewPr>
    <p:cViewPr>
      <p:scale>
        <a:sx n="33" d="100"/>
        <a:sy n="33" d="100"/>
      </p:scale>
      <p:origin x="0" y="-26126"/>
    </p:cViewPr>
  </p:outlineViewPr>
  <p:notesTextViewPr>
    <p:cViewPr>
      <p:scale>
        <a:sx n="3" d="2"/>
        <a:sy n="3" d="2"/>
      </p:scale>
      <p:origin x="0" y="0"/>
    </p:cViewPr>
  </p:notesTextViewPr>
  <p:sorterViewPr>
    <p:cViewPr>
      <p:scale>
        <a:sx n="1" d="1"/>
        <a:sy n="1" d="1"/>
      </p:scale>
      <p:origin x="0" y="0"/>
    </p:cViewPr>
  </p:sorterViewPr>
  <p:gridSpacing cx="114300" cy="1143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https://d.docs.live.net/4CB37E11C060D60C/Documents/Panama%20Tide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bg1"/>
                </a:solidFill>
                <a:latin typeface="+mn-lt"/>
                <a:ea typeface="+mn-ea"/>
                <a:cs typeface="+mn-cs"/>
              </a:defRPr>
            </a:pPr>
            <a:r>
              <a:rPr lang="en-US" sz="2400" b="1" dirty="0"/>
              <a:t>Times and Heights of High and Low Tides, October 9, 2025</a:t>
            </a:r>
          </a:p>
          <a:p>
            <a:pPr>
              <a:defRPr sz="2400" b="1"/>
            </a:pPr>
            <a:r>
              <a:rPr lang="en-US" sz="2400" b="1" dirty="0"/>
              <a:t>(Time Zone: UTC -5h / Datum: MLWS)</a:t>
            </a:r>
          </a:p>
        </c:rich>
      </c:tx>
      <c:layout>
        <c:manualLayout>
          <c:xMode val="edge"/>
          <c:yMode val="edge"/>
          <c:x val="0.20541576443569554"/>
          <c:y val="3.255558128763316E-2"/>
        </c:manualLayout>
      </c:layout>
      <c:overlay val="0"/>
      <c:spPr>
        <a:noFill/>
        <a:ln>
          <a:noFill/>
        </a:ln>
        <a:effectLst/>
      </c:spPr>
      <c:txPr>
        <a:bodyPr rot="0" spcFirstLastPara="1" vertOverflow="ellipsis" vert="horz" wrap="square" anchor="ctr" anchorCtr="1"/>
        <a:lstStyle/>
        <a:p>
          <a:pPr>
            <a:defRPr sz="2400" b="1" i="0" u="none" strike="noStrike" kern="1200" spc="0" baseline="0">
              <a:solidFill>
                <a:schemeClr val="bg1"/>
              </a:solidFill>
              <a:latin typeface="+mn-lt"/>
              <a:ea typeface="+mn-ea"/>
              <a:cs typeface="+mn-cs"/>
            </a:defRPr>
          </a:pPr>
          <a:endParaRPr lang="en-US"/>
        </a:p>
      </c:txPr>
    </c:title>
    <c:autoTitleDeleted val="0"/>
    <c:plotArea>
      <c:layout>
        <c:manualLayout>
          <c:layoutTarget val="inner"/>
          <c:xMode val="edge"/>
          <c:yMode val="edge"/>
          <c:x val="0.14830612510069904"/>
          <c:y val="0.17207240701830981"/>
          <c:w val="0.82700501796779535"/>
          <c:h val="0.64674727050569558"/>
        </c:manualLayout>
      </c:layout>
      <c:scatterChart>
        <c:scatterStyle val="smoothMarker"/>
        <c:varyColors val="0"/>
        <c:ser>
          <c:idx val="0"/>
          <c:order val="0"/>
          <c:tx>
            <c:strRef>
              <c:f>Sheet1!$C$27</c:f>
              <c:strCache>
                <c:ptCount val="1"/>
                <c:pt idx="0">
                  <c:v>Pacific</c:v>
                </c:pt>
              </c:strCache>
            </c:strRef>
          </c:tx>
          <c:spPr>
            <a:ln w="38100" cap="rnd">
              <a:solidFill>
                <a:schemeClr val="accent1"/>
              </a:solidFill>
              <a:round/>
            </a:ln>
            <a:effectLst/>
          </c:spPr>
          <c:marker>
            <c:symbol val="circle"/>
            <c:size val="5"/>
            <c:spPr>
              <a:solidFill>
                <a:schemeClr val="accent1"/>
              </a:solidFill>
              <a:ln w="9525">
                <a:solidFill>
                  <a:schemeClr val="accent1"/>
                </a:solidFill>
              </a:ln>
              <a:effectLst/>
            </c:spPr>
          </c:marker>
          <c:xVal>
            <c:numRef>
              <c:f>Sheet1!$B$28:$B$39</c:f>
              <c:numCache>
                <c:formatCode>General</c:formatCode>
                <c:ptCount val="12"/>
                <c:pt idx="0">
                  <c:v>-1.2333333333333334</c:v>
                </c:pt>
                <c:pt idx="1">
                  <c:v>4.9333333333333336</c:v>
                </c:pt>
                <c:pt idx="2">
                  <c:v>11.216666666666667</c:v>
                </c:pt>
                <c:pt idx="3">
                  <c:v>17.399999999999999</c:v>
                </c:pt>
                <c:pt idx="4">
                  <c:v>23.483333333333334</c:v>
                </c:pt>
                <c:pt idx="5">
                  <c:v>29.683333333333334</c:v>
                </c:pt>
                <c:pt idx="6">
                  <c:v>-3.8166666666666664</c:v>
                </c:pt>
                <c:pt idx="7">
                  <c:v>0.66666666666666663</c:v>
                </c:pt>
                <c:pt idx="8">
                  <c:v>8.5666666666666664</c:v>
                </c:pt>
                <c:pt idx="9">
                  <c:v>16.333333333333332</c:v>
                </c:pt>
                <c:pt idx="10">
                  <c:v>21.283333333333335</c:v>
                </c:pt>
                <c:pt idx="11">
                  <c:v>25.283333333333335</c:v>
                </c:pt>
              </c:numCache>
            </c:numRef>
          </c:xVal>
          <c:yVal>
            <c:numRef>
              <c:f>Sheet1!$C$28:$C$39</c:f>
              <c:numCache>
                <c:formatCode>General</c:formatCode>
                <c:ptCount val="12"/>
                <c:pt idx="0">
                  <c:v>-0.5</c:v>
                </c:pt>
                <c:pt idx="1">
                  <c:v>17.899999999999999</c:v>
                </c:pt>
                <c:pt idx="2">
                  <c:v>-1.6</c:v>
                </c:pt>
                <c:pt idx="3">
                  <c:v>17</c:v>
                </c:pt>
                <c:pt idx="4">
                  <c:v>-0.4</c:v>
                </c:pt>
                <c:pt idx="5">
                  <c:v>17.7</c:v>
                </c:pt>
              </c:numCache>
            </c:numRef>
          </c:yVal>
          <c:smooth val="1"/>
          <c:extLst>
            <c:ext xmlns:c16="http://schemas.microsoft.com/office/drawing/2014/chart" uri="{C3380CC4-5D6E-409C-BE32-E72D297353CC}">
              <c16:uniqueId val="{00000000-7CBE-41E6-8CB3-E4475C67481F}"/>
            </c:ext>
          </c:extLst>
        </c:ser>
        <c:ser>
          <c:idx val="1"/>
          <c:order val="1"/>
          <c:tx>
            <c:strRef>
              <c:f>Sheet1!$D$27</c:f>
              <c:strCache>
                <c:ptCount val="1"/>
                <c:pt idx="0">
                  <c:v>Atlantic</c:v>
                </c:pt>
              </c:strCache>
            </c:strRef>
          </c:tx>
          <c:spPr>
            <a:ln w="38100" cap="rnd">
              <a:solidFill>
                <a:schemeClr val="accent2"/>
              </a:solidFill>
              <a:round/>
            </a:ln>
            <a:effectLst/>
          </c:spPr>
          <c:marker>
            <c:symbol val="circle"/>
            <c:size val="5"/>
            <c:spPr>
              <a:solidFill>
                <a:schemeClr val="accent2"/>
              </a:solidFill>
              <a:ln w="9525">
                <a:solidFill>
                  <a:schemeClr val="accent2"/>
                </a:solidFill>
              </a:ln>
              <a:effectLst/>
            </c:spPr>
          </c:marker>
          <c:xVal>
            <c:numRef>
              <c:f>Sheet1!$B$28:$B$39</c:f>
              <c:numCache>
                <c:formatCode>General</c:formatCode>
                <c:ptCount val="12"/>
                <c:pt idx="0">
                  <c:v>-1.2333333333333334</c:v>
                </c:pt>
                <c:pt idx="1">
                  <c:v>4.9333333333333336</c:v>
                </c:pt>
                <c:pt idx="2">
                  <c:v>11.216666666666667</c:v>
                </c:pt>
                <c:pt idx="3">
                  <c:v>17.399999999999999</c:v>
                </c:pt>
                <c:pt idx="4">
                  <c:v>23.483333333333334</c:v>
                </c:pt>
                <c:pt idx="5">
                  <c:v>29.683333333333334</c:v>
                </c:pt>
                <c:pt idx="6">
                  <c:v>-3.8166666666666664</c:v>
                </c:pt>
                <c:pt idx="7">
                  <c:v>0.66666666666666663</c:v>
                </c:pt>
                <c:pt idx="8">
                  <c:v>8.5666666666666664</c:v>
                </c:pt>
                <c:pt idx="9">
                  <c:v>16.333333333333332</c:v>
                </c:pt>
                <c:pt idx="10">
                  <c:v>21.283333333333335</c:v>
                </c:pt>
                <c:pt idx="11">
                  <c:v>25.283333333333335</c:v>
                </c:pt>
              </c:numCache>
            </c:numRef>
          </c:xVal>
          <c:yVal>
            <c:numRef>
              <c:f>Sheet1!$D$28:$D$39</c:f>
              <c:numCache>
                <c:formatCode>General</c:formatCode>
                <c:ptCount val="12"/>
                <c:pt idx="6">
                  <c:v>0.4</c:v>
                </c:pt>
                <c:pt idx="7">
                  <c:v>0.1</c:v>
                </c:pt>
                <c:pt idx="8">
                  <c:v>1.5</c:v>
                </c:pt>
                <c:pt idx="9">
                  <c:v>0.1</c:v>
                </c:pt>
                <c:pt idx="10">
                  <c:v>0.3</c:v>
                </c:pt>
                <c:pt idx="11">
                  <c:v>0.1</c:v>
                </c:pt>
              </c:numCache>
            </c:numRef>
          </c:yVal>
          <c:smooth val="1"/>
          <c:extLst>
            <c:ext xmlns:c16="http://schemas.microsoft.com/office/drawing/2014/chart" uri="{C3380CC4-5D6E-409C-BE32-E72D297353CC}">
              <c16:uniqueId val="{00000001-7CBE-41E6-8CB3-E4475C67481F}"/>
            </c:ext>
          </c:extLst>
        </c:ser>
        <c:dLbls>
          <c:showLegendKey val="0"/>
          <c:showVal val="0"/>
          <c:showCatName val="0"/>
          <c:showSerName val="0"/>
          <c:showPercent val="0"/>
          <c:showBubbleSize val="0"/>
        </c:dLbls>
        <c:axId val="833649000"/>
        <c:axId val="833646480"/>
      </c:scatterChart>
      <c:valAx>
        <c:axId val="833649000"/>
        <c:scaling>
          <c:orientation val="minMax"/>
          <c:max val="24"/>
          <c:min val="0"/>
        </c:scaling>
        <c:delete val="0"/>
        <c:axPos val="b"/>
        <c:majorGridlines>
          <c:spPr>
            <a:ln w="9525" cap="flat" cmpd="sng" algn="ctr">
              <a:solidFill>
                <a:srgbClr val="00B050"/>
              </a:solidFill>
              <a:prstDash val="solid"/>
              <a:round/>
            </a:ln>
            <a:effectLst/>
          </c:spPr>
        </c:majorGridlines>
        <c:title>
          <c:tx>
            <c:rich>
              <a:bodyPr rot="0" spcFirstLastPara="1" vertOverflow="ellipsis" vert="horz" wrap="square" anchor="ctr" anchorCtr="1"/>
              <a:lstStyle/>
              <a:p>
                <a:pPr algn="ctr">
                  <a:defRPr sz="2400" b="1" i="0" u="none" strike="noStrike" kern="1200" baseline="0">
                    <a:solidFill>
                      <a:schemeClr val="bg1"/>
                    </a:solidFill>
                    <a:latin typeface="+mn-lt"/>
                    <a:ea typeface="+mn-ea"/>
                    <a:cs typeface="+mn-cs"/>
                  </a:defRPr>
                </a:pPr>
                <a:r>
                  <a:rPr lang="en-US" sz="2400" b="1"/>
                  <a:t>Time, Hours</a:t>
                </a:r>
              </a:p>
            </c:rich>
          </c:tx>
          <c:layout>
            <c:manualLayout>
              <c:xMode val="edge"/>
              <c:yMode val="edge"/>
              <c:x val="0.4977542650918636"/>
              <c:y val="0.89874377605372857"/>
            </c:manualLayout>
          </c:layout>
          <c:overlay val="0"/>
          <c:spPr>
            <a:noFill/>
            <a:ln>
              <a:noFill/>
            </a:ln>
            <a:effectLst/>
          </c:spPr>
          <c:txPr>
            <a:bodyPr rot="0" spcFirstLastPara="1" vertOverflow="ellipsis" vert="horz" wrap="square" anchor="ctr" anchorCtr="1"/>
            <a:lstStyle/>
            <a:p>
              <a:pPr algn="ctr">
                <a:defRPr sz="2400" b="1" i="0" u="none" strike="noStrike" kern="1200" baseline="0">
                  <a:solidFill>
                    <a:schemeClr val="bg1"/>
                  </a:solidFill>
                  <a:latin typeface="+mn-lt"/>
                  <a:ea typeface="+mn-ea"/>
                  <a:cs typeface="+mn-cs"/>
                </a:defRPr>
              </a:pPr>
              <a:endParaRPr lang="en-US"/>
            </a:p>
          </c:txPr>
        </c:title>
        <c:numFmt formatCode="General" sourceLinked="1"/>
        <c:majorTickMark val="in"/>
        <c:minorTickMark val="in"/>
        <c:tickLblPos val="nextTo"/>
        <c:spPr>
          <a:noFill/>
          <a:ln w="28575" cap="flat" cmpd="sng" algn="ctr">
            <a:solidFill>
              <a:schemeClr val="bg1"/>
            </a:solidFill>
            <a:round/>
          </a:ln>
          <a:effectLst/>
        </c:spPr>
        <c:txPr>
          <a:bodyPr rot="-60000000" spcFirstLastPara="1" vertOverflow="ellipsis" vert="horz" wrap="square" anchor="ctr" anchorCtr="1"/>
          <a:lstStyle/>
          <a:p>
            <a:pPr>
              <a:defRPr sz="1800" b="1" i="0" u="none" strike="noStrike" kern="1200" baseline="0">
                <a:solidFill>
                  <a:schemeClr val="bg1"/>
                </a:solidFill>
                <a:latin typeface="+mn-lt"/>
                <a:ea typeface="+mn-ea"/>
                <a:cs typeface="+mn-cs"/>
              </a:defRPr>
            </a:pPr>
            <a:endParaRPr lang="en-US"/>
          </a:p>
        </c:txPr>
        <c:crossAx val="833646480"/>
        <c:crossesAt val="-5"/>
        <c:crossBetween val="midCat"/>
        <c:majorUnit val="2"/>
        <c:minorUnit val="1"/>
      </c:valAx>
      <c:valAx>
        <c:axId val="833646480"/>
        <c:scaling>
          <c:orientation val="minMax"/>
        </c:scaling>
        <c:delete val="0"/>
        <c:axPos val="l"/>
        <c:majorGridlines>
          <c:spPr>
            <a:ln w="9525" cap="flat" cmpd="sng" algn="ctr">
              <a:solidFill>
                <a:srgbClr val="00B050"/>
              </a:solidFill>
              <a:prstDash val="solid"/>
              <a:round/>
            </a:ln>
            <a:effectLst/>
          </c:spPr>
        </c:majorGridlines>
        <c:title>
          <c:tx>
            <c:rich>
              <a:bodyPr rot="-5400000" spcFirstLastPara="1" vertOverflow="ellipsis" vert="horz" wrap="square" anchor="ctr" anchorCtr="1"/>
              <a:lstStyle/>
              <a:p>
                <a:pPr>
                  <a:defRPr sz="2400" b="1" i="0" u="none" strike="noStrike" kern="1200" baseline="0">
                    <a:solidFill>
                      <a:schemeClr val="bg1"/>
                    </a:solidFill>
                    <a:latin typeface="+mn-lt"/>
                    <a:ea typeface="+mn-ea"/>
                    <a:cs typeface="+mn-cs"/>
                  </a:defRPr>
                </a:pPr>
                <a:r>
                  <a:rPr lang="en-US" sz="2400" b="1"/>
                  <a:t>Tide, Feet</a:t>
                </a:r>
              </a:p>
            </c:rich>
          </c:tx>
          <c:layout>
            <c:manualLayout>
              <c:xMode val="edge"/>
              <c:yMode val="edge"/>
              <c:x val="6.6158509534802304E-2"/>
              <c:y val="0.38894996774181378"/>
            </c:manualLayout>
          </c:layout>
          <c:overlay val="0"/>
          <c:spPr>
            <a:noFill/>
            <a:ln>
              <a:noFill/>
            </a:ln>
            <a:effectLst/>
          </c:spPr>
          <c:txPr>
            <a:bodyPr rot="-5400000" spcFirstLastPara="1" vertOverflow="ellipsis" vert="horz" wrap="square" anchor="ctr" anchorCtr="1"/>
            <a:lstStyle/>
            <a:p>
              <a:pPr>
                <a:defRPr sz="2400" b="1" i="0" u="none" strike="noStrike" kern="1200" baseline="0">
                  <a:solidFill>
                    <a:schemeClr val="bg1"/>
                  </a:solidFill>
                  <a:latin typeface="+mn-lt"/>
                  <a:ea typeface="+mn-ea"/>
                  <a:cs typeface="+mn-cs"/>
                </a:defRPr>
              </a:pPr>
              <a:endParaRPr lang="en-US"/>
            </a:p>
          </c:txPr>
        </c:title>
        <c:numFmt formatCode="General" sourceLinked="1"/>
        <c:majorTickMark val="in"/>
        <c:minorTickMark val="in"/>
        <c:tickLblPos val="nextTo"/>
        <c:spPr>
          <a:noFill/>
          <a:ln w="28575" cap="flat" cmpd="sng" algn="ctr">
            <a:solidFill>
              <a:schemeClr val="bg1"/>
            </a:solidFill>
            <a:round/>
          </a:ln>
          <a:effectLst/>
        </c:spPr>
        <c:txPr>
          <a:bodyPr rot="-60000000" spcFirstLastPara="1" vertOverflow="ellipsis" vert="horz" wrap="square" anchor="ctr" anchorCtr="1"/>
          <a:lstStyle/>
          <a:p>
            <a:pPr>
              <a:defRPr sz="1800" b="1" i="0" u="none" strike="noStrike" kern="1200" baseline="0">
                <a:solidFill>
                  <a:schemeClr val="bg1"/>
                </a:solidFill>
                <a:latin typeface="+mn-lt"/>
                <a:ea typeface="+mn-ea"/>
                <a:cs typeface="+mn-cs"/>
              </a:defRPr>
            </a:pPr>
            <a:endParaRPr lang="en-US"/>
          </a:p>
        </c:txPr>
        <c:crossAx val="833649000"/>
        <c:crossesAt val="0"/>
        <c:crossBetween val="midCat"/>
        <c:majorUnit val="5"/>
        <c:minorUnit val="1"/>
      </c:valAx>
      <c:spPr>
        <a:solidFill>
          <a:schemeClr val="tx1"/>
        </a:solidFill>
        <a:ln w="28575">
          <a:solidFill>
            <a:schemeClr val="bg1"/>
          </a:solidFill>
        </a:ln>
        <a:effectLst/>
      </c:spPr>
    </c:plotArea>
    <c:legend>
      <c:legendPos val="b"/>
      <c:layout>
        <c:manualLayout>
          <c:xMode val="edge"/>
          <c:yMode val="edge"/>
          <c:x val="0.65598118552012685"/>
          <c:y val="0.72509364871461357"/>
          <c:w val="0.27681640290013254"/>
          <c:h val="6.5532687229210823E-2"/>
        </c:manualLayout>
      </c:layout>
      <c:overlay val="0"/>
      <c:spPr>
        <a:solidFill>
          <a:schemeClr val="tx1"/>
        </a:solidFill>
        <a:ln w="25400">
          <a:solidFill>
            <a:schemeClr val="bg1"/>
          </a:solidFill>
        </a:ln>
        <a:effectLst/>
      </c:spPr>
      <c:txPr>
        <a:bodyPr rot="0" spcFirstLastPara="1" vertOverflow="ellipsis" vert="horz" wrap="square" anchor="ctr" anchorCtr="1"/>
        <a:lstStyle/>
        <a:p>
          <a:pPr>
            <a:defRPr sz="1800" b="1" i="0" u="none" strike="noStrike" kern="1200" baseline="0">
              <a:solidFill>
                <a:schemeClr val="bg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tx1">
        <a:lumMod val="85000"/>
      </a:schemeClr>
    </a:solidFill>
    <a:ln w="9525" cap="flat" cmpd="sng" algn="ctr">
      <a:noFill/>
      <a:round/>
    </a:ln>
    <a:effectLst/>
  </c:spPr>
  <c:txPr>
    <a:bodyPr/>
    <a:lstStyle/>
    <a:p>
      <a:pPr>
        <a:defRPr>
          <a:solidFill>
            <a:schemeClr val="bg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F26A32-8ED3-4EC6-8B5A-2067282404F6}" type="datetimeFigureOut">
              <a:rPr lang="en-US" smtClean="0"/>
              <a:t>10/22/2025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691D55-7C4A-4776-A838-2557EC2EA110}" type="slidenum">
              <a:rPr lang="en-US" smtClean="0"/>
              <a:t>‹#›</a:t>
            </a:fld>
            <a:endParaRPr lang="en-US"/>
          </a:p>
        </p:txBody>
      </p:sp>
    </p:spTree>
    <p:extLst>
      <p:ext uri="{BB962C8B-B14F-4D97-AF65-F5344CB8AC3E}">
        <p14:creationId xmlns:p14="http://schemas.microsoft.com/office/powerpoint/2010/main" val="38325675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691D55-7C4A-4776-A838-2557EC2EA110}" type="slidenum">
              <a:rPr lang="en-US" smtClean="0"/>
              <a:t>6</a:t>
            </a:fld>
            <a:endParaRPr lang="en-US"/>
          </a:p>
        </p:txBody>
      </p:sp>
    </p:spTree>
    <p:extLst>
      <p:ext uri="{BB962C8B-B14F-4D97-AF65-F5344CB8AC3E}">
        <p14:creationId xmlns:p14="http://schemas.microsoft.com/office/powerpoint/2010/main" val="36412009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22 Colon</a:t>
            </a:r>
          </a:p>
        </p:txBody>
      </p:sp>
      <p:sp>
        <p:nvSpPr>
          <p:cNvPr id="4" name="Slide Number Placeholder 3"/>
          <p:cNvSpPr>
            <a:spLocks noGrp="1"/>
          </p:cNvSpPr>
          <p:nvPr>
            <p:ph type="sldNum" sz="quarter" idx="5"/>
          </p:nvPr>
        </p:nvSpPr>
        <p:spPr/>
        <p:txBody>
          <a:bodyPr/>
          <a:lstStyle/>
          <a:p>
            <a:fld id="{0F691D55-7C4A-4776-A838-2557EC2EA110}" type="slidenum">
              <a:rPr lang="en-US" smtClean="0"/>
              <a:t>49</a:t>
            </a:fld>
            <a:endParaRPr lang="en-US"/>
          </a:p>
        </p:txBody>
      </p:sp>
    </p:spTree>
    <p:extLst>
      <p:ext uri="{BB962C8B-B14F-4D97-AF65-F5344CB8AC3E}">
        <p14:creationId xmlns:p14="http://schemas.microsoft.com/office/powerpoint/2010/main" val="6846595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691D55-7C4A-4776-A838-2557EC2EA110}" type="slidenum">
              <a:rPr lang="en-US" smtClean="0"/>
              <a:t>54</a:t>
            </a:fld>
            <a:endParaRPr lang="en-US"/>
          </a:p>
        </p:txBody>
      </p:sp>
    </p:spTree>
    <p:extLst>
      <p:ext uri="{BB962C8B-B14F-4D97-AF65-F5344CB8AC3E}">
        <p14:creationId xmlns:p14="http://schemas.microsoft.com/office/powerpoint/2010/main" val="33983300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691D55-7C4A-4776-A838-2557EC2EA110}" type="slidenum">
              <a:rPr lang="en-US" smtClean="0"/>
              <a:t>55</a:t>
            </a:fld>
            <a:endParaRPr lang="en-US"/>
          </a:p>
        </p:txBody>
      </p:sp>
    </p:spTree>
    <p:extLst>
      <p:ext uri="{BB962C8B-B14F-4D97-AF65-F5344CB8AC3E}">
        <p14:creationId xmlns:p14="http://schemas.microsoft.com/office/powerpoint/2010/main" val="41885530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691D55-7C4A-4776-A838-2557EC2EA110}" type="slidenum">
              <a:rPr lang="en-US" smtClean="0"/>
              <a:t>57</a:t>
            </a:fld>
            <a:endParaRPr lang="en-US"/>
          </a:p>
        </p:txBody>
      </p:sp>
    </p:spTree>
    <p:extLst>
      <p:ext uri="{BB962C8B-B14F-4D97-AF65-F5344CB8AC3E}">
        <p14:creationId xmlns:p14="http://schemas.microsoft.com/office/powerpoint/2010/main" val="10961813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November 1903</a:t>
            </a:r>
          </a:p>
          <a:p>
            <a:endParaRPr lang="en-US" dirty="0"/>
          </a:p>
        </p:txBody>
      </p:sp>
      <p:sp>
        <p:nvSpPr>
          <p:cNvPr id="4" name="Slide Number Placeholder 3"/>
          <p:cNvSpPr>
            <a:spLocks noGrp="1"/>
          </p:cNvSpPr>
          <p:nvPr>
            <p:ph type="sldNum" sz="quarter" idx="5"/>
          </p:nvPr>
        </p:nvSpPr>
        <p:spPr/>
        <p:txBody>
          <a:bodyPr/>
          <a:lstStyle/>
          <a:p>
            <a:fld id="{0F691D55-7C4A-4776-A838-2557EC2EA110}" type="slidenum">
              <a:rPr lang="en-US" smtClean="0"/>
              <a:t>60</a:t>
            </a:fld>
            <a:endParaRPr lang="en-US" dirty="0"/>
          </a:p>
        </p:txBody>
      </p:sp>
    </p:spTree>
    <p:extLst>
      <p:ext uri="{BB962C8B-B14F-4D97-AF65-F5344CB8AC3E}">
        <p14:creationId xmlns:p14="http://schemas.microsoft.com/office/powerpoint/2010/main" val="6409554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0CFB2A-81EE-E293-A84D-381C9E88B3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D881B2-8C99-4A6D-E1E5-5C143AFE9E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6B1B44-A3E1-76DC-1267-9D0446E9D98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9F2FB1B-D3B1-42DF-40FD-F266B6C28D38}"/>
              </a:ext>
            </a:extLst>
          </p:cNvPr>
          <p:cNvSpPr>
            <a:spLocks noGrp="1"/>
          </p:cNvSpPr>
          <p:nvPr>
            <p:ph type="sldNum" sz="quarter" idx="5"/>
          </p:nvPr>
        </p:nvSpPr>
        <p:spPr/>
        <p:txBody>
          <a:bodyPr/>
          <a:lstStyle/>
          <a:p>
            <a:fld id="{0F691D55-7C4A-4776-A838-2557EC2EA110}" type="slidenum">
              <a:rPr lang="en-US" smtClean="0"/>
              <a:t>61</a:t>
            </a:fld>
            <a:endParaRPr lang="en-US"/>
          </a:p>
        </p:txBody>
      </p:sp>
    </p:spTree>
    <p:extLst>
      <p:ext uri="{BB962C8B-B14F-4D97-AF65-F5344CB8AC3E}">
        <p14:creationId xmlns:p14="http://schemas.microsoft.com/office/powerpoint/2010/main" val="38802398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B4B018-2FF3-2A58-845F-0A044CD92E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E68487-494B-EF31-FAA3-6A747783E5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B11E77-4B1C-AE96-F25A-7CBA98ACF46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239211C-B724-BE59-470E-BD7BBB34A9EA}"/>
              </a:ext>
            </a:extLst>
          </p:cNvPr>
          <p:cNvSpPr>
            <a:spLocks noGrp="1"/>
          </p:cNvSpPr>
          <p:nvPr>
            <p:ph type="sldNum" sz="quarter" idx="5"/>
          </p:nvPr>
        </p:nvSpPr>
        <p:spPr/>
        <p:txBody>
          <a:bodyPr/>
          <a:lstStyle/>
          <a:p>
            <a:fld id="{0F691D55-7C4A-4776-A838-2557EC2EA110}" type="slidenum">
              <a:rPr lang="en-US" smtClean="0"/>
              <a:t>62</a:t>
            </a:fld>
            <a:endParaRPr lang="en-US"/>
          </a:p>
        </p:txBody>
      </p:sp>
    </p:spTree>
    <p:extLst>
      <p:ext uri="{BB962C8B-B14F-4D97-AF65-F5344CB8AC3E}">
        <p14:creationId xmlns:p14="http://schemas.microsoft.com/office/powerpoint/2010/main" val="34770146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691D55-7C4A-4776-A838-2557EC2EA110}" type="slidenum">
              <a:rPr lang="en-US" smtClean="0"/>
              <a:t>63</a:t>
            </a:fld>
            <a:endParaRPr lang="en-US"/>
          </a:p>
        </p:txBody>
      </p:sp>
    </p:spTree>
    <p:extLst>
      <p:ext uri="{BB962C8B-B14F-4D97-AF65-F5344CB8AC3E}">
        <p14:creationId xmlns:p14="http://schemas.microsoft.com/office/powerpoint/2010/main" val="5793214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24 </a:t>
            </a:r>
            <a:r>
              <a:rPr lang="en-US" dirty="0" err="1"/>
              <a:t>Centenial</a:t>
            </a:r>
            <a:r>
              <a:rPr lang="en-US" dirty="0"/>
              <a:t> Bridge</a:t>
            </a:r>
          </a:p>
        </p:txBody>
      </p:sp>
      <p:sp>
        <p:nvSpPr>
          <p:cNvPr id="4" name="Slide Number Placeholder 3"/>
          <p:cNvSpPr>
            <a:spLocks noGrp="1"/>
          </p:cNvSpPr>
          <p:nvPr>
            <p:ph type="sldNum" sz="quarter" idx="5"/>
          </p:nvPr>
        </p:nvSpPr>
        <p:spPr/>
        <p:txBody>
          <a:bodyPr/>
          <a:lstStyle/>
          <a:p>
            <a:fld id="{0F691D55-7C4A-4776-A838-2557EC2EA110}" type="slidenum">
              <a:rPr lang="en-US" smtClean="0"/>
              <a:t>65</a:t>
            </a:fld>
            <a:endParaRPr lang="en-US"/>
          </a:p>
        </p:txBody>
      </p:sp>
    </p:spTree>
    <p:extLst>
      <p:ext uri="{BB962C8B-B14F-4D97-AF65-F5344CB8AC3E}">
        <p14:creationId xmlns:p14="http://schemas.microsoft.com/office/powerpoint/2010/main" val="2084777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txBody>
          <a:bodyPr/>
          <a:lstStyle/>
          <a:p>
            <a:endParaRPr lang="en-US"/>
          </a:p>
        </p:txBody>
      </p:sp>
      <p:sp>
        <p:nvSpPr>
          <p:cNvPr id="3" name="Notes Placeholder 2"/>
          <p:cNvSpPr>
            <a:spLocks noGrp="1"/>
          </p:cNvSpPr>
          <p:nvPr>
            <p:ph type="body" idx="1"/>
          </p:nvPr>
        </p:nvSpPr>
        <p:spPr/>
        <p:txBody>
          <a:bodyPr/>
          <a:lstStyle/>
          <a:p>
            <a:r>
              <a:rPr lang="en-US"/>
              <a:t>Image source: Microsoft 365 content library
The Panama Canal is a vital waterway connecting the Atlantic and Pacific Oceans, drastically reducing shipping times for global trade. Completed in 1914, it stands as a remarkable feat of engineering. The canal has significant economic and strategic importance, serving as a key route for maritime transportation worldwide.</a:t>
            </a:r>
          </a:p>
        </p:txBody>
      </p:sp>
      <p:sp>
        <p:nvSpPr>
          <p:cNvPr id="4" name="Slide Number Placeholder 3"/>
          <p:cNvSpPr>
            <a:spLocks noGrp="1"/>
          </p:cNvSpPr>
          <p:nvPr>
            <p:ph type="sldNum" sz="quarter" idx="5"/>
          </p:nvPr>
        </p:nvSpPr>
        <p:spPr/>
        <p:txBody>
          <a:bodyPr/>
          <a:lstStyle/>
          <a:p>
            <a:fld id="{4B427AEA-A65A-4F00-B96A-75C0066F3EE4}" type="slidenum">
              <a:rPr lang="en-US" smtClean="0"/>
              <a:t>20</a:t>
            </a:fld>
            <a:endParaRPr lang="en-US"/>
          </a:p>
        </p:txBody>
      </p:sp>
    </p:spTree>
    <p:extLst>
      <p:ext uri="{BB962C8B-B14F-4D97-AF65-F5344CB8AC3E}">
        <p14:creationId xmlns:p14="http://schemas.microsoft.com/office/powerpoint/2010/main" val="2750881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691D55-7C4A-4776-A838-2557EC2EA110}" type="slidenum">
              <a:rPr lang="en-US" smtClean="0"/>
              <a:t>23</a:t>
            </a:fld>
            <a:endParaRPr lang="en-US"/>
          </a:p>
        </p:txBody>
      </p:sp>
    </p:spTree>
    <p:extLst>
      <p:ext uri="{BB962C8B-B14F-4D97-AF65-F5344CB8AC3E}">
        <p14:creationId xmlns:p14="http://schemas.microsoft.com/office/powerpoint/2010/main" val="2165601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635B39-7925-FE5F-025F-9E6C1B596E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B667AC-3DF9-209A-44C4-6AB7F693DA2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3BC11D8-9E3D-AE26-7A81-6A316D9A883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0C3BCE6-D7EF-E0D1-07A0-C21535E4B94A}"/>
              </a:ext>
            </a:extLst>
          </p:cNvPr>
          <p:cNvSpPr>
            <a:spLocks noGrp="1"/>
          </p:cNvSpPr>
          <p:nvPr>
            <p:ph type="sldNum" sz="quarter" idx="5"/>
          </p:nvPr>
        </p:nvSpPr>
        <p:spPr/>
        <p:txBody>
          <a:bodyPr/>
          <a:lstStyle/>
          <a:p>
            <a:fld id="{0F691D55-7C4A-4776-A838-2557EC2EA110}" type="slidenum">
              <a:rPr lang="en-US" smtClean="0"/>
              <a:t>27</a:t>
            </a:fld>
            <a:endParaRPr lang="en-US"/>
          </a:p>
        </p:txBody>
      </p:sp>
    </p:spTree>
    <p:extLst>
      <p:ext uri="{BB962C8B-B14F-4D97-AF65-F5344CB8AC3E}">
        <p14:creationId xmlns:p14="http://schemas.microsoft.com/office/powerpoint/2010/main" val="776535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51148E-9E95-4756-93B8-77588A67D6CE}" type="slidenum">
              <a:rPr lang="en-US" smtClean="0"/>
              <a:t>28</a:t>
            </a:fld>
            <a:endParaRPr lang="en-US"/>
          </a:p>
        </p:txBody>
      </p:sp>
    </p:spTree>
    <p:extLst>
      <p:ext uri="{BB962C8B-B14F-4D97-AF65-F5344CB8AC3E}">
        <p14:creationId xmlns:p14="http://schemas.microsoft.com/office/powerpoint/2010/main" val="21682806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691D55-7C4A-4776-A838-2557EC2EA110}" type="slidenum">
              <a:rPr lang="en-US" smtClean="0"/>
              <a:t>31</a:t>
            </a:fld>
            <a:endParaRPr lang="en-US"/>
          </a:p>
        </p:txBody>
      </p:sp>
    </p:spTree>
    <p:extLst>
      <p:ext uri="{BB962C8B-B14F-4D97-AF65-F5344CB8AC3E}">
        <p14:creationId xmlns:p14="http://schemas.microsoft.com/office/powerpoint/2010/main" val="15838851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FDC7CC-B709-FFCD-8C3F-9A31CDAD1D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EB7851-49C3-D23C-E7B7-17F708E60D3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AF2A3BE-F3D8-A1B4-B1AA-6FA6156C562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E3ABD6E-49D0-5C7B-C7DB-6733115B990B}"/>
              </a:ext>
            </a:extLst>
          </p:cNvPr>
          <p:cNvSpPr>
            <a:spLocks noGrp="1"/>
          </p:cNvSpPr>
          <p:nvPr>
            <p:ph type="sldNum" sz="quarter" idx="5"/>
          </p:nvPr>
        </p:nvSpPr>
        <p:spPr/>
        <p:txBody>
          <a:bodyPr/>
          <a:lstStyle/>
          <a:p>
            <a:fld id="{0F691D55-7C4A-4776-A838-2557EC2EA110}" type="slidenum">
              <a:rPr lang="en-US" smtClean="0"/>
              <a:t>32</a:t>
            </a:fld>
            <a:endParaRPr lang="en-US"/>
          </a:p>
        </p:txBody>
      </p:sp>
    </p:spTree>
    <p:extLst>
      <p:ext uri="{BB962C8B-B14F-4D97-AF65-F5344CB8AC3E}">
        <p14:creationId xmlns:p14="http://schemas.microsoft.com/office/powerpoint/2010/main" val="25337964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691D55-7C4A-4776-A838-2557EC2EA110}" type="slidenum">
              <a:rPr lang="en-US" smtClean="0"/>
              <a:t>40</a:t>
            </a:fld>
            <a:endParaRPr lang="en-US"/>
          </a:p>
        </p:txBody>
      </p:sp>
    </p:spTree>
    <p:extLst>
      <p:ext uri="{BB962C8B-B14F-4D97-AF65-F5344CB8AC3E}">
        <p14:creationId xmlns:p14="http://schemas.microsoft.com/office/powerpoint/2010/main" val="15178825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27</a:t>
            </a:r>
          </a:p>
          <a:p>
            <a:endParaRPr lang="en-US" dirty="0"/>
          </a:p>
        </p:txBody>
      </p:sp>
      <p:sp>
        <p:nvSpPr>
          <p:cNvPr id="4" name="Slide Number Placeholder 3"/>
          <p:cNvSpPr>
            <a:spLocks noGrp="1"/>
          </p:cNvSpPr>
          <p:nvPr>
            <p:ph type="sldNum" sz="quarter" idx="5"/>
          </p:nvPr>
        </p:nvSpPr>
        <p:spPr/>
        <p:txBody>
          <a:bodyPr/>
          <a:lstStyle/>
          <a:p>
            <a:fld id="{0F691D55-7C4A-4776-A838-2557EC2EA110}" type="slidenum">
              <a:rPr lang="en-US" smtClean="0"/>
              <a:t>44</a:t>
            </a:fld>
            <a:endParaRPr lang="en-US"/>
          </a:p>
        </p:txBody>
      </p:sp>
    </p:spTree>
    <p:extLst>
      <p:ext uri="{BB962C8B-B14F-4D97-AF65-F5344CB8AC3E}">
        <p14:creationId xmlns:p14="http://schemas.microsoft.com/office/powerpoint/2010/main" val="11944302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3636D31-D82F-459B-970B-B3CAE4BA88A0}" type="datetimeFigureOut">
              <a:rPr lang="en-US" smtClean="0"/>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24539A-693A-408F-973F-4C4DA0C0F38B}" type="slidenum">
              <a:rPr lang="en-US" smtClean="0"/>
              <a:t>‹#›</a:t>
            </a:fld>
            <a:endParaRPr lang="en-US"/>
          </a:p>
        </p:txBody>
      </p:sp>
    </p:spTree>
    <p:extLst>
      <p:ext uri="{BB962C8B-B14F-4D97-AF65-F5344CB8AC3E}">
        <p14:creationId xmlns:p14="http://schemas.microsoft.com/office/powerpoint/2010/main" val="38968152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3636D31-D82F-459B-970B-B3CAE4BA88A0}" type="datetimeFigureOut">
              <a:rPr lang="en-US" smtClean="0"/>
              <a:t>10/22/2025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24539A-693A-408F-973F-4C4DA0C0F38B}" type="slidenum">
              <a:rPr lang="en-US" smtClean="0"/>
              <a:t>‹#›</a:t>
            </a:fld>
            <a:endParaRPr lang="en-US"/>
          </a:p>
        </p:txBody>
      </p:sp>
    </p:spTree>
    <p:extLst>
      <p:ext uri="{BB962C8B-B14F-4D97-AF65-F5344CB8AC3E}">
        <p14:creationId xmlns:p14="http://schemas.microsoft.com/office/powerpoint/2010/main" val="2862163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D3636D31-D82F-459B-970B-B3CAE4BA88A0}" type="datetimeFigureOut">
              <a:rPr lang="en-US" smtClean="0"/>
              <a:t>10/22/2025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24539A-693A-408F-973F-4C4DA0C0F38B}" type="slidenum">
              <a:rPr lang="en-US" smtClean="0"/>
              <a:t>‹#›</a:t>
            </a:fld>
            <a:endParaRPr lang="en-US"/>
          </a:p>
        </p:txBody>
      </p:sp>
    </p:spTree>
    <p:extLst>
      <p:ext uri="{BB962C8B-B14F-4D97-AF65-F5344CB8AC3E}">
        <p14:creationId xmlns:p14="http://schemas.microsoft.com/office/powerpoint/2010/main" val="4604410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D3636D31-D82F-459B-970B-B3CAE4BA88A0}" type="datetimeFigureOut">
              <a:rPr lang="en-US" smtClean="0"/>
              <a:t>10/22/2025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24539A-693A-408F-973F-4C4DA0C0F38B}"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1978782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636D31-D82F-459B-970B-B3CAE4BA88A0}" type="datetimeFigureOut">
              <a:rPr lang="en-US" smtClean="0"/>
              <a:t>10/22/2025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24539A-693A-408F-973F-4C4DA0C0F38B}" type="slidenum">
              <a:rPr lang="en-US" smtClean="0"/>
              <a:t>‹#›</a:t>
            </a:fld>
            <a:endParaRPr lang="en-US"/>
          </a:p>
        </p:txBody>
      </p:sp>
    </p:spTree>
    <p:extLst>
      <p:ext uri="{BB962C8B-B14F-4D97-AF65-F5344CB8AC3E}">
        <p14:creationId xmlns:p14="http://schemas.microsoft.com/office/powerpoint/2010/main" val="35842863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3636D31-D82F-459B-970B-B3CAE4BA88A0}" type="datetimeFigureOut">
              <a:rPr lang="en-US" smtClean="0"/>
              <a:t>10/22/2025</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24539A-693A-408F-973F-4C4DA0C0F38B}" type="slidenum">
              <a:rPr lang="en-US" smtClean="0"/>
              <a:t>‹#›</a:t>
            </a:fld>
            <a:endParaRPr lang="en-US"/>
          </a:p>
        </p:txBody>
      </p:sp>
    </p:spTree>
    <p:extLst>
      <p:ext uri="{BB962C8B-B14F-4D97-AF65-F5344CB8AC3E}">
        <p14:creationId xmlns:p14="http://schemas.microsoft.com/office/powerpoint/2010/main" val="14374984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3636D31-D82F-459B-970B-B3CAE4BA88A0}" type="datetimeFigureOut">
              <a:rPr lang="en-US" smtClean="0"/>
              <a:t>10/22/2025</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24539A-693A-408F-973F-4C4DA0C0F38B}" type="slidenum">
              <a:rPr lang="en-US" smtClean="0"/>
              <a:t>‹#›</a:t>
            </a:fld>
            <a:endParaRPr lang="en-US"/>
          </a:p>
        </p:txBody>
      </p:sp>
    </p:spTree>
    <p:extLst>
      <p:ext uri="{BB962C8B-B14F-4D97-AF65-F5344CB8AC3E}">
        <p14:creationId xmlns:p14="http://schemas.microsoft.com/office/powerpoint/2010/main" val="23503115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636D31-D82F-459B-970B-B3CAE4BA88A0}" type="datetimeFigureOut">
              <a:rPr lang="en-US" smtClean="0"/>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24539A-693A-408F-973F-4C4DA0C0F38B}" type="slidenum">
              <a:rPr lang="en-US" smtClean="0"/>
              <a:t>‹#›</a:t>
            </a:fld>
            <a:endParaRPr lang="en-US"/>
          </a:p>
        </p:txBody>
      </p:sp>
    </p:spTree>
    <p:extLst>
      <p:ext uri="{BB962C8B-B14F-4D97-AF65-F5344CB8AC3E}">
        <p14:creationId xmlns:p14="http://schemas.microsoft.com/office/powerpoint/2010/main" val="40732619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636D31-D82F-459B-970B-B3CAE4BA88A0}" type="datetimeFigureOut">
              <a:rPr lang="en-US" smtClean="0"/>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24539A-693A-408F-973F-4C4DA0C0F38B}" type="slidenum">
              <a:rPr lang="en-US" smtClean="0"/>
              <a:t>‹#›</a:t>
            </a:fld>
            <a:endParaRPr lang="en-US"/>
          </a:p>
        </p:txBody>
      </p:sp>
    </p:spTree>
    <p:extLst>
      <p:ext uri="{BB962C8B-B14F-4D97-AF65-F5344CB8AC3E}">
        <p14:creationId xmlns:p14="http://schemas.microsoft.com/office/powerpoint/2010/main" val="24019592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9336D-365F-25AB-3052-F621EE02514D}"/>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1BE799F2-E48F-DADD-466A-6FCFE74E9F25}"/>
              </a:ext>
            </a:extLst>
          </p:cNvPr>
          <p:cNvSpPr>
            <a:spLocks noGrp="1"/>
          </p:cNvSpPr>
          <p:nvPr>
            <p:ph type="dt" sz="half" idx="10"/>
          </p:nvPr>
        </p:nvSpPr>
        <p:spPr>
          <a:solidFill>
            <a:schemeClr val="bg1">
              <a:lumMod val="65000"/>
            </a:schemeClr>
          </a:solidFill>
        </p:spPr>
        <p:txBody>
          <a:bodyPr/>
          <a:lstStyle>
            <a:lvl1pPr>
              <a:defRPr>
                <a:solidFill>
                  <a:schemeClr val="tx1"/>
                </a:solidFill>
              </a:defRPr>
            </a:lvl1pPr>
          </a:lstStyle>
          <a:p>
            <a:fld id="{D3636D31-D82F-459B-970B-B3CAE4BA88A0}" type="datetimeFigureOut">
              <a:rPr lang="en-US" smtClean="0"/>
              <a:pPr/>
              <a:t>10/22/2025</a:t>
            </a:fld>
            <a:endParaRPr lang="en-US" dirty="0"/>
          </a:p>
        </p:txBody>
      </p:sp>
      <p:sp>
        <p:nvSpPr>
          <p:cNvPr id="4" name="Footer Placeholder 3">
            <a:extLst>
              <a:ext uri="{FF2B5EF4-FFF2-40B4-BE49-F238E27FC236}">
                <a16:creationId xmlns:a16="http://schemas.microsoft.com/office/drawing/2014/main" id="{390A1C58-453E-07C4-EA0C-521A4388C071}"/>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a:extLst>
              <a:ext uri="{FF2B5EF4-FFF2-40B4-BE49-F238E27FC236}">
                <a16:creationId xmlns:a16="http://schemas.microsoft.com/office/drawing/2014/main" id="{C5867607-529B-CFBB-2105-9E6616E748B1}"/>
              </a:ext>
            </a:extLst>
          </p:cNvPr>
          <p:cNvSpPr>
            <a:spLocks noGrp="1"/>
          </p:cNvSpPr>
          <p:nvPr>
            <p:ph type="sldNum" sz="quarter" idx="12"/>
          </p:nvPr>
        </p:nvSpPr>
        <p:spPr/>
        <p:txBody>
          <a:bodyPr/>
          <a:lstStyle>
            <a:lvl1pPr>
              <a:defRPr>
                <a:solidFill>
                  <a:schemeClr val="tx1"/>
                </a:solidFill>
              </a:defRPr>
            </a:lvl1pPr>
          </a:lstStyle>
          <a:p>
            <a:fld id="{D524539A-693A-408F-973F-4C4DA0C0F38B}" type="slidenum">
              <a:rPr lang="en-US" smtClean="0"/>
              <a:pPr/>
              <a:t>‹#›</a:t>
            </a:fld>
            <a:endParaRPr lang="en-US" dirty="0"/>
          </a:p>
        </p:txBody>
      </p:sp>
      <p:sp>
        <p:nvSpPr>
          <p:cNvPr id="6" name="AutoShape 2" descr="La Vie Claire Cycling Team - Retro Mondrian Jerseys, Bib Shorts, Caps ...">
            <a:extLst>
              <a:ext uri="{FF2B5EF4-FFF2-40B4-BE49-F238E27FC236}">
                <a16:creationId xmlns:a16="http://schemas.microsoft.com/office/drawing/2014/main" id="{EB7E3D77-4A88-5C8B-0975-FEE64E34C8E7}"/>
              </a:ext>
            </a:extLst>
          </p:cNvPr>
          <p:cNvSpPr>
            <a:spLocks noChangeAspect="1" noChangeArrowheads="1"/>
          </p:cNvSpPr>
          <p:nvPr userDrawn="1"/>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9736848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1D2B1-80DA-84E4-B019-92009082E4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6D01286-A839-F5DC-F1EE-F5685C6792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5766626-D837-B2F6-8375-C2D3DFE59C6D}"/>
              </a:ext>
            </a:extLst>
          </p:cNvPr>
          <p:cNvSpPr>
            <a:spLocks noGrp="1"/>
          </p:cNvSpPr>
          <p:nvPr>
            <p:ph type="dt" sz="half" idx="10"/>
          </p:nvPr>
        </p:nvSpPr>
        <p:spPr/>
        <p:txBody>
          <a:bodyPr/>
          <a:lstStyle/>
          <a:p>
            <a:fld id="{0A418D79-1F0C-4C02-BA55-0660D7C3C49F}" type="datetimeFigureOut">
              <a:rPr lang="en-US" smtClean="0"/>
              <a:t>10/22/2025</a:t>
            </a:fld>
            <a:endParaRPr lang="en-US"/>
          </a:p>
        </p:txBody>
      </p:sp>
      <p:sp>
        <p:nvSpPr>
          <p:cNvPr id="5" name="Footer Placeholder 4">
            <a:extLst>
              <a:ext uri="{FF2B5EF4-FFF2-40B4-BE49-F238E27FC236}">
                <a16:creationId xmlns:a16="http://schemas.microsoft.com/office/drawing/2014/main" id="{2474AA1D-8842-71A2-B407-C4EE9BF4AC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18BD35-F153-7548-2990-B6C13A972884}"/>
              </a:ext>
            </a:extLst>
          </p:cNvPr>
          <p:cNvSpPr>
            <a:spLocks noGrp="1"/>
          </p:cNvSpPr>
          <p:nvPr>
            <p:ph type="sldNum" sz="quarter" idx="12"/>
          </p:nvPr>
        </p:nvSpPr>
        <p:spPr/>
        <p:txBody>
          <a:bodyPr/>
          <a:lstStyle/>
          <a:p>
            <a:fld id="{E8880305-F188-4B5A-A5F8-78A2FC4C86ED}" type="slidenum">
              <a:rPr lang="en-US" smtClean="0"/>
              <a:t>‹#›</a:t>
            </a:fld>
            <a:endParaRPr lang="en-US"/>
          </a:p>
        </p:txBody>
      </p:sp>
    </p:spTree>
    <p:extLst>
      <p:ext uri="{BB962C8B-B14F-4D97-AF65-F5344CB8AC3E}">
        <p14:creationId xmlns:p14="http://schemas.microsoft.com/office/powerpoint/2010/main" val="4038774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D3636D31-D82F-459B-970B-B3CAE4BA88A0}" type="datetimeFigureOut">
              <a:rPr lang="en-US" smtClean="0"/>
              <a:t>10/22/2025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24539A-693A-408F-973F-4C4DA0C0F38B}" type="slidenum">
              <a:rPr lang="en-US" smtClean="0"/>
              <a:t>‹#›</a:t>
            </a:fld>
            <a:endParaRPr lang="en-US"/>
          </a:p>
        </p:txBody>
      </p:sp>
    </p:spTree>
    <p:extLst>
      <p:ext uri="{BB962C8B-B14F-4D97-AF65-F5344CB8AC3E}">
        <p14:creationId xmlns:p14="http://schemas.microsoft.com/office/powerpoint/2010/main" val="20154079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13E20-3A82-5577-B225-DB7454FEB2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6367CC-67AF-57BC-4E0C-2B1DC29BD6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649736-D18B-7967-ADFD-B34B9941737D}"/>
              </a:ext>
            </a:extLst>
          </p:cNvPr>
          <p:cNvSpPr>
            <a:spLocks noGrp="1"/>
          </p:cNvSpPr>
          <p:nvPr>
            <p:ph type="dt" sz="half" idx="10"/>
          </p:nvPr>
        </p:nvSpPr>
        <p:spPr/>
        <p:txBody>
          <a:bodyPr/>
          <a:lstStyle/>
          <a:p>
            <a:fld id="{0A418D79-1F0C-4C02-BA55-0660D7C3C49F}" type="datetimeFigureOut">
              <a:rPr lang="en-US" smtClean="0"/>
              <a:t>10/22/2025</a:t>
            </a:fld>
            <a:endParaRPr lang="en-US"/>
          </a:p>
        </p:txBody>
      </p:sp>
      <p:sp>
        <p:nvSpPr>
          <p:cNvPr id="5" name="Footer Placeholder 4">
            <a:extLst>
              <a:ext uri="{FF2B5EF4-FFF2-40B4-BE49-F238E27FC236}">
                <a16:creationId xmlns:a16="http://schemas.microsoft.com/office/drawing/2014/main" id="{535781BD-59B1-C976-175D-31D31D7807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9E3A40-3A34-098C-0242-6E235FFE05F1}"/>
              </a:ext>
            </a:extLst>
          </p:cNvPr>
          <p:cNvSpPr>
            <a:spLocks noGrp="1"/>
          </p:cNvSpPr>
          <p:nvPr>
            <p:ph type="sldNum" sz="quarter" idx="12"/>
          </p:nvPr>
        </p:nvSpPr>
        <p:spPr/>
        <p:txBody>
          <a:bodyPr/>
          <a:lstStyle/>
          <a:p>
            <a:fld id="{E8880305-F188-4B5A-A5F8-78A2FC4C86ED}" type="slidenum">
              <a:rPr lang="en-US" smtClean="0"/>
              <a:t>‹#›</a:t>
            </a:fld>
            <a:endParaRPr lang="en-US"/>
          </a:p>
        </p:txBody>
      </p:sp>
    </p:spTree>
    <p:extLst>
      <p:ext uri="{BB962C8B-B14F-4D97-AF65-F5344CB8AC3E}">
        <p14:creationId xmlns:p14="http://schemas.microsoft.com/office/powerpoint/2010/main" val="26089674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CFDBC-EC1C-2EDB-0CB1-1F098305989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4117909-AC3C-45A0-2D8F-0ADA7EF5215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4D7E0F-5C05-28B6-D087-05FF313E6A6D}"/>
              </a:ext>
            </a:extLst>
          </p:cNvPr>
          <p:cNvSpPr>
            <a:spLocks noGrp="1"/>
          </p:cNvSpPr>
          <p:nvPr>
            <p:ph type="dt" sz="half" idx="10"/>
          </p:nvPr>
        </p:nvSpPr>
        <p:spPr/>
        <p:txBody>
          <a:bodyPr/>
          <a:lstStyle/>
          <a:p>
            <a:fld id="{0A418D79-1F0C-4C02-BA55-0660D7C3C49F}" type="datetimeFigureOut">
              <a:rPr lang="en-US" smtClean="0"/>
              <a:t>10/22/2025</a:t>
            </a:fld>
            <a:endParaRPr lang="en-US"/>
          </a:p>
        </p:txBody>
      </p:sp>
      <p:sp>
        <p:nvSpPr>
          <p:cNvPr id="5" name="Footer Placeholder 4">
            <a:extLst>
              <a:ext uri="{FF2B5EF4-FFF2-40B4-BE49-F238E27FC236}">
                <a16:creationId xmlns:a16="http://schemas.microsoft.com/office/drawing/2014/main" id="{743A3380-37AF-8477-7935-F7591BA3D4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8E2717-3900-69F4-AEE2-E733A9C2073A}"/>
              </a:ext>
            </a:extLst>
          </p:cNvPr>
          <p:cNvSpPr>
            <a:spLocks noGrp="1"/>
          </p:cNvSpPr>
          <p:nvPr>
            <p:ph type="sldNum" sz="quarter" idx="12"/>
          </p:nvPr>
        </p:nvSpPr>
        <p:spPr/>
        <p:txBody>
          <a:bodyPr/>
          <a:lstStyle/>
          <a:p>
            <a:fld id="{E8880305-F188-4B5A-A5F8-78A2FC4C86ED}" type="slidenum">
              <a:rPr lang="en-US" smtClean="0"/>
              <a:t>‹#›</a:t>
            </a:fld>
            <a:endParaRPr lang="en-US"/>
          </a:p>
        </p:txBody>
      </p:sp>
    </p:spTree>
    <p:extLst>
      <p:ext uri="{BB962C8B-B14F-4D97-AF65-F5344CB8AC3E}">
        <p14:creationId xmlns:p14="http://schemas.microsoft.com/office/powerpoint/2010/main" val="7843988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4F416-9F80-F795-7652-831F00D1C7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4A037E-26D7-6F34-595F-10931302E5D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442028C-CF7B-7AC6-A53A-66F59692E0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A7DBAF-AC79-07DE-C6B0-ADBC890CB570}"/>
              </a:ext>
            </a:extLst>
          </p:cNvPr>
          <p:cNvSpPr>
            <a:spLocks noGrp="1"/>
          </p:cNvSpPr>
          <p:nvPr>
            <p:ph type="dt" sz="half" idx="10"/>
          </p:nvPr>
        </p:nvSpPr>
        <p:spPr/>
        <p:txBody>
          <a:bodyPr/>
          <a:lstStyle/>
          <a:p>
            <a:fld id="{0A418D79-1F0C-4C02-BA55-0660D7C3C49F}" type="datetimeFigureOut">
              <a:rPr lang="en-US" smtClean="0"/>
              <a:t>10/22/2025</a:t>
            </a:fld>
            <a:endParaRPr lang="en-US"/>
          </a:p>
        </p:txBody>
      </p:sp>
      <p:sp>
        <p:nvSpPr>
          <p:cNvPr id="6" name="Footer Placeholder 5">
            <a:extLst>
              <a:ext uri="{FF2B5EF4-FFF2-40B4-BE49-F238E27FC236}">
                <a16:creationId xmlns:a16="http://schemas.microsoft.com/office/drawing/2014/main" id="{A8AAE85A-B44B-CE20-924F-D79F360C26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49CFCA-8660-25A0-3C66-C1735D83998F}"/>
              </a:ext>
            </a:extLst>
          </p:cNvPr>
          <p:cNvSpPr>
            <a:spLocks noGrp="1"/>
          </p:cNvSpPr>
          <p:nvPr>
            <p:ph type="sldNum" sz="quarter" idx="12"/>
          </p:nvPr>
        </p:nvSpPr>
        <p:spPr/>
        <p:txBody>
          <a:bodyPr/>
          <a:lstStyle/>
          <a:p>
            <a:fld id="{E8880305-F188-4B5A-A5F8-78A2FC4C86ED}" type="slidenum">
              <a:rPr lang="en-US" smtClean="0"/>
              <a:t>‹#›</a:t>
            </a:fld>
            <a:endParaRPr lang="en-US"/>
          </a:p>
        </p:txBody>
      </p:sp>
    </p:spTree>
    <p:extLst>
      <p:ext uri="{BB962C8B-B14F-4D97-AF65-F5344CB8AC3E}">
        <p14:creationId xmlns:p14="http://schemas.microsoft.com/office/powerpoint/2010/main" val="40621740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26000-6140-BBEF-987C-6E3CF24ECA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8FC0EEA-5CF4-CD80-D6D2-861C6EE158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DFA34C-2234-AA8D-9398-3FB4EC6AF47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A7E6BF-B7C4-7825-42AB-CE705F6FB5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1EA331E-7289-0343-FED9-4260317E14B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2997C7B-8979-5DC2-F281-15B5437A0D11}"/>
              </a:ext>
            </a:extLst>
          </p:cNvPr>
          <p:cNvSpPr>
            <a:spLocks noGrp="1"/>
          </p:cNvSpPr>
          <p:nvPr>
            <p:ph type="dt" sz="half" idx="10"/>
          </p:nvPr>
        </p:nvSpPr>
        <p:spPr/>
        <p:txBody>
          <a:bodyPr/>
          <a:lstStyle/>
          <a:p>
            <a:fld id="{0A418D79-1F0C-4C02-BA55-0660D7C3C49F}" type="datetimeFigureOut">
              <a:rPr lang="en-US" smtClean="0"/>
              <a:t>10/22/2025</a:t>
            </a:fld>
            <a:endParaRPr lang="en-US"/>
          </a:p>
        </p:txBody>
      </p:sp>
      <p:sp>
        <p:nvSpPr>
          <p:cNvPr id="8" name="Footer Placeholder 7">
            <a:extLst>
              <a:ext uri="{FF2B5EF4-FFF2-40B4-BE49-F238E27FC236}">
                <a16:creationId xmlns:a16="http://schemas.microsoft.com/office/drawing/2014/main" id="{E194838B-1708-F863-61F2-46A80D1D379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26D7C68-118D-30E7-83F5-0EA05B67FC82}"/>
              </a:ext>
            </a:extLst>
          </p:cNvPr>
          <p:cNvSpPr>
            <a:spLocks noGrp="1"/>
          </p:cNvSpPr>
          <p:nvPr>
            <p:ph type="sldNum" sz="quarter" idx="12"/>
          </p:nvPr>
        </p:nvSpPr>
        <p:spPr/>
        <p:txBody>
          <a:bodyPr/>
          <a:lstStyle/>
          <a:p>
            <a:fld id="{E8880305-F188-4B5A-A5F8-78A2FC4C86ED}" type="slidenum">
              <a:rPr lang="en-US" smtClean="0"/>
              <a:t>‹#›</a:t>
            </a:fld>
            <a:endParaRPr lang="en-US"/>
          </a:p>
        </p:txBody>
      </p:sp>
    </p:spTree>
    <p:extLst>
      <p:ext uri="{BB962C8B-B14F-4D97-AF65-F5344CB8AC3E}">
        <p14:creationId xmlns:p14="http://schemas.microsoft.com/office/powerpoint/2010/main" val="41706196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8066E-91D8-5851-6BBF-FAA35B5050B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1963A73-5AD5-3706-2F66-4908CD89FD5A}"/>
              </a:ext>
            </a:extLst>
          </p:cNvPr>
          <p:cNvSpPr>
            <a:spLocks noGrp="1"/>
          </p:cNvSpPr>
          <p:nvPr>
            <p:ph type="dt" sz="half" idx="10"/>
          </p:nvPr>
        </p:nvSpPr>
        <p:spPr/>
        <p:txBody>
          <a:bodyPr/>
          <a:lstStyle/>
          <a:p>
            <a:fld id="{0A418D79-1F0C-4C02-BA55-0660D7C3C49F}" type="datetimeFigureOut">
              <a:rPr lang="en-US" smtClean="0"/>
              <a:t>10/22/2025</a:t>
            </a:fld>
            <a:endParaRPr lang="en-US"/>
          </a:p>
        </p:txBody>
      </p:sp>
      <p:sp>
        <p:nvSpPr>
          <p:cNvPr id="4" name="Footer Placeholder 3">
            <a:extLst>
              <a:ext uri="{FF2B5EF4-FFF2-40B4-BE49-F238E27FC236}">
                <a16:creationId xmlns:a16="http://schemas.microsoft.com/office/drawing/2014/main" id="{8FB1F2B2-A89E-5994-15A3-6C2125A6311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3A3313C-5A69-9B32-AB98-17855A405182}"/>
              </a:ext>
            </a:extLst>
          </p:cNvPr>
          <p:cNvSpPr>
            <a:spLocks noGrp="1"/>
          </p:cNvSpPr>
          <p:nvPr>
            <p:ph type="sldNum" sz="quarter" idx="12"/>
          </p:nvPr>
        </p:nvSpPr>
        <p:spPr/>
        <p:txBody>
          <a:bodyPr/>
          <a:lstStyle/>
          <a:p>
            <a:fld id="{E8880305-F188-4B5A-A5F8-78A2FC4C86ED}" type="slidenum">
              <a:rPr lang="en-US" smtClean="0"/>
              <a:t>‹#›</a:t>
            </a:fld>
            <a:endParaRPr lang="en-US"/>
          </a:p>
        </p:txBody>
      </p:sp>
    </p:spTree>
    <p:extLst>
      <p:ext uri="{BB962C8B-B14F-4D97-AF65-F5344CB8AC3E}">
        <p14:creationId xmlns:p14="http://schemas.microsoft.com/office/powerpoint/2010/main" val="33976272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435F40-54F9-B500-4A7D-1588B68284F0}"/>
              </a:ext>
            </a:extLst>
          </p:cNvPr>
          <p:cNvSpPr>
            <a:spLocks noGrp="1"/>
          </p:cNvSpPr>
          <p:nvPr>
            <p:ph type="dt" sz="half" idx="10"/>
          </p:nvPr>
        </p:nvSpPr>
        <p:spPr/>
        <p:txBody>
          <a:bodyPr/>
          <a:lstStyle/>
          <a:p>
            <a:fld id="{0A418D79-1F0C-4C02-BA55-0660D7C3C49F}" type="datetimeFigureOut">
              <a:rPr lang="en-US" smtClean="0"/>
              <a:t>10/22/2025</a:t>
            </a:fld>
            <a:endParaRPr lang="en-US"/>
          </a:p>
        </p:txBody>
      </p:sp>
      <p:sp>
        <p:nvSpPr>
          <p:cNvPr id="3" name="Footer Placeholder 2">
            <a:extLst>
              <a:ext uri="{FF2B5EF4-FFF2-40B4-BE49-F238E27FC236}">
                <a16:creationId xmlns:a16="http://schemas.microsoft.com/office/drawing/2014/main" id="{297AE785-0685-0D04-DB5B-86C277A3AD8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16F33E6-1A61-8D67-1518-8B87E4358079}"/>
              </a:ext>
            </a:extLst>
          </p:cNvPr>
          <p:cNvSpPr>
            <a:spLocks noGrp="1"/>
          </p:cNvSpPr>
          <p:nvPr>
            <p:ph type="sldNum" sz="quarter" idx="12"/>
          </p:nvPr>
        </p:nvSpPr>
        <p:spPr/>
        <p:txBody>
          <a:bodyPr/>
          <a:lstStyle/>
          <a:p>
            <a:fld id="{E8880305-F188-4B5A-A5F8-78A2FC4C86ED}" type="slidenum">
              <a:rPr lang="en-US" smtClean="0"/>
              <a:t>‹#›</a:t>
            </a:fld>
            <a:endParaRPr lang="en-US"/>
          </a:p>
        </p:txBody>
      </p:sp>
    </p:spTree>
    <p:extLst>
      <p:ext uri="{BB962C8B-B14F-4D97-AF65-F5344CB8AC3E}">
        <p14:creationId xmlns:p14="http://schemas.microsoft.com/office/powerpoint/2010/main" val="26080118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A5732-46B5-F5D9-7402-DBD8A93CC8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D0BABB5-D4D8-5853-EE84-F341E72C0B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E5C8815-14B2-3B36-3EC6-71506E1F09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4AEB14-819A-BE5C-0CA3-4E523341A9E9}"/>
              </a:ext>
            </a:extLst>
          </p:cNvPr>
          <p:cNvSpPr>
            <a:spLocks noGrp="1"/>
          </p:cNvSpPr>
          <p:nvPr>
            <p:ph type="dt" sz="half" idx="10"/>
          </p:nvPr>
        </p:nvSpPr>
        <p:spPr/>
        <p:txBody>
          <a:bodyPr/>
          <a:lstStyle/>
          <a:p>
            <a:fld id="{0A418D79-1F0C-4C02-BA55-0660D7C3C49F}" type="datetimeFigureOut">
              <a:rPr lang="en-US" smtClean="0"/>
              <a:t>10/22/2025</a:t>
            </a:fld>
            <a:endParaRPr lang="en-US"/>
          </a:p>
        </p:txBody>
      </p:sp>
      <p:sp>
        <p:nvSpPr>
          <p:cNvPr id="6" name="Footer Placeholder 5">
            <a:extLst>
              <a:ext uri="{FF2B5EF4-FFF2-40B4-BE49-F238E27FC236}">
                <a16:creationId xmlns:a16="http://schemas.microsoft.com/office/drawing/2014/main" id="{ABD1783E-9AB9-1D22-217D-57FEA58A9F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23E3C4-E8D5-539B-D65B-C2E495FBAFA0}"/>
              </a:ext>
            </a:extLst>
          </p:cNvPr>
          <p:cNvSpPr>
            <a:spLocks noGrp="1"/>
          </p:cNvSpPr>
          <p:nvPr>
            <p:ph type="sldNum" sz="quarter" idx="12"/>
          </p:nvPr>
        </p:nvSpPr>
        <p:spPr/>
        <p:txBody>
          <a:bodyPr/>
          <a:lstStyle/>
          <a:p>
            <a:fld id="{E8880305-F188-4B5A-A5F8-78A2FC4C86ED}" type="slidenum">
              <a:rPr lang="en-US" smtClean="0"/>
              <a:t>‹#›</a:t>
            </a:fld>
            <a:endParaRPr lang="en-US"/>
          </a:p>
        </p:txBody>
      </p:sp>
    </p:spTree>
    <p:extLst>
      <p:ext uri="{BB962C8B-B14F-4D97-AF65-F5344CB8AC3E}">
        <p14:creationId xmlns:p14="http://schemas.microsoft.com/office/powerpoint/2010/main" val="1966140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4DFD8-AEE0-323A-BDE4-3C267D06C8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8DE2540-BD39-0103-EE31-79F6309F55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14E9D89-21CF-FEE7-F821-F32CE6DE34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8F29A5-3814-AD23-226A-0D6FA65672F0}"/>
              </a:ext>
            </a:extLst>
          </p:cNvPr>
          <p:cNvSpPr>
            <a:spLocks noGrp="1"/>
          </p:cNvSpPr>
          <p:nvPr>
            <p:ph type="dt" sz="half" idx="10"/>
          </p:nvPr>
        </p:nvSpPr>
        <p:spPr/>
        <p:txBody>
          <a:bodyPr/>
          <a:lstStyle/>
          <a:p>
            <a:fld id="{0A418D79-1F0C-4C02-BA55-0660D7C3C49F}" type="datetimeFigureOut">
              <a:rPr lang="en-US" smtClean="0"/>
              <a:t>10/22/2025</a:t>
            </a:fld>
            <a:endParaRPr lang="en-US"/>
          </a:p>
        </p:txBody>
      </p:sp>
      <p:sp>
        <p:nvSpPr>
          <p:cNvPr id="6" name="Footer Placeholder 5">
            <a:extLst>
              <a:ext uri="{FF2B5EF4-FFF2-40B4-BE49-F238E27FC236}">
                <a16:creationId xmlns:a16="http://schemas.microsoft.com/office/drawing/2014/main" id="{30786E17-D327-623A-B19E-D14114CF7F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18CE7D-B782-82CA-1C78-00C7A52B31A2}"/>
              </a:ext>
            </a:extLst>
          </p:cNvPr>
          <p:cNvSpPr>
            <a:spLocks noGrp="1"/>
          </p:cNvSpPr>
          <p:nvPr>
            <p:ph type="sldNum" sz="quarter" idx="12"/>
          </p:nvPr>
        </p:nvSpPr>
        <p:spPr/>
        <p:txBody>
          <a:bodyPr/>
          <a:lstStyle/>
          <a:p>
            <a:fld id="{E8880305-F188-4B5A-A5F8-78A2FC4C86ED}" type="slidenum">
              <a:rPr lang="en-US" smtClean="0"/>
              <a:t>‹#›</a:t>
            </a:fld>
            <a:endParaRPr lang="en-US"/>
          </a:p>
        </p:txBody>
      </p:sp>
    </p:spTree>
    <p:extLst>
      <p:ext uri="{BB962C8B-B14F-4D97-AF65-F5344CB8AC3E}">
        <p14:creationId xmlns:p14="http://schemas.microsoft.com/office/powerpoint/2010/main" val="26086151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B78B2-5A81-5D71-406C-3D89FFD10DC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F935F0C-3B11-30EB-016F-5CA5F8EF9BD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2FAFF3-6C68-440F-B7D7-DFB6D652DC20}"/>
              </a:ext>
            </a:extLst>
          </p:cNvPr>
          <p:cNvSpPr>
            <a:spLocks noGrp="1"/>
          </p:cNvSpPr>
          <p:nvPr>
            <p:ph type="dt" sz="half" idx="10"/>
          </p:nvPr>
        </p:nvSpPr>
        <p:spPr/>
        <p:txBody>
          <a:bodyPr/>
          <a:lstStyle/>
          <a:p>
            <a:fld id="{0A418D79-1F0C-4C02-BA55-0660D7C3C49F}" type="datetimeFigureOut">
              <a:rPr lang="en-US" smtClean="0"/>
              <a:t>10/22/2025</a:t>
            </a:fld>
            <a:endParaRPr lang="en-US"/>
          </a:p>
        </p:txBody>
      </p:sp>
      <p:sp>
        <p:nvSpPr>
          <p:cNvPr id="5" name="Footer Placeholder 4">
            <a:extLst>
              <a:ext uri="{FF2B5EF4-FFF2-40B4-BE49-F238E27FC236}">
                <a16:creationId xmlns:a16="http://schemas.microsoft.com/office/drawing/2014/main" id="{5BD3405B-C143-9CF2-420A-ED271C7ED2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3BD3F7-06D6-FE9B-E32B-BE45923BCAC0}"/>
              </a:ext>
            </a:extLst>
          </p:cNvPr>
          <p:cNvSpPr>
            <a:spLocks noGrp="1"/>
          </p:cNvSpPr>
          <p:nvPr>
            <p:ph type="sldNum" sz="quarter" idx="12"/>
          </p:nvPr>
        </p:nvSpPr>
        <p:spPr/>
        <p:txBody>
          <a:bodyPr/>
          <a:lstStyle/>
          <a:p>
            <a:fld id="{E8880305-F188-4B5A-A5F8-78A2FC4C86ED}" type="slidenum">
              <a:rPr lang="en-US" smtClean="0"/>
              <a:t>‹#›</a:t>
            </a:fld>
            <a:endParaRPr lang="en-US"/>
          </a:p>
        </p:txBody>
      </p:sp>
    </p:spTree>
    <p:extLst>
      <p:ext uri="{BB962C8B-B14F-4D97-AF65-F5344CB8AC3E}">
        <p14:creationId xmlns:p14="http://schemas.microsoft.com/office/powerpoint/2010/main" val="5184112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35ED087-A3D7-CE1B-E9E1-F32BC2C3B7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4C66033-EB79-3D7B-07F8-5EF5B1A2DA5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853B0E-8AA5-82B1-17BF-5E3A0D561E26}"/>
              </a:ext>
            </a:extLst>
          </p:cNvPr>
          <p:cNvSpPr>
            <a:spLocks noGrp="1"/>
          </p:cNvSpPr>
          <p:nvPr>
            <p:ph type="dt" sz="half" idx="10"/>
          </p:nvPr>
        </p:nvSpPr>
        <p:spPr/>
        <p:txBody>
          <a:bodyPr/>
          <a:lstStyle/>
          <a:p>
            <a:fld id="{0A418D79-1F0C-4C02-BA55-0660D7C3C49F}" type="datetimeFigureOut">
              <a:rPr lang="en-US" smtClean="0"/>
              <a:t>10/22/2025</a:t>
            </a:fld>
            <a:endParaRPr lang="en-US"/>
          </a:p>
        </p:txBody>
      </p:sp>
      <p:sp>
        <p:nvSpPr>
          <p:cNvPr id="5" name="Footer Placeholder 4">
            <a:extLst>
              <a:ext uri="{FF2B5EF4-FFF2-40B4-BE49-F238E27FC236}">
                <a16:creationId xmlns:a16="http://schemas.microsoft.com/office/drawing/2014/main" id="{68384B57-94DD-F34D-4031-7847A77E8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ACEC0E-66C6-A186-99ED-C709EF4A276A}"/>
              </a:ext>
            </a:extLst>
          </p:cNvPr>
          <p:cNvSpPr>
            <a:spLocks noGrp="1"/>
          </p:cNvSpPr>
          <p:nvPr>
            <p:ph type="sldNum" sz="quarter" idx="12"/>
          </p:nvPr>
        </p:nvSpPr>
        <p:spPr/>
        <p:txBody>
          <a:bodyPr/>
          <a:lstStyle/>
          <a:p>
            <a:fld id="{E8880305-F188-4B5A-A5F8-78A2FC4C86ED}" type="slidenum">
              <a:rPr lang="en-US" smtClean="0"/>
              <a:t>‹#›</a:t>
            </a:fld>
            <a:endParaRPr lang="en-US"/>
          </a:p>
        </p:txBody>
      </p:sp>
    </p:spTree>
    <p:extLst>
      <p:ext uri="{BB962C8B-B14F-4D97-AF65-F5344CB8AC3E}">
        <p14:creationId xmlns:p14="http://schemas.microsoft.com/office/powerpoint/2010/main" val="657018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636D31-D82F-459B-970B-B3CAE4BA88A0}" type="datetimeFigureOut">
              <a:rPr lang="en-US" smtClean="0"/>
              <a:pPr/>
              <a:t>10/22/2025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24539A-693A-408F-973F-4C4DA0C0F38B}" type="slidenum">
              <a:rPr lang="en-US" smtClean="0"/>
              <a:pPr/>
              <a:t>‹#›</a:t>
            </a:fld>
            <a:endParaRPr lang="en-US" dirty="0"/>
          </a:p>
        </p:txBody>
      </p:sp>
    </p:spTree>
    <p:extLst>
      <p:ext uri="{BB962C8B-B14F-4D97-AF65-F5344CB8AC3E}">
        <p14:creationId xmlns:p14="http://schemas.microsoft.com/office/powerpoint/2010/main" val="1042806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3636D31-D82F-459B-970B-B3CAE4BA88A0}" type="datetimeFigureOut">
              <a:rPr lang="en-US" smtClean="0"/>
              <a:t>10/22/2025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24539A-693A-408F-973F-4C4DA0C0F38B}" type="slidenum">
              <a:rPr lang="en-US" smtClean="0"/>
              <a:t>‹#›</a:t>
            </a:fld>
            <a:endParaRPr lang="en-US"/>
          </a:p>
        </p:txBody>
      </p:sp>
    </p:spTree>
    <p:extLst>
      <p:ext uri="{BB962C8B-B14F-4D97-AF65-F5344CB8AC3E}">
        <p14:creationId xmlns:p14="http://schemas.microsoft.com/office/powerpoint/2010/main" val="1490816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3636D31-D82F-459B-970B-B3CAE4BA88A0}" type="datetimeFigureOut">
              <a:rPr lang="en-US" smtClean="0"/>
              <a:t>10/22/2025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24539A-693A-408F-973F-4C4DA0C0F38B}" type="slidenum">
              <a:rPr lang="en-US" smtClean="0"/>
              <a:t>‹#›</a:t>
            </a:fld>
            <a:endParaRPr lang="en-US"/>
          </a:p>
        </p:txBody>
      </p:sp>
    </p:spTree>
    <p:extLst>
      <p:ext uri="{BB962C8B-B14F-4D97-AF65-F5344CB8AC3E}">
        <p14:creationId xmlns:p14="http://schemas.microsoft.com/office/powerpoint/2010/main" val="1580040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D3636D31-D82F-459B-970B-B3CAE4BA88A0}" type="datetimeFigureOut">
              <a:rPr lang="en-US" smtClean="0"/>
              <a:t>10/22/2025</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D524539A-693A-408F-973F-4C4DA0C0F38B}" type="slidenum">
              <a:rPr lang="en-US" smtClean="0"/>
              <a:t>‹#›</a:t>
            </a:fld>
            <a:endParaRPr lang="en-US"/>
          </a:p>
        </p:txBody>
      </p:sp>
    </p:spTree>
    <p:extLst>
      <p:ext uri="{BB962C8B-B14F-4D97-AF65-F5344CB8AC3E}">
        <p14:creationId xmlns:p14="http://schemas.microsoft.com/office/powerpoint/2010/main" val="33506916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D3636D31-D82F-459B-970B-B3CAE4BA88A0}" type="datetimeFigureOut">
              <a:rPr lang="en-US" smtClean="0"/>
              <a:t>10/22/2025</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D524539A-693A-408F-973F-4C4DA0C0F38B}" type="slidenum">
              <a:rPr lang="en-US" smtClean="0"/>
              <a:t>‹#›</a:t>
            </a:fld>
            <a:endParaRPr lang="en-US"/>
          </a:p>
        </p:txBody>
      </p:sp>
    </p:spTree>
    <p:extLst>
      <p:ext uri="{BB962C8B-B14F-4D97-AF65-F5344CB8AC3E}">
        <p14:creationId xmlns:p14="http://schemas.microsoft.com/office/powerpoint/2010/main" val="154219564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D3636D31-D82F-459B-970B-B3CAE4BA88A0}" type="datetimeFigureOut">
              <a:rPr lang="en-US" smtClean="0"/>
              <a:t>10/22/2025</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D524539A-693A-408F-973F-4C4DA0C0F38B}" type="slidenum">
              <a:rPr lang="en-US" smtClean="0"/>
              <a:t>‹#›</a:t>
            </a:fld>
            <a:endParaRPr lang="en-US"/>
          </a:p>
        </p:txBody>
      </p:sp>
    </p:spTree>
    <p:extLst>
      <p:ext uri="{BB962C8B-B14F-4D97-AF65-F5344CB8AC3E}">
        <p14:creationId xmlns:p14="http://schemas.microsoft.com/office/powerpoint/2010/main" val="165250870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3636D31-D82F-459B-970B-B3CAE4BA88A0}" type="datetimeFigureOut">
              <a:rPr lang="en-US" smtClean="0"/>
              <a:t>10/22/2025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24539A-693A-408F-973F-4C4DA0C0F38B}" type="slidenum">
              <a:rPr lang="en-US" smtClean="0"/>
              <a:t>‹#›</a:t>
            </a:fld>
            <a:endParaRPr lang="en-US"/>
          </a:p>
        </p:txBody>
      </p:sp>
    </p:spTree>
    <p:extLst>
      <p:ext uri="{BB962C8B-B14F-4D97-AF65-F5344CB8AC3E}">
        <p14:creationId xmlns:p14="http://schemas.microsoft.com/office/powerpoint/2010/main" val="15552524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0">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1">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9" name="Picture 8"/>
          <p:cNvPicPr>
            <a:picLocks noChangeAspect="1"/>
          </p:cNvPicPr>
          <p:nvPr/>
        </p:nvPicPr>
        <p:blipFill rotWithShape="1">
          <a:blip r:embed="rId22">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3">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D3636D31-D82F-459B-970B-B3CAE4BA88A0}" type="datetimeFigureOut">
              <a:rPr lang="en-US" smtClean="0"/>
              <a:t>10/22/2025</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24539A-693A-408F-973F-4C4DA0C0F38B}" type="slidenum">
              <a:rPr lang="en-US" smtClean="0"/>
              <a:t>‹#›</a:t>
            </a:fld>
            <a:endParaRPr lang="en-US"/>
          </a:p>
        </p:txBody>
      </p:sp>
    </p:spTree>
    <p:extLst>
      <p:ext uri="{BB962C8B-B14F-4D97-AF65-F5344CB8AC3E}">
        <p14:creationId xmlns:p14="http://schemas.microsoft.com/office/powerpoint/2010/main" val="1210538638"/>
      </p:ext>
    </p:extLst>
  </p:cSld>
  <p:clrMap bg1="dk1" tx1="lt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17" r:id="rId18"/>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3E0FC4-059B-B08D-74A5-058B67BB52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0F28F3-5D04-ADB8-0E96-870417D7E3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B76012-5640-F050-113D-67D29AC67F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A418D79-1F0C-4C02-BA55-0660D7C3C49F}" type="datetimeFigureOut">
              <a:rPr lang="en-US" smtClean="0"/>
              <a:t>10/22/2025</a:t>
            </a:fld>
            <a:endParaRPr lang="en-US"/>
          </a:p>
        </p:txBody>
      </p:sp>
      <p:sp>
        <p:nvSpPr>
          <p:cNvPr id="5" name="Footer Placeholder 4">
            <a:extLst>
              <a:ext uri="{FF2B5EF4-FFF2-40B4-BE49-F238E27FC236}">
                <a16:creationId xmlns:a16="http://schemas.microsoft.com/office/drawing/2014/main" id="{FE599DB4-5A08-4F13-099E-365497FC97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E74A309-C7A8-933F-2992-0F6B35C4B7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8880305-F188-4B5A-A5F8-78A2FC4C86ED}" type="slidenum">
              <a:rPr lang="en-US" smtClean="0"/>
              <a:t>‹#›</a:t>
            </a:fld>
            <a:endParaRPr lang="en-US"/>
          </a:p>
        </p:txBody>
      </p:sp>
    </p:spTree>
    <p:extLst>
      <p:ext uri="{BB962C8B-B14F-4D97-AF65-F5344CB8AC3E}">
        <p14:creationId xmlns:p14="http://schemas.microsoft.com/office/powerpoint/2010/main" val="3702512159"/>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0.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slide" Target="slide50.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slide" Target="slide5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s://www.youtube.com/watch?v=hoQ7RHyG-EA" TargetMode="Externa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audio" Target="../media/audio1.wav"/></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6.xml"/><Relationship Id="rId4" Type="http://schemas.openxmlformats.org/officeDocument/2006/relationships/audio" Target="../media/audio1.wav"/></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4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slide" Target="slide66.xml"/><Relationship Id="rId3" Type="http://schemas.openxmlformats.org/officeDocument/2006/relationships/slide" Target="slide22.xml"/><Relationship Id="rId7" Type="http://schemas.openxmlformats.org/officeDocument/2006/relationships/slide" Target="slide21.xml"/><Relationship Id="rId2" Type="http://schemas.openxmlformats.org/officeDocument/2006/relationships/slide" Target="slide25.xml"/><Relationship Id="rId1" Type="http://schemas.openxmlformats.org/officeDocument/2006/relationships/slideLayout" Target="../slideLayouts/slideLayout2.xml"/><Relationship Id="rId6" Type="http://schemas.openxmlformats.org/officeDocument/2006/relationships/slide" Target="slide17.xml"/><Relationship Id="rId5" Type="http://schemas.openxmlformats.org/officeDocument/2006/relationships/slide" Target="slide46.xml"/><Relationship Id="rId4" Type="http://schemas.openxmlformats.org/officeDocument/2006/relationships/slide" Target="slide1.xml"/></Relationships>
</file>

<file path=ppt/slides/_rels/slide5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hyperlink" Target="https://www.youtube.com/watch?v=DrQrKAku3e0"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5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9B138-290B-BCE2-D1B7-D83FAF8960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700A97-4CA6-2971-7B4F-CEB4713F7FE4}"/>
              </a:ext>
            </a:extLst>
          </p:cNvPr>
          <p:cNvSpPr>
            <a:spLocks noGrp="1"/>
          </p:cNvSpPr>
          <p:nvPr>
            <p:ph type="title"/>
          </p:nvPr>
        </p:nvSpPr>
        <p:spPr>
          <a:xfrm>
            <a:off x="1154956" y="2861733"/>
            <a:ext cx="9228813" cy="1915647"/>
          </a:xfrm>
        </p:spPr>
        <p:txBody>
          <a:bodyPr/>
          <a:lstStyle/>
          <a:p>
            <a:br>
              <a:rPr lang="en-US" dirty="0"/>
            </a:br>
            <a:r>
              <a:rPr lang="en-US" dirty="0"/>
              <a:t>A History of the Founding of Panama and Construction of the Canal</a:t>
            </a:r>
          </a:p>
        </p:txBody>
      </p:sp>
      <p:sp>
        <p:nvSpPr>
          <p:cNvPr id="3" name="Text Placeholder 2">
            <a:extLst>
              <a:ext uri="{FF2B5EF4-FFF2-40B4-BE49-F238E27FC236}">
                <a16:creationId xmlns:a16="http://schemas.microsoft.com/office/drawing/2014/main" id="{38185FCE-D0AC-A27F-CA4D-9C437CAA4AF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7843869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B04B5-BA16-7378-3033-D4A7B8008AAD}"/>
              </a:ext>
            </a:extLst>
          </p:cNvPr>
          <p:cNvSpPr txBox="1">
            <a:spLocks/>
          </p:cNvSpPr>
          <p:nvPr/>
        </p:nvSpPr>
        <p:spPr>
          <a:xfrm>
            <a:off x="457200" y="274638"/>
            <a:ext cx="8229600" cy="1143000"/>
          </a:xfrm>
          <a:prstGeom prst="rect">
            <a:avLst/>
          </a:prstGeom>
        </p:spPr>
        <p:txBody>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Department of the Army</a:t>
            </a:r>
          </a:p>
        </p:txBody>
      </p:sp>
      <p:sp>
        <p:nvSpPr>
          <p:cNvPr id="3" name="Content Placeholder 2">
            <a:extLst>
              <a:ext uri="{FF2B5EF4-FFF2-40B4-BE49-F238E27FC236}">
                <a16:creationId xmlns:a16="http://schemas.microsoft.com/office/drawing/2014/main" id="{0DBE255F-FDF2-40C3-37E6-B5E609C7BF04}"/>
              </a:ext>
            </a:extLst>
          </p:cNvPr>
          <p:cNvSpPr txBox="1">
            <a:spLocks/>
          </p:cNvSpPr>
          <p:nvPr/>
        </p:nvSpPr>
        <p:spPr>
          <a:xfrm>
            <a:off x="457200" y="1600200"/>
            <a:ext cx="8229600" cy="4525963"/>
          </a:xfrm>
          <a:prstGeom prst="rect">
            <a:avLst/>
          </a:prstGeom>
        </p:spPr>
        <p:txBody>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r>
              <a:rPr lang="en-US" dirty="0"/>
              <a:t>Oversight through the Secretary of the Army</a:t>
            </a:r>
          </a:p>
          <a:p>
            <a:r>
              <a:rPr lang="en-US" dirty="0"/>
              <a:t>Supported infrastructure and construction</a:t>
            </a:r>
          </a:p>
          <a:p>
            <a:r>
              <a:rPr lang="en-US" dirty="0"/>
              <a:t>Engineering support via U.S. Army Corps of Engineers</a:t>
            </a:r>
          </a:p>
          <a:p>
            <a:pPr lvl="1"/>
            <a:r>
              <a:rPr lang="en-US" dirty="0"/>
              <a:t>Waterway Experiment Station</a:t>
            </a:r>
          </a:p>
          <a:p>
            <a:pPr lvl="2"/>
            <a:r>
              <a:rPr lang="en-US" dirty="0"/>
              <a:t>Geotechnical Laboratory for field and laboratory testing of soils, slope stability analysis</a:t>
            </a:r>
          </a:p>
          <a:p>
            <a:pPr lvl="2"/>
            <a:r>
              <a:rPr lang="en-US" dirty="0"/>
              <a:t>Information Technology Laboratory for 3-D Finite Element Stress and Fracture Analysis</a:t>
            </a:r>
          </a:p>
          <a:p>
            <a:endParaRPr lang="en-US" dirty="0"/>
          </a:p>
        </p:txBody>
      </p:sp>
    </p:spTree>
    <p:extLst>
      <p:ext uri="{BB962C8B-B14F-4D97-AF65-F5344CB8AC3E}">
        <p14:creationId xmlns:p14="http://schemas.microsoft.com/office/powerpoint/2010/main" val="33122282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Background of the Incident</a:t>
            </a:r>
            <a:r>
              <a:rPr lang="en-US" dirty="0"/>
              <a:t> of January 9, 1964</a:t>
            </a:r>
            <a:endParaRPr dirty="0"/>
          </a:p>
        </p:txBody>
      </p:sp>
      <p:sp>
        <p:nvSpPr>
          <p:cNvPr id="3" name="Content Placeholder 2"/>
          <p:cNvSpPr>
            <a:spLocks noGrp="1"/>
          </p:cNvSpPr>
          <p:nvPr>
            <p:ph idx="1"/>
          </p:nvPr>
        </p:nvSpPr>
        <p:spPr>
          <a:xfrm>
            <a:off x="1103312" y="2052918"/>
            <a:ext cx="9863773" cy="4195481"/>
          </a:xfrm>
        </p:spPr>
        <p:txBody>
          <a:bodyPr>
            <a:normAutofit fontScale="85000" lnSpcReduction="10000"/>
          </a:bodyPr>
          <a:lstStyle/>
          <a:p>
            <a:r>
              <a:rPr dirty="0"/>
              <a:t>January </a:t>
            </a:r>
            <a:r>
              <a:rPr lang="en-US" dirty="0"/>
              <a:t>9</a:t>
            </a:r>
            <a:r>
              <a:rPr lang="en-US" baseline="30000" dirty="0"/>
              <a:t>th</a:t>
            </a:r>
            <a:r>
              <a:rPr lang="en-US" dirty="0"/>
              <a:t> of 1</a:t>
            </a:r>
            <a:r>
              <a:rPr dirty="0"/>
              <a:t>964</a:t>
            </a:r>
            <a:r>
              <a:rPr lang="en-US" dirty="0"/>
              <a:t> is now know</a:t>
            </a:r>
            <a:r>
              <a:rPr dirty="0"/>
              <a:t>n as 'Martyrs’ Day’ </a:t>
            </a:r>
            <a:r>
              <a:rPr lang="en-US" dirty="0"/>
              <a:t>and is a national holiday </a:t>
            </a:r>
            <a:r>
              <a:rPr dirty="0"/>
              <a:t>in Panama</a:t>
            </a:r>
          </a:p>
          <a:p>
            <a:r>
              <a:rPr lang="en-US" dirty="0"/>
              <a:t>The c</a:t>
            </a:r>
            <a:r>
              <a:rPr dirty="0"/>
              <a:t>onflict began </a:t>
            </a:r>
            <a:r>
              <a:rPr lang="en-US" dirty="0"/>
              <a:t>a group of unarmed Panamanian college students tried to </a:t>
            </a:r>
            <a:r>
              <a:rPr dirty="0"/>
              <a:t>fly the Panamanian flag alongside the US flag </a:t>
            </a:r>
            <a:r>
              <a:rPr lang="en-US" dirty="0"/>
              <a:t>at Balboa High School </a:t>
            </a:r>
            <a:r>
              <a:rPr dirty="0"/>
              <a:t>in the Canal Zone</a:t>
            </a:r>
            <a:endParaRPr lang="en-US" dirty="0"/>
          </a:p>
          <a:p>
            <a:r>
              <a:rPr lang="en-US" dirty="0"/>
              <a:t>The Canal Zone Police were on high alert in the Canal Zone due to the Cuban Missile Crisis in October 16-28, 1962 and the assassination of President Kennedy on November 22, 1963</a:t>
            </a:r>
            <a:endParaRPr dirty="0"/>
          </a:p>
          <a:p>
            <a:r>
              <a:rPr lang="en-US" dirty="0"/>
              <a:t>A major riot started after an historic Panamanian flag was torn down by some Balboa HS students, In the riot, Panamanian college students were killed during the subsequent conflict with Canal Zone Police and Canal Zone residents</a:t>
            </a:r>
          </a:p>
          <a:p>
            <a:r>
              <a:rPr lang="en-US" dirty="0"/>
              <a:t>The student protest e</a:t>
            </a:r>
            <a:r>
              <a:rPr dirty="0"/>
              <a:t>scalated into </a:t>
            </a:r>
            <a:r>
              <a:rPr lang="en-US" dirty="0"/>
              <a:t>major </a:t>
            </a:r>
            <a:r>
              <a:rPr dirty="0"/>
              <a:t>riots</a:t>
            </a:r>
            <a:r>
              <a:rPr lang="en-US" dirty="0"/>
              <a:t> by over 5,000 Panamanians in the Canal Zone and all over Panama after the initial confrontation, </a:t>
            </a:r>
            <a:r>
              <a:rPr dirty="0"/>
              <a:t>resulting in 21 Panamanians and 4 U.S. soldiers killed.</a:t>
            </a:r>
          </a:p>
          <a:p>
            <a:r>
              <a:rPr dirty="0"/>
              <a:t>Panama severed diplomatic relations with the United States.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President Johnson’s Immediate Reaction</a:t>
            </a:r>
          </a:p>
        </p:txBody>
      </p:sp>
      <p:sp>
        <p:nvSpPr>
          <p:cNvPr id="3" name="Content Placeholder 2"/>
          <p:cNvSpPr>
            <a:spLocks noGrp="1"/>
          </p:cNvSpPr>
          <p:nvPr>
            <p:ph idx="1"/>
          </p:nvPr>
        </p:nvSpPr>
        <p:spPr/>
        <p:txBody>
          <a:bodyPr/>
          <a:lstStyle/>
          <a:p>
            <a:r>
              <a:t>Expressed regret over loss of life and called for restraint.</a:t>
            </a:r>
          </a:p>
          <a:p>
            <a:r>
              <a:t>Ordered U.S. forces to avoid escalation.</a:t>
            </a:r>
          </a:p>
          <a:p>
            <a:r>
              <a:t>Directed U.S. officials to avoid inflammatory rhetoric.</a:t>
            </a:r>
          </a:p>
          <a:p>
            <a:r>
              <a:t>Emphasized the need for diplomatic engagement.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Diplomatic Actions</a:t>
            </a:r>
          </a:p>
        </p:txBody>
      </p:sp>
      <p:sp>
        <p:nvSpPr>
          <p:cNvPr id="3" name="Content Placeholder 2"/>
          <p:cNvSpPr>
            <a:spLocks noGrp="1"/>
          </p:cNvSpPr>
          <p:nvPr>
            <p:ph idx="1"/>
          </p:nvPr>
        </p:nvSpPr>
        <p:spPr/>
        <p:txBody>
          <a:bodyPr/>
          <a:lstStyle/>
          <a:p>
            <a:r>
              <a:t>Dispatched envoys to open talks with Panama.</a:t>
            </a:r>
          </a:p>
          <a:p>
            <a:r>
              <a:t>Agreed to discussions about revising the Panama Canal treaties.</a:t>
            </a:r>
          </a:p>
          <a:p>
            <a:r>
              <a:t>Acknowledged that Panamanians had legitimate grievances over sovereignty issues.</a:t>
            </a:r>
          </a:p>
          <a:p>
            <a:r>
              <a:t>Worked to prevent further isolation of the U.S. in Latin America.</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Long-Term Significance</a:t>
            </a:r>
          </a:p>
        </p:txBody>
      </p:sp>
      <p:sp>
        <p:nvSpPr>
          <p:cNvPr id="3" name="Content Placeholder 2"/>
          <p:cNvSpPr>
            <a:spLocks noGrp="1"/>
          </p:cNvSpPr>
          <p:nvPr>
            <p:ph idx="1"/>
          </p:nvPr>
        </p:nvSpPr>
        <p:spPr/>
        <p:txBody>
          <a:bodyPr/>
          <a:lstStyle/>
          <a:p>
            <a:pPr marL="0" indent="0">
              <a:buNone/>
            </a:pPr>
            <a:r>
              <a:rPr lang="en-US" dirty="0"/>
              <a:t>President Johnson’s response:</a:t>
            </a:r>
          </a:p>
          <a:p>
            <a:r>
              <a:rPr dirty="0"/>
              <a:t>marked a shift </a:t>
            </a:r>
            <a:r>
              <a:rPr lang="en-US" dirty="0"/>
              <a:t>in US policy </a:t>
            </a:r>
            <a:r>
              <a:rPr dirty="0"/>
              <a:t>toward recognizing Panamanian sovereignty concerns.</a:t>
            </a:r>
          </a:p>
          <a:p>
            <a:r>
              <a:rPr lang="en-US" dirty="0"/>
              <a:t>o</a:t>
            </a:r>
            <a:r>
              <a:rPr dirty="0"/>
              <a:t>pened the door for eventual renegotiation of canal treaties.</a:t>
            </a:r>
          </a:p>
          <a:p>
            <a:r>
              <a:rPr lang="en-US" dirty="0"/>
              <a:t>s</a:t>
            </a:r>
            <a:r>
              <a:rPr dirty="0"/>
              <a:t>et a precedent for peaceful resolution of sovereignty disputes.</a:t>
            </a:r>
          </a:p>
          <a:p>
            <a:r>
              <a:rPr lang="en-US" dirty="0"/>
              <a:t>p</a:t>
            </a:r>
            <a:r>
              <a:rPr dirty="0"/>
              <a:t>aved the way for later agreements under Presidents Carter and Torrijos.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 </a:t>
            </a:r>
            <a:r>
              <a:rPr dirty="0"/>
              <a:t>Summary</a:t>
            </a:r>
          </a:p>
        </p:txBody>
      </p:sp>
      <p:sp>
        <p:nvSpPr>
          <p:cNvPr id="3" name="Content Placeholder 2"/>
          <p:cNvSpPr>
            <a:spLocks noGrp="1"/>
          </p:cNvSpPr>
          <p:nvPr>
            <p:ph idx="1"/>
          </p:nvPr>
        </p:nvSpPr>
        <p:spPr/>
        <p:txBody>
          <a:bodyPr/>
          <a:lstStyle/>
          <a:p>
            <a:r>
              <a:rPr lang="en-US" dirty="0"/>
              <a:t>President </a:t>
            </a:r>
            <a:r>
              <a:rPr dirty="0"/>
              <a:t>Johnson reacted with caution, diplomacy, and strategic foresight.</a:t>
            </a:r>
          </a:p>
          <a:p>
            <a:r>
              <a:rPr dirty="0"/>
              <a:t>Avoided escalating the crisis militarily.</a:t>
            </a:r>
          </a:p>
          <a:p>
            <a:r>
              <a:rPr dirty="0"/>
              <a:t>Initiated dialogue that reshaped U.S.–Panama relations.</a:t>
            </a:r>
          </a:p>
          <a:p>
            <a:r>
              <a:rPr dirty="0"/>
              <a:t>His actions laid groundwork for the eventual 1977 Torrijos–Carter Treaties.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930538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E78B11-821E-7CA0-2D07-E659B9F1ADB3}"/>
            </a:ext>
          </a:extLst>
        </p:cNvPr>
        <p:cNvGrpSpPr/>
        <p:nvPr/>
      </p:nvGrpSpPr>
      <p:grpSpPr>
        <a:xfrm>
          <a:off x="0" y="0"/>
          <a:ext cx="0" cy="0"/>
          <a:chOff x="0" y="0"/>
          <a:chExt cx="0" cy="0"/>
        </a:xfrm>
      </p:grpSpPr>
      <p:pic>
        <p:nvPicPr>
          <p:cNvPr id="4" name="Picture 3" descr="A cover of a magazine&#10;&#10;AI-generated content may be incorrect.">
            <a:extLst>
              <a:ext uri="{FF2B5EF4-FFF2-40B4-BE49-F238E27FC236}">
                <a16:creationId xmlns:a16="http://schemas.microsoft.com/office/drawing/2014/main" id="{2188BC77-5D79-BA89-258B-13995FB8A082}"/>
              </a:ext>
            </a:extLst>
          </p:cNvPr>
          <p:cNvPicPr>
            <a:picLocks noChangeAspect="1"/>
          </p:cNvPicPr>
          <p:nvPr/>
        </p:nvPicPr>
        <p:blipFill>
          <a:blip r:embed="rId2">
            <a:extLst>
              <a:ext uri="{28A0092B-C50C-407E-A947-70E740481C1C}">
                <a14:useLocalDpi xmlns:a14="http://schemas.microsoft.com/office/drawing/2010/main" val="0"/>
              </a:ext>
            </a:extLst>
          </a:blip>
          <a:srcRect l="669" t="29490" b="29373"/>
          <a:stretch>
            <a:fillRect/>
          </a:stretch>
        </p:blipFill>
        <p:spPr>
          <a:xfrm>
            <a:off x="-6825" y="0"/>
            <a:ext cx="12192000" cy="6858000"/>
          </a:xfrm>
          <a:prstGeom prst="rect">
            <a:avLst/>
          </a:prstGeom>
        </p:spPr>
      </p:pic>
      <p:sp>
        <p:nvSpPr>
          <p:cNvPr id="2" name="Title 1">
            <a:extLst>
              <a:ext uri="{FF2B5EF4-FFF2-40B4-BE49-F238E27FC236}">
                <a16:creationId xmlns:a16="http://schemas.microsoft.com/office/drawing/2014/main" id="{2A01F39E-5899-3FE1-079B-29E699AFBA90}"/>
              </a:ext>
            </a:extLst>
          </p:cNvPr>
          <p:cNvSpPr>
            <a:spLocks noGrp="1"/>
          </p:cNvSpPr>
          <p:nvPr>
            <p:ph type="title"/>
          </p:nvPr>
        </p:nvSpPr>
        <p:spPr>
          <a:xfrm>
            <a:off x="1154956" y="2861733"/>
            <a:ext cx="10193702" cy="1915647"/>
          </a:xfrm>
        </p:spPr>
        <p:txBody>
          <a:bodyPr/>
          <a:lstStyle/>
          <a:p>
            <a:r>
              <a:rPr lang="en-US" b="1" dirty="0">
                <a:solidFill>
                  <a:schemeClr val="bg1"/>
                </a:solidFill>
              </a:rPr>
              <a:t>Section 5</a:t>
            </a:r>
            <a:br>
              <a:rPr lang="en-US" b="1" dirty="0">
                <a:solidFill>
                  <a:schemeClr val="bg1"/>
                </a:solidFill>
              </a:rPr>
            </a:br>
            <a:r>
              <a:rPr lang="en-US" b="1" dirty="0">
                <a:solidFill>
                  <a:schemeClr val="bg1"/>
                </a:solidFill>
              </a:rPr>
              <a:t>Construction of the Neopanamax Locks </a:t>
            </a:r>
            <a:br>
              <a:rPr lang="en-US" b="1" dirty="0">
                <a:solidFill>
                  <a:schemeClr val="bg1"/>
                </a:solidFill>
              </a:rPr>
            </a:br>
            <a:endParaRPr lang="en-US" b="1" dirty="0">
              <a:solidFill>
                <a:schemeClr val="bg1"/>
              </a:solidFill>
            </a:endParaRPr>
          </a:p>
        </p:txBody>
      </p:sp>
      <p:sp>
        <p:nvSpPr>
          <p:cNvPr id="3" name="Text Placeholder 2">
            <a:extLst>
              <a:ext uri="{FF2B5EF4-FFF2-40B4-BE49-F238E27FC236}">
                <a16:creationId xmlns:a16="http://schemas.microsoft.com/office/drawing/2014/main" id="{C98E902C-ED73-8EAE-CEBB-0ADD44AB3E3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9249097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637BB-B4AD-A992-1F25-CC10814C6D57}"/>
              </a:ext>
            </a:extLst>
          </p:cNvPr>
          <p:cNvSpPr>
            <a:spLocks noGrp="1"/>
          </p:cNvSpPr>
          <p:nvPr>
            <p:ph type="title"/>
          </p:nvPr>
        </p:nvSpPr>
        <p:spPr/>
        <p:txBody>
          <a:bodyPr/>
          <a:lstStyle/>
          <a:p>
            <a:r>
              <a:rPr lang="en-US" dirty="0"/>
              <a:t>Height Above Waterline Restrictions</a:t>
            </a:r>
          </a:p>
        </p:txBody>
      </p:sp>
      <p:sp>
        <p:nvSpPr>
          <p:cNvPr id="3" name="Content Placeholder 2">
            <a:extLst>
              <a:ext uri="{FF2B5EF4-FFF2-40B4-BE49-F238E27FC236}">
                <a16:creationId xmlns:a16="http://schemas.microsoft.com/office/drawing/2014/main" id="{C8C73A17-A70A-8786-51E3-79AA73F20D45}"/>
              </a:ext>
            </a:extLst>
          </p:cNvPr>
          <p:cNvSpPr>
            <a:spLocks noGrp="1"/>
          </p:cNvSpPr>
          <p:nvPr>
            <p:ph idx="1"/>
          </p:nvPr>
        </p:nvSpPr>
        <p:spPr>
          <a:xfrm>
            <a:off x="1103312" y="2052918"/>
            <a:ext cx="10258449" cy="4195481"/>
          </a:xfrm>
        </p:spPr>
        <p:txBody>
          <a:bodyPr/>
          <a:lstStyle/>
          <a:p>
            <a:r>
              <a:rPr lang="en-US" dirty="0"/>
              <a:t>In all cases, the height restriction is 190 feet (58 meters) for the height in salt water at high tide at the Bridge of the Americas</a:t>
            </a:r>
          </a:p>
          <a:p>
            <a:r>
              <a:rPr lang="en-US" dirty="0"/>
              <a:t>If the Bridge of the Americas is taken down, the height restriction will increase to 246 feet (75 meters) for the other three bridges over the Canal</a:t>
            </a:r>
          </a:p>
          <a:p>
            <a:r>
              <a:rPr lang="en-US" dirty="0"/>
              <a:t>The ships most likely to have access limited by their height are cruise ships constructed with aluminum hulls. This type of construction is becoming more common because more cabins can have balconies, which demand a price premium</a:t>
            </a:r>
          </a:p>
          <a:p>
            <a:r>
              <a:rPr lang="en-US" dirty="0"/>
              <a:t>Aluminum-hulled cruise ships are also more likely to suffer hull damage due to hitting obstructions or </a:t>
            </a:r>
            <a:r>
              <a:rPr lang="en-US"/>
              <a:t>guide walls </a:t>
            </a:r>
            <a:r>
              <a:rPr lang="en-US" dirty="0"/>
              <a:t>in </a:t>
            </a:r>
            <a:r>
              <a:rPr lang="en-US"/>
              <a:t>high winds</a:t>
            </a:r>
            <a:endParaRPr lang="en-US" dirty="0"/>
          </a:p>
        </p:txBody>
      </p:sp>
    </p:spTree>
    <p:extLst>
      <p:ext uri="{BB962C8B-B14F-4D97-AF65-F5344CB8AC3E}">
        <p14:creationId xmlns:p14="http://schemas.microsoft.com/office/powerpoint/2010/main" val="36905806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9AA9A-AACB-29AA-761C-14B6748F0301}"/>
              </a:ext>
            </a:extLst>
          </p:cNvPr>
          <p:cNvSpPr>
            <a:spLocks noGrp="1"/>
          </p:cNvSpPr>
          <p:nvPr>
            <p:ph type="title"/>
          </p:nvPr>
        </p:nvSpPr>
        <p:spPr/>
        <p:txBody>
          <a:bodyPr/>
          <a:lstStyle/>
          <a:p>
            <a:r>
              <a:rPr lang="en-US" dirty="0"/>
              <a:t>Volume Ratio of Water Lost</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C24B7E6-26C9-D8B4-6EBD-AD8A9265FADE}"/>
                  </a:ext>
                </a:extLst>
              </p:cNvPr>
              <p:cNvSpPr txBox="1"/>
              <p:nvPr/>
            </p:nvSpPr>
            <p:spPr>
              <a:xfrm>
                <a:off x="3663697" y="1963435"/>
                <a:ext cx="5144742" cy="126938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latin typeface="Cambria Math" panose="02040503050406030204" pitchFamily="18" charset="0"/>
                            </a:rPr>
                          </m:ctrlPr>
                        </m:fPr>
                        <m:num>
                          <m:r>
                            <a:rPr lang="en-US" sz="3200" i="1">
                              <a:latin typeface="Cambria Math" panose="02040503050406030204" pitchFamily="18" charset="0"/>
                            </a:rPr>
                            <m:t>𝑉</m:t>
                          </m:r>
                          <m:r>
                            <a:rPr lang="en-US" sz="3200" b="0" i="1" baseline="-25000" smtClean="0">
                              <a:latin typeface="Cambria Math" panose="02040503050406030204" pitchFamily="18" charset="0"/>
                            </a:rPr>
                            <m:t>𝑙𝑜𝑠𝑡</m:t>
                          </m:r>
                        </m:num>
                        <m:den>
                          <m:r>
                            <a:rPr lang="en-US" sz="3200" i="1">
                              <a:latin typeface="Cambria Math" panose="02040503050406030204" pitchFamily="18" charset="0"/>
                            </a:rPr>
                            <m:t>𝑉</m:t>
                          </m:r>
                          <m:r>
                            <a:rPr lang="en-US" sz="3200" b="0" i="1" baseline="-25000" smtClean="0">
                              <a:latin typeface="Cambria Math" panose="02040503050406030204" pitchFamily="18" charset="0"/>
                            </a:rPr>
                            <m:t>𝐿𝑜𝑐𝑘</m:t>
                          </m:r>
                        </m:den>
                      </m:f>
                      <m:r>
                        <a:rPr lang="en-US" sz="3200" i="1">
                          <a:latin typeface="Cambria Math" panose="02040503050406030204" pitchFamily="18" charset="0"/>
                        </a:rPr>
                        <m:t>=1−</m:t>
                      </m:r>
                      <m:f>
                        <m:fPr>
                          <m:ctrlPr>
                            <a:rPr lang="en-US" sz="3200" i="1">
                              <a:latin typeface="Cambria Math" panose="02040503050406030204" pitchFamily="18" charset="0"/>
                            </a:rPr>
                          </m:ctrlPr>
                        </m:fPr>
                        <m:num>
                          <m:r>
                            <a:rPr lang="en-US" sz="3200" i="1">
                              <a:latin typeface="Cambria Math" panose="02040503050406030204" pitchFamily="18" charset="0"/>
                            </a:rPr>
                            <m:t>𝑁</m:t>
                          </m:r>
                        </m:num>
                        <m:den>
                          <m:r>
                            <a:rPr lang="en-US" sz="3200" i="1">
                              <a:latin typeface="Cambria Math" panose="02040503050406030204" pitchFamily="18" charset="0"/>
                            </a:rPr>
                            <m:t>1+</m:t>
                          </m:r>
                          <m:r>
                            <a:rPr lang="en-US" sz="3200" i="1">
                              <a:latin typeface="Cambria Math" panose="02040503050406030204" pitchFamily="18" charset="0"/>
                            </a:rPr>
                            <m:t>𝑁</m:t>
                          </m:r>
                          <m:r>
                            <a:rPr lang="en-US" sz="3200" i="1">
                              <a:latin typeface="Cambria Math" panose="02040503050406030204" pitchFamily="18" charset="0"/>
                            </a:rPr>
                            <m:t>+</m:t>
                          </m:r>
                          <m:d>
                            <m:dPr>
                              <m:ctrlPr>
                                <a:rPr lang="en-US" sz="3200" i="1">
                                  <a:latin typeface="Cambria Math" panose="02040503050406030204" pitchFamily="18" charset="0"/>
                                </a:rPr>
                              </m:ctrlPr>
                            </m:dPr>
                            <m:e>
                              <m:f>
                                <m:fPr>
                                  <m:type m:val="skw"/>
                                  <m:ctrlPr>
                                    <a:rPr lang="en-US" sz="3200" i="1">
                                      <a:latin typeface="Cambria Math" panose="02040503050406030204" pitchFamily="18" charset="0"/>
                                    </a:rPr>
                                  </m:ctrlPr>
                                </m:fPr>
                                <m:num>
                                  <m:r>
                                    <a:rPr lang="en-US" sz="3200" i="1">
                                      <a:latin typeface="Cambria Math" panose="02040503050406030204" pitchFamily="18" charset="0"/>
                                    </a:rPr>
                                    <m:t>𝐴</m:t>
                                  </m:r>
                                  <m:r>
                                    <a:rPr lang="en-US" sz="3200" i="1" baseline="-25000">
                                      <a:latin typeface="Cambria Math" panose="02040503050406030204" pitchFamily="18" charset="0"/>
                                    </a:rPr>
                                    <m:t>𝐿</m:t>
                                  </m:r>
                                </m:num>
                                <m:den>
                                  <m:r>
                                    <a:rPr lang="en-US" sz="3200" i="1">
                                      <a:latin typeface="Cambria Math" panose="02040503050406030204" pitchFamily="18" charset="0"/>
                                    </a:rPr>
                                    <m:t>𝐴</m:t>
                                  </m:r>
                                  <m:r>
                                    <a:rPr lang="en-US" sz="3200" i="1" baseline="-25000">
                                      <a:latin typeface="Cambria Math" panose="02040503050406030204" pitchFamily="18" charset="0"/>
                                    </a:rPr>
                                    <m:t>𝐵</m:t>
                                  </m:r>
                                </m:den>
                              </m:f>
                            </m:e>
                          </m:d>
                        </m:den>
                      </m:f>
                    </m:oMath>
                  </m:oMathPara>
                </a14:m>
                <a:endParaRPr lang="en-US" dirty="0"/>
              </a:p>
            </p:txBody>
          </p:sp>
        </mc:Choice>
        <mc:Fallback xmlns="">
          <p:sp>
            <p:nvSpPr>
              <p:cNvPr id="3" name="TextBox 2">
                <a:extLst>
                  <a:ext uri="{FF2B5EF4-FFF2-40B4-BE49-F238E27FC236}">
                    <a16:creationId xmlns:a16="http://schemas.microsoft.com/office/drawing/2014/main" id="{2C24B7E6-26C9-D8B4-6EBD-AD8A9265FADE}"/>
                  </a:ext>
                </a:extLst>
              </p:cNvPr>
              <p:cNvSpPr txBox="1">
                <a:spLocks noRot="1" noChangeAspect="1" noMove="1" noResize="1" noEditPoints="1" noAdjustHandles="1" noChangeArrowheads="1" noChangeShapeType="1" noTextEdit="1"/>
              </p:cNvSpPr>
              <p:nvPr/>
            </p:nvSpPr>
            <p:spPr>
              <a:xfrm>
                <a:off x="3663697" y="1963435"/>
                <a:ext cx="5144742" cy="1269386"/>
              </a:xfrm>
              <a:prstGeom prst="rect">
                <a:avLst/>
              </a:prstGeom>
              <a:blipFill>
                <a:blip r:embed="rId2"/>
                <a:stretch>
                  <a:fillRect b="-3846"/>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68E5DFD3-6EB4-7619-FD40-67EB32CDF927}"/>
              </a:ext>
            </a:extLst>
          </p:cNvPr>
          <p:cNvSpPr txBox="1"/>
          <p:nvPr/>
        </p:nvSpPr>
        <p:spPr>
          <a:xfrm>
            <a:off x="3663696" y="3829274"/>
            <a:ext cx="4586024" cy="584775"/>
          </a:xfrm>
          <a:prstGeom prst="rect">
            <a:avLst/>
          </a:prstGeom>
          <a:noFill/>
        </p:spPr>
        <p:txBody>
          <a:bodyPr wrap="square" rtlCol="0">
            <a:spAutoFit/>
          </a:bodyPr>
          <a:lstStyle/>
          <a:p>
            <a:r>
              <a:rPr lang="en-US" sz="3200" dirty="0"/>
              <a:t>If </a:t>
            </a:r>
            <a:r>
              <a:rPr lang="en-US" sz="3200" i="1" dirty="0">
                <a:latin typeface="Times New Roman" panose="02020603050405020304" pitchFamily="18" charset="0"/>
                <a:cs typeface="Times New Roman" panose="02020603050405020304" pitchFamily="18" charset="0"/>
              </a:rPr>
              <a:t>A</a:t>
            </a:r>
            <a:r>
              <a:rPr lang="en-US" sz="3200" i="1" baseline="-25000" dirty="0">
                <a:latin typeface="Times New Roman" panose="02020603050405020304" pitchFamily="18" charset="0"/>
                <a:cs typeface="Times New Roman" panose="02020603050405020304" pitchFamily="18" charset="0"/>
              </a:rPr>
              <a:t>B</a:t>
            </a:r>
            <a:r>
              <a:rPr lang="en-US" sz="3200" i="1" dirty="0">
                <a:latin typeface="Times New Roman" panose="02020603050405020304" pitchFamily="18" charset="0"/>
                <a:cs typeface="Times New Roman" panose="02020603050405020304" pitchFamily="18" charset="0"/>
              </a:rPr>
              <a:t> = A</a:t>
            </a:r>
            <a:r>
              <a:rPr lang="en-US" sz="3200" i="1" baseline="-25000" dirty="0">
                <a:latin typeface="Times New Roman" panose="02020603050405020304" pitchFamily="18" charset="0"/>
                <a:cs typeface="Times New Roman" panose="02020603050405020304" pitchFamily="18" charset="0"/>
              </a:rPr>
              <a:t>L</a:t>
            </a:r>
            <a:r>
              <a:rPr lang="en-US" sz="3200" i="1" dirty="0">
                <a:latin typeface="Times New Roman" panose="02020603050405020304" pitchFamily="18" charset="0"/>
                <a:cs typeface="Times New Roman" panose="02020603050405020304" pitchFamily="18" charset="0"/>
              </a:rPr>
              <a:t> </a:t>
            </a:r>
            <a:r>
              <a:rPr lang="en-US" sz="3200" i="1" dirty="0">
                <a:latin typeface="+mj-lt"/>
                <a:cs typeface="Times New Roman" panose="02020603050405020304" pitchFamily="18" charset="0"/>
              </a:rPr>
              <a:t> </a:t>
            </a:r>
            <a:r>
              <a:rPr lang="en-US" sz="3200" dirty="0">
                <a:latin typeface="+mj-lt"/>
                <a:cs typeface="Times New Roman" panose="02020603050405020304" pitchFamily="18" charset="0"/>
              </a:rPr>
              <a:t>and</a:t>
            </a:r>
            <a:r>
              <a:rPr lang="en-US" sz="3200" i="1" dirty="0">
                <a:latin typeface="+mj-lt"/>
                <a:cs typeface="Times New Roman" panose="02020603050405020304" pitchFamily="18" charset="0"/>
              </a:rPr>
              <a:t> </a:t>
            </a:r>
            <a:r>
              <a:rPr lang="en-US" sz="3200" i="1" dirty="0">
                <a:latin typeface="Times New Roman" panose="02020603050405020304" pitchFamily="18" charset="0"/>
                <a:cs typeface="Times New Roman" panose="02020603050405020304" pitchFamily="18" charset="0"/>
              </a:rPr>
              <a:t>N = </a:t>
            </a:r>
            <a:r>
              <a:rPr lang="en-US" sz="3200" dirty="0">
                <a:latin typeface="Times New Roman" panose="02020603050405020304" pitchFamily="18" charset="0"/>
                <a:cs typeface="Times New Roman" panose="02020603050405020304" pitchFamily="18" charset="0"/>
              </a:rPr>
              <a:t>3</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3E88762-E7FC-2216-82BA-D8B138B2CAF7}"/>
                  </a:ext>
                </a:extLst>
              </p:cNvPr>
              <p:cNvSpPr txBox="1"/>
              <p:nvPr/>
            </p:nvSpPr>
            <p:spPr>
              <a:xfrm>
                <a:off x="3768019" y="5010501"/>
                <a:ext cx="4936095" cy="9333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latin typeface="Cambria Math" panose="02040503050406030204" pitchFamily="18" charset="0"/>
                            </a:rPr>
                          </m:ctrlPr>
                        </m:fPr>
                        <m:num>
                          <m:r>
                            <a:rPr lang="en-US" sz="3200" b="0" i="1" smtClean="0">
                              <a:latin typeface="Cambria Math" panose="02040503050406030204" pitchFamily="18" charset="0"/>
                            </a:rPr>
                            <m:t>𝑉</m:t>
                          </m:r>
                          <m:r>
                            <a:rPr lang="en-US" sz="3200" b="0" i="1" baseline="-25000" smtClean="0">
                              <a:latin typeface="Cambria Math" panose="02040503050406030204" pitchFamily="18" charset="0"/>
                            </a:rPr>
                            <m:t>𝑙𝑜𝑠𝑡</m:t>
                          </m:r>
                        </m:num>
                        <m:den>
                          <m:r>
                            <a:rPr lang="en-US" sz="3200" i="1">
                              <a:latin typeface="Cambria Math" panose="02040503050406030204" pitchFamily="18" charset="0"/>
                            </a:rPr>
                            <m:t>𝑉</m:t>
                          </m:r>
                          <m:r>
                            <a:rPr lang="en-US" sz="3200" b="0" i="1" baseline="-25000" smtClean="0">
                              <a:latin typeface="Cambria Math" panose="02040503050406030204" pitchFamily="18" charset="0"/>
                            </a:rPr>
                            <m:t>𝐿𝑜𝑐𝑘</m:t>
                          </m:r>
                        </m:den>
                      </m:f>
                      <m:r>
                        <a:rPr lang="en-US" sz="3200" i="1">
                          <a:latin typeface="Cambria Math" panose="02040503050406030204" pitchFamily="18" charset="0"/>
                        </a:rPr>
                        <m:t>=1−</m:t>
                      </m:r>
                      <m:f>
                        <m:fPr>
                          <m:ctrlPr>
                            <a:rPr lang="en-US" sz="3200" i="1">
                              <a:latin typeface="Cambria Math" panose="02040503050406030204" pitchFamily="18" charset="0"/>
                            </a:rPr>
                          </m:ctrlPr>
                        </m:fPr>
                        <m:num>
                          <m:r>
                            <a:rPr lang="en-US" sz="3200" i="1">
                              <a:latin typeface="Cambria Math" panose="02040503050406030204" pitchFamily="18" charset="0"/>
                            </a:rPr>
                            <m:t>3</m:t>
                          </m:r>
                        </m:num>
                        <m:den>
                          <m:r>
                            <a:rPr lang="en-US" sz="3200" i="1">
                              <a:latin typeface="Cambria Math" panose="02040503050406030204" pitchFamily="18" charset="0"/>
                            </a:rPr>
                            <m:t>1+3+1</m:t>
                          </m:r>
                        </m:den>
                      </m:f>
                      <m:r>
                        <a:rPr lang="en-US" sz="3200" i="1">
                          <a:latin typeface="Cambria Math" panose="02040503050406030204" pitchFamily="18" charset="0"/>
                        </a:rPr>
                        <m:t>=0.4</m:t>
                      </m:r>
                    </m:oMath>
                  </m:oMathPara>
                </a14:m>
                <a:endParaRPr lang="en-US" dirty="0"/>
              </a:p>
            </p:txBody>
          </p:sp>
        </mc:Choice>
        <mc:Fallback xmlns="">
          <p:sp>
            <p:nvSpPr>
              <p:cNvPr id="5" name="TextBox 4">
                <a:extLst>
                  <a:ext uri="{FF2B5EF4-FFF2-40B4-BE49-F238E27FC236}">
                    <a16:creationId xmlns:a16="http://schemas.microsoft.com/office/drawing/2014/main" id="{13E88762-E7FC-2216-82BA-D8B138B2CAF7}"/>
                  </a:ext>
                </a:extLst>
              </p:cNvPr>
              <p:cNvSpPr txBox="1">
                <a:spLocks noRot="1" noChangeAspect="1" noMove="1" noResize="1" noEditPoints="1" noAdjustHandles="1" noChangeArrowheads="1" noChangeShapeType="1" noTextEdit="1"/>
              </p:cNvSpPr>
              <p:nvPr/>
            </p:nvSpPr>
            <p:spPr>
              <a:xfrm>
                <a:off x="3768019" y="5010501"/>
                <a:ext cx="4936095" cy="933397"/>
              </a:xfrm>
              <a:prstGeom prst="rect">
                <a:avLst/>
              </a:prstGeom>
              <a:blipFill>
                <a:blip r:embed="rId3"/>
                <a:stretch>
                  <a:fillRect b="-9150"/>
                </a:stretch>
              </a:blipFill>
            </p:spPr>
            <p:txBody>
              <a:bodyPr/>
              <a:lstStyle/>
              <a:p>
                <a:r>
                  <a:rPr lang="en-US">
                    <a:noFill/>
                  </a:rPr>
                  <a:t> </a:t>
                </a:r>
              </a:p>
            </p:txBody>
          </p:sp>
        </mc:Fallback>
      </mc:AlternateContent>
    </p:spTree>
    <p:extLst>
      <p:ext uri="{BB962C8B-B14F-4D97-AF65-F5344CB8AC3E}">
        <p14:creationId xmlns:p14="http://schemas.microsoft.com/office/powerpoint/2010/main" val="42388612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03B2FB1-E7B0-C729-6E1D-CAB8372E8C03}"/>
              </a:ext>
            </a:extLst>
          </p:cNvPr>
          <p:cNvSpPr>
            <a:spLocks noGrp="1"/>
          </p:cNvSpPr>
          <p:nvPr>
            <p:ph type="title"/>
          </p:nvPr>
        </p:nvSpPr>
        <p:spPr>
          <a:xfrm>
            <a:off x="646111" y="452718"/>
            <a:ext cx="9404723" cy="964624"/>
          </a:xfrm>
        </p:spPr>
        <p:txBody>
          <a:bodyPr/>
          <a:lstStyle/>
          <a:p>
            <a:r>
              <a:rPr lang="en-US" dirty="0"/>
              <a:t>Construction of the Panama Canal</a:t>
            </a:r>
          </a:p>
        </p:txBody>
      </p:sp>
      <p:sp>
        <p:nvSpPr>
          <p:cNvPr id="3" name="Content Placeholder 2">
            <a:extLst>
              <a:ext uri="{FF2B5EF4-FFF2-40B4-BE49-F238E27FC236}">
                <a16:creationId xmlns:a16="http://schemas.microsoft.com/office/drawing/2014/main" id="{2629404F-B9CF-B84B-0EAA-B882B749EF6A}"/>
              </a:ext>
            </a:extLst>
          </p:cNvPr>
          <p:cNvSpPr>
            <a:spLocks noGrp="1"/>
          </p:cNvSpPr>
          <p:nvPr>
            <p:ph idx="1"/>
          </p:nvPr>
        </p:nvSpPr>
        <p:spPr>
          <a:xfrm>
            <a:off x="1103312" y="1600220"/>
            <a:ext cx="9953635" cy="5257780"/>
          </a:xfrm>
        </p:spPr>
        <p:txBody>
          <a:bodyPr>
            <a:normAutofit/>
          </a:bodyPr>
          <a:lstStyle/>
          <a:p>
            <a:r>
              <a:rPr lang="en-US" sz="2400" dirty="0"/>
              <a:t>The United States made their first diplomatic effort to gain permission to take over the building of the Canal from Colombia during the McKinley Administration</a:t>
            </a:r>
          </a:p>
          <a:p>
            <a:r>
              <a:rPr lang="en-US" sz="2400" dirty="0"/>
              <a:t>The Republic of Panamá was created on December 1903 with the support of the USA during the first Roosevelt administration</a:t>
            </a:r>
          </a:p>
          <a:p>
            <a:r>
              <a:rPr lang="en-US" sz="2400" dirty="0"/>
              <a:t>The US constructed the canal from 1904 to 1914</a:t>
            </a:r>
          </a:p>
          <a:p>
            <a:r>
              <a:rPr lang="en-US" sz="2400" dirty="0"/>
              <a:t>Teddy Roosevelt visited Panamá during the rainy season in 1912, but never saw the completed canal or ever returned Panamá</a:t>
            </a:r>
          </a:p>
        </p:txBody>
      </p:sp>
      <p:sp>
        <p:nvSpPr>
          <p:cNvPr id="2" name="TextBox 1">
            <a:hlinkClick r:id="rId2" action="ppaction://hlinksldjump"/>
            <a:extLst>
              <a:ext uri="{FF2B5EF4-FFF2-40B4-BE49-F238E27FC236}">
                <a16:creationId xmlns:a16="http://schemas.microsoft.com/office/drawing/2014/main" id="{D371EA2A-86A5-D90C-28F0-C9341E1B9A9A}"/>
              </a:ext>
            </a:extLst>
          </p:cNvPr>
          <p:cNvSpPr txBox="1"/>
          <p:nvPr/>
        </p:nvSpPr>
        <p:spPr>
          <a:xfrm>
            <a:off x="9766689" y="6282993"/>
            <a:ext cx="1954381" cy="369332"/>
          </a:xfrm>
          <a:prstGeom prst="rect">
            <a:avLst/>
          </a:prstGeom>
          <a:noFill/>
        </p:spPr>
        <p:txBody>
          <a:bodyPr wrap="none" rtlCol="0">
            <a:spAutoFit/>
          </a:bodyPr>
          <a:lstStyle/>
          <a:p>
            <a:r>
              <a:rPr lang="en-US" b="1" dirty="0"/>
              <a:t>End of Section 3</a:t>
            </a:r>
          </a:p>
        </p:txBody>
      </p:sp>
    </p:spTree>
    <p:extLst>
      <p:ext uri="{BB962C8B-B14F-4D97-AF65-F5344CB8AC3E}">
        <p14:creationId xmlns:p14="http://schemas.microsoft.com/office/powerpoint/2010/main" val="21535704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43F1F-2C88-5E4C-B635-7B8C57EE4B21}"/>
              </a:ext>
            </a:extLst>
          </p:cNvPr>
          <p:cNvSpPr>
            <a:spLocks noGrp="1"/>
          </p:cNvSpPr>
          <p:nvPr>
            <p:ph type="title"/>
          </p:nvPr>
        </p:nvSpPr>
        <p:spPr>
          <a:xfrm>
            <a:off x="1821180" y="244476"/>
            <a:ext cx="8611208" cy="1157978"/>
          </a:xfrm>
        </p:spPr>
        <p:txBody>
          <a:bodyPr vert="horz" lIns="91440" tIns="45720" rIns="91440" bIns="45720" rtlCol="0" anchor="b">
            <a:normAutofit fontScale="90000"/>
          </a:bodyPr>
          <a:lstStyle/>
          <a:p>
            <a:r>
              <a:rPr lang="en-US" sz="3600" b="1" dirty="0"/>
              <a:t>The Panama Canal </a:t>
            </a:r>
            <a:r>
              <a:rPr lang="en-US" sz="3600" dirty="0"/>
              <a:t>– the World’s Gateway Between the Atlantic and Pacific Oceans</a:t>
            </a:r>
          </a:p>
        </p:txBody>
      </p:sp>
      <p:pic>
        <p:nvPicPr>
          <p:cNvPr id="5" name="Content Placeholder 4" descr="Industrial ships on river with a low water level - aerial view">
            <a:extLst>
              <a:ext uri="{FF2B5EF4-FFF2-40B4-BE49-F238E27FC236}">
                <a16:creationId xmlns:a16="http://schemas.microsoft.com/office/drawing/2014/main" id="{5D51C842-3B09-4E4F-B42C-1C5CF67A5CD5}"/>
              </a:ext>
            </a:extLst>
          </p:cNvPr>
          <p:cNvPicPr>
            <a:picLocks noGrp="1" noChangeAspect="1"/>
          </p:cNvPicPr>
          <p:nvPr>
            <p:ph sz="half" idx="1"/>
          </p:nvPr>
        </p:nvPicPr>
        <p:blipFill>
          <a:blip r:embed="rId3"/>
          <a:srcRect l="11960" r="15176"/>
          <a:stretch>
            <a:fillRect/>
          </a:stretch>
        </p:blipFill>
        <p:spPr>
          <a:xfrm>
            <a:off x="1524000" y="1924165"/>
            <a:ext cx="4777880" cy="3688456"/>
          </a:xfrm>
          <a:prstGeom prst="rect">
            <a:avLst/>
          </a:prstGeom>
        </p:spPr>
      </p:pic>
      <p:sp>
        <p:nvSpPr>
          <p:cNvPr id="4" name="Content Placeholder 3">
            <a:extLst>
              <a:ext uri="{FF2B5EF4-FFF2-40B4-BE49-F238E27FC236}">
                <a16:creationId xmlns:a16="http://schemas.microsoft.com/office/drawing/2014/main" id="{69FF778B-CA1C-56A3-204D-8ECBF7F39EDD}"/>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337222" y="1967453"/>
            <a:ext cx="4330778" cy="4095079"/>
          </a:xfrm>
        </p:spPr>
        <p:txBody>
          <a:bodyPr>
            <a:normAutofit fontScale="85000" lnSpcReduction="20000"/>
          </a:bodyPr>
          <a:lstStyle/>
          <a:p>
            <a:pPr marL="0" indent="0">
              <a:spcBef>
                <a:spcPts val="2500"/>
              </a:spcBef>
              <a:buNone/>
            </a:pPr>
            <a:r>
              <a:rPr lang="en-US" sz="2000" b="1" dirty="0"/>
              <a:t>Connecting Two Oceans</a:t>
            </a:r>
          </a:p>
          <a:p>
            <a:pPr marL="0" lvl="1" indent="0">
              <a:buNone/>
            </a:pPr>
            <a:r>
              <a:rPr lang="en-US" sz="2000" dirty="0"/>
              <a:t>The Panama Canal links the Atlantic and Pacific Oceans, enabling efficient global maritime transportation and trade.</a:t>
            </a:r>
          </a:p>
          <a:p>
            <a:pPr marL="0" indent="0">
              <a:spcBef>
                <a:spcPts val="2500"/>
              </a:spcBef>
              <a:buNone/>
            </a:pPr>
            <a:r>
              <a:rPr lang="en-US" sz="2000" b="1" dirty="0"/>
              <a:t>Engineering Marvel</a:t>
            </a:r>
          </a:p>
          <a:p>
            <a:pPr marL="0" lvl="1" indent="0">
              <a:buNone/>
            </a:pPr>
            <a:r>
              <a:rPr lang="en-US" sz="2000" dirty="0"/>
              <a:t>Completed in 1914, the canal stands as a testament to human ingenuity and engineering achievement.</a:t>
            </a:r>
          </a:p>
          <a:p>
            <a:pPr marL="0" indent="0">
              <a:spcBef>
                <a:spcPts val="2500"/>
              </a:spcBef>
              <a:buNone/>
            </a:pPr>
            <a:r>
              <a:rPr lang="en-US" sz="2000" b="1" dirty="0"/>
              <a:t>Economic and Strategic Importance</a:t>
            </a:r>
          </a:p>
          <a:p>
            <a:pPr marL="0" lvl="1" indent="0">
              <a:buNone/>
            </a:pPr>
            <a:r>
              <a:rPr lang="en-US" sz="2000" dirty="0"/>
              <a:t>The canal is a crucial route for international shipping, significantly reducing travel time and boosting global commerce.</a:t>
            </a:r>
          </a:p>
        </p:txBody>
      </p:sp>
    </p:spTree>
    <p:extLst>
      <p:ext uri="{BB962C8B-B14F-4D97-AF65-F5344CB8AC3E}">
        <p14:creationId xmlns:p14="http://schemas.microsoft.com/office/powerpoint/2010/main" val="2426852422"/>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2984C6-361C-D510-794B-480180E84C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01AF93-DA4B-105C-F845-8959CEFD9A10}"/>
              </a:ext>
            </a:extLst>
          </p:cNvPr>
          <p:cNvSpPr>
            <a:spLocks noGrp="1"/>
          </p:cNvSpPr>
          <p:nvPr>
            <p:ph type="title"/>
          </p:nvPr>
        </p:nvSpPr>
        <p:spPr>
          <a:xfrm>
            <a:off x="1154956" y="2861733"/>
            <a:ext cx="10535900" cy="1915647"/>
          </a:xfrm>
        </p:spPr>
        <p:txBody>
          <a:bodyPr/>
          <a:lstStyle/>
          <a:p>
            <a:r>
              <a:rPr lang="en-US" dirty="0"/>
              <a:t>Section 6</a:t>
            </a:r>
            <a:br>
              <a:rPr lang="en-US" dirty="0"/>
            </a:br>
            <a:r>
              <a:rPr lang="en-US" dirty="0"/>
              <a:t>Recent Problems and Plans for the Future</a:t>
            </a:r>
            <a:br>
              <a:rPr lang="en-US" dirty="0"/>
            </a:br>
            <a:endParaRPr lang="en-US" dirty="0"/>
          </a:p>
        </p:txBody>
      </p:sp>
      <p:sp>
        <p:nvSpPr>
          <p:cNvPr id="3" name="Text Placeholder 2">
            <a:extLst>
              <a:ext uri="{FF2B5EF4-FFF2-40B4-BE49-F238E27FC236}">
                <a16:creationId xmlns:a16="http://schemas.microsoft.com/office/drawing/2014/main" id="{BE808EEB-740D-8F09-6F0F-29BA975F1D8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7671247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AC094-5B8C-414B-BCF4-7F3BD3ED66B9}"/>
              </a:ext>
            </a:extLst>
          </p:cNvPr>
          <p:cNvSpPr>
            <a:spLocks noGrp="1"/>
          </p:cNvSpPr>
          <p:nvPr>
            <p:ph type="title"/>
          </p:nvPr>
        </p:nvSpPr>
        <p:spPr>
          <a:xfrm>
            <a:off x="646111" y="452718"/>
            <a:ext cx="10943377" cy="1400530"/>
          </a:xfrm>
        </p:spPr>
        <p:txBody>
          <a:bodyPr/>
          <a:lstStyle/>
          <a:p>
            <a:r>
              <a:rPr lang="en-US" dirty="0"/>
              <a:t>Water Lost per Ship – Neopanamax Wins!</a:t>
            </a:r>
          </a:p>
        </p:txBody>
      </p:sp>
      <p:sp>
        <p:nvSpPr>
          <p:cNvPr id="3" name="Content Placeholder 2">
            <a:extLst>
              <a:ext uri="{FF2B5EF4-FFF2-40B4-BE49-F238E27FC236}">
                <a16:creationId xmlns:a16="http://schemas.microsoft.com/office/drawing/2014/main" id="{053FD538-D5B9-477D-9830-0EFCE67EB0BF}"/>
              </a:ext>
            </a:extLst>
          </p:cNvPr>
          <p:cNvSpPr>
            <a:spLocks noGrp="1"/>
          </p:cNvSpPr>
          <p:nvPr>
            <p:ph idx="1"/>
          </p:nvPr>
        </p:nvSpPr>
        <p:spPr>
          <a:xfrm>
            <a:off x="1103312" y="1378324"/>
            <a:ext cx="10204711" cy="4870075"/>
          </a:xfrm>
        </p:spPr>
        <p:txBody>
          <a:bodyPr>
            <a:normAutofit/>
          </a:bodyPr>
          <a:lstStyle/>
          <a:p>
            <a:r>
              <a:rPr lang="en-US" sz="2400" dirty="0"/>
              <a:t>15,340.000 cubic feet of water is released into the oceans for every Panamax-size ship that passes through the old locks of the Panama Canal</a:t>
            </a:r>
          </a:p>
          <a:p>
            <a:r>
              <a:rPr lang="en-US" sz="2400" dirty="0"/>
              <a:t>The Neopanamax-size ships can carry approximately 2.7 times as much cargo as the Panamax-sized ships</a:t>
            </a:r>
          </a:p>
          <a:p>
            <a:r>
              <a:rPr lang="en-US" sz="2400" dirty="0"/>
              <a:t>The design of the Neopanamax-size locks have three water saving basins per lock chamber that can save 60% of the normal volume of water lost</a:t>
            </a:r>
          </a:p>
          <a:p>
            <a:r>
              <a:rPr lang="en-US" sz="2400" dirty="0"/>
              <a:t>The Neopanamax locks are so efficient that a Neopanamax sized ship passing through the canal will use 25% less water per canal transit than the Panamax-sized ships use and 72% less water per TEU carried through the canal</a:t>
            </a:r>
          </a:p>
        </p:txBody>
      </p:sp>
    </p:spTree>
    <p:extLst>
      <p:ext uri="{BB962C8B-B14F-4D97-AF65-F5344CB8AC3E}">
        <p14:creationId xmlns:p14="http://schemas.microsoft.com/office/powerpoint/2010/main" val="26065297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68B278E-6583-239C-9779-BD900C96AABB}"/>
              </a:ext>
            </a:extLst>
          </p:cNvPr>
          <p:cNvSpPr/>
          <p:nvPr/>
        </p:nvSpPr>
        <p:spPr>
          <a:xfrm>
            <a:off x="543456" y="4980628"/>
            <a:ext cx="1645920" cy="1554480"/>
          </a:xfrm>
          <a:prstGeom prst="rect">
            <a:avLst/>
          </a:prstGeom>
          <a:noFill/>
          <a:ln w="285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a:extLst>
              <a:ext uri="{FF2B5EF4-FFF2-40B4-BE49-F238E27FC236}">
                <a16:creationId xmlns:a16="http://schemas.microsoft.com/office/drawing/2014/main" id="{BA957005-7068-FF64-C3FA-024F76E5F04C}"/>
              </a:ext>
            </a:extLst>
          </p:cNvPr>
          <p:cNvCxnSpPr>
            <a:cxnSpLocks/>
          </p:cNvCxnSpPr>
          <p:nvPr/>
        </p:nvCxnSpPr>
        <p:spPr>
          <a:xfrm flipV="1">
            <a:off x="543446" y="3333425"/>
            <a:ext cx="5545103" cy="3201756"/>
          </a:xfrm>
          <a:prstGeom prst="line">
            <a:avLst/>
          </a:prstGeom>
          <a:ln w="28575">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BE5EF46-A7C3-D6DF-209E-CA294FC66F2C}"/>
              </a:ext>
            </a:extLst>
          </p:cNvPr>
          <p:cNvCxnSpPr>
            <a:cxnSpLocks/>
          </p:cNvCxnSpPr>
          <p:nvPr/>
        </p:nvCxnSpPr>
        <p:spPr>
          <a:xfrm rot="19800000" flipV="1">
            <a:off x="117077" y="3375613"/>
            <a:ext cx="640080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9585515-FA3B-E7F0-DF3D-C64C1ADB77CD}"/>
              </a:ext>
            </a:extLst>
          </p:cNvPr>
          <p:cNvCxnSpPr>
            <a:cxnSpLocks/>
          </p:cNvCxnSpPr>
          <p:nvPr/>
        </p:nvCxnSpPr>
        <p:spPr>
          <a:xfrm rot="19800000" flipV="1">
            <a:off x="1762465" y="3376590"/>
            <a:ext cx="640080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48600D2-C5D8-B0C3-7A9C-A1F3899EC69B}"/>
              </a:ext>
            </a:extLst>
          </p:cNvPr>
          <p:cNvCxnSpPr>
            <a:cxnSpLocks/>
          </p:cNvCxnSpPr>
          <p:nvPr/>
        </p:nvCxnSpPr>
        <p:spPr>
          <a:xfrm rot="19800000" flipV="1">
            <a:off x="1759362" y="4933798"/>
            <a:ext cx="640080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3739FE42-F652-654C-71D5-C72948E233D7}"/>
              </a:ext>
            </a:extLst>
          </p:cNvPr>
          <p:cNvSpPr/>
          <p:nvPr/>
        </p:nvSpPr>
        <p:spPr>
          <a:xfrm>
            <a:off x="6088272" y="1775428"/>
            <a:ext cx="1645920" cy="1554480"/>
          </a:xfrm>
          <a:prstGeom prst="rect">
            <a:avLst/>
          </a:prstGeom>
          <a:noFill/>
          <a:ln w="28575">
            <a:solidFill>
              <a:srgbClr val="FFFF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856FB971-F078-1415-D3F5-42731A318DA1}"/>
              </a:ext>
            </a:extLst>
          </p:cNvPr>
          <p:cNvCxnSpPr/>
          <p:nvPr/>
        </p:nvCxnSpPr>
        <p:spPr>
          <a:xfrm>
            <a:off x="6069494" y="1775301"/>
            <a:ext cx="164592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EFE5F74-0CAC-0787-4ADC-F9E8B0804FE2}"/>
              </a:ext>
            </a:extLst>
          </p:cNvPr>
          <p:cNvCxnSpPr>
            <a:cxnSpLocks/>
          </p:cNvCxnSpPr>
          <p:nvPr/>
        </p:nvCxnSpPr>
        <p:spPr>
          <a:xfrm rot="5400000">
            <a:off x="6956680" y="2547052"/>
            <a:ext cx="155448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9BF7C3FD-3CF9-F7D9-266C-1B5FE6E50C9F}"/>
              </a:ext>
            </a:extLst>
          </p:cNvPr>
          <p:cNvSpPr/>
          <p:nvPr/>
        </p:nvSpPr>
        <p:spPr>
          <a:xfrm>
            <a:off x="5569462" y="5009153"/>
            <a:ext cx="1005840" cy="1554480"/>
          </a:xfrm>
          <a:prstGeom prst="rect">
            <a:avLst/>
          </a:prstGeom>
          <a:noFill/>
          <a:ln w="285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a:extLst>
              <a:ext uri="{FF2B5EF4-FFF2-40B4-BE49-F238E27FC236}">
                <a16:creationId xmlns:a16="http://schemas.microsoft.com/office/drawing/2014/main" id="{63CF1FD6-0E1E-09E3-92C1-F857250E8F3A}"/>
              </a:ext>
            </a:extLst>
          </p:cNvPr>
          <p:cNvCxnSpPr>
            <a:cxnSpLocks/>
          </p:cNvCxnSpPr>
          <p:nvPr/>
        </p:nvCxnSpPr>
        <p:spPr>
          <a:xfrm rot="19800000">
            <a:off x="5266643" y="3804050"/>
            <a:ext cx="480060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01A4AB34-A654-5F40-EB05-3427E17D0D10}"/>
              </a:ext>
            </a:extLst>
          </p:cNvPr>
          <p:cNvSpPr/>
          <p:nvPr/>
        </p:nvSpPr>
        <p:spPr>
          <a:xfrm>
            <a:off x="9749854" y="2604612"/>
            <a:ext cx="1005840" cy="1554480"/>
          </a:xfrm>
          <a:prstGeom prst="rect">
            <a:avLst/>
          </a:prstGeom>
          <a:noFill/>
          <a:ln w="28575">
            <a:solidFill>
              <a:srgbClr val="FFFF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409411C8-C882-9D60-B941-E3FEA930F7BA}"/>
              </a:ext>
            </a:extLst>
          </p:cNvPr>
          <p:cNvCxnSpPr>
            <a:cxnSpLocks/>
          </p:cNvCxnSpPr>
          <p:nvPr/>
        </p:nvCxnSpPr>
        <p:spPr>
          <a:xfrm flipV="1">
            <a:off x="5583397" y="4156314"/>
            <a:ext cx="4176024" cy="2405582"/>
          </a:xfrm>
          <a:prstGeom prst="line">
            <a:avLst/>
          </a:prstGeom>
          <a:ln w="28575">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E4AB590-3E75-2F63-4FCD-92ACC99CB461}"/>
              </a:ext>
            </a:extLst>
          </p:cNvPr>
          <p:cNvCxnSpPr>
            <a:cxnSpLocks/>
          </p:cNvCxnSpPr>
          <p:nvPr/>
        </p:nvCxnSpPr>
        <p:spPr>
          <a:xfrm rot="19800000">
            <a:off x="6259873" y="3807467"/>
            <a:ext cx="480060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297D0B8-AEC8-3F1C-57C7-0A5F4753B0FD}"/>
              </a:ext>
            </a:extLst>
          </p:cNvPr>
          <p:cNvCxnSpPr>
            <a:cxnSpLocks/>
          </p:cNvCxnSpPr>
          <p:nvPr/>
        </p:nvCxnSpPr>
        <p:spPr>
          <a:xfrm flipV="1">
            <a:off x="6583921" y="4154903"/>
            <a:ext cx="4165923" cy="2406248"/>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834FFE7-380F-F7D5-769D-A75CA4B70DDB}"/>
              </a:ext>
            </a:extLst>
          </p:cNvPr>
          <p:cNvCxnSpPr>
            <a:cxnSpLocks/>
          </p:cNvCxnSpPr>
          <p:nvPr/>
        </p:nvCxnSpPr>
        <p:spPr>
          <a:xfrm rot="5400000">
            <a:off x="9978335" y="3380522"/>
            <a:ext cx="155448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1E7FD3B-5BC2-D2C0-2099-B15104BF0F5B}"/>
              </a:ext>
            </a:extLst>
          </p:cNvPr>
          <p:cNvCxnSpPr/>
          <p:nvPr/>
        </p:nvCxnSpPr>
        <p:spPr>
          <a:xfrm>
            <a:off x="9747131" y="2603987"/>
            <a:ext cx="100584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C7A3A77-E3B1-19F6-635C-203D9FFB3E56}"/>
              </a:ext>
            </a:extLst>
          </p:cNvPr>
          <p:cNvCxnSpPr>
            <a:cxnSpLocks/>
          </p:cNvCxnSpPr>
          <p:nvPr/>
        </p:nvCxnSpPr>
        <p:spPr>
          <a:xfrm rot="5400000">
            <a:off x="10365705" y="3381817"/>
            <a:ext cx="1554480" cy="0"/>
          </a:xfrm>
          <a:prstGeom prst="line">
            <a:avLst/>
          </a:prstGeom>
          <a:ln w="12700">
            <a:solidFill>
              <a:schemeClr val="bg2">
                <a:lumMod val="20000"/>
                <a:lumOff val="80000"/>
              </a:schemeClr>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4153CD3-0F0C-8933-2B38-E390FA5F8D67}"/>
              </a:ext>
            </a:extLst>
          </p:cNvPr>
          <p:cNvCxnSpPr>
            <a:cxnSpLocks/>
          </p:cNvCxnSpPr>
          <p:nvPr/>
        </p:nvCxnSpPr>
        <p:spPr>
          <a:xfrm rot="19800000">
            <a:off x="6666225" y="3806834"/>
            <a:ext cx="4800600" cy="0"/>
          </a:xfrm>
          <a:prstGeom prst="line">
            <a:avLst/>
          </a:prstGeom>
          <a:ln w="12700">
            <a:solidFill>
              <a:schemeClr val="bg2">
                <a:lumMod val="20000"/>
                <a:lumOff val="80000"/>
              </a:schemeClr>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517F076-518A-2B97-F462-A6409B06E8B6}"/>
              </a:ext>
            </a:extLst>
          </p:cNvPr>
          <p:cNvCxnSpPr/>
          <p:nvPr/>
        </p:nvCxnSpPr>
        <p:spPr>
          <a:xfrm>
            <a:off x="9755229" y="2186512"/>
            <a:ext cx="1005840" cy="0"/>
          </a:xfrm>
          <a:prstGeom prst="line">
            <a:avLst/>
          </a:prstGeom>
          <a:ln w="12700">
            <a:solidFill>
              <a:schemeClr val="bg2">
                <a:lumMod val="20000"/>
                <a:lumOff val="80000"/>
              </a:schemeClr>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8D653BB-6A54-24BB-500C-81C18069D745}"/>
              </a:ext>
            </a:extLst>
          </p:cNvPr>
          <p:cNvCxnSpPr/>
          <p:nvPr/>
        </p:nvCxnSpPr>
        <p:spPr>
          <a:xfrm>
            <a:off x="10828486" y="2610112"/>
            <a:ext cx="365760" cy="0"/>
          </a:xfrm>
          <a:prstGeom prst="line">
            <a:avLst/>
          </a:prstGeom>
          <a:ln w="12700">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DE03916-8F11-D478-7C44-9DFC813DB414}"/>
              </a:ext>
            </a:extLst>
          </p:cNvPr>
          <p:cNvCxnSpPr/>
          <p:nvPr/>
        </p:nvCxnSpPr>
        <p:spPr>
          <a:xfrm>
            <a:off x="7852984" y="1770774"/>
            <a:ext cx="365760" cy="0"/>
          </a:xfrm>
          <a:prstGeom prst="line">
            <a:avLst/>
          </a:prstGeom>
          <a:ln w="12700">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4C7DE74-2F8B-DCAB-3135-E10AFBFD64CD}"/>
              </a:ext>
            </a:extLst>
          </p:cNvPr>
          <p:cNvCxnSpPr/>
          <p:nvPr/>
        </p:nvCxnSpPr>
        <p:spPr>
          <a:xfrm>
            <a:off x="7852984" y="3328966"/>
            <a:ext cx="365760" cy="0"/>
          </a:xfrm>
          <a:prstGeom prst="line">
            <a:avLst/>
          </a:prstGeom>
          <a:ln w="12700">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C788129-DCA8-CA53-2587-6A31D7ACFDE4}"/>
              </a:ext>
            </a:extLst>
          </p:cNvPr>
          <p:cNvCxnSpPr>
            <a:cxnSpLocks/>
          </p:cNvCxnSpPr>
          <p:nvPr/>
        </p:nvCxnSpPr>
        <p:spPr>
          <a:xfrm rot="5400000">
            <a:off x="9569999" y="2318822"/>
            <a:ext cx="36576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2E1E150-F169-B733-C765-558FF2207F00}"/>
              </a:ext>
            </a:extLst>
          </p:cNvPr>
          <p:cNvCxnSpPr>
            <a:cxnSpLocks/>
          </p:cNvCxnSpPr>
          <p:nvPr/>
        </p:nvCxnSpPr>
        <p:spPr>
          <a:xfrm rot="5400000">
            <a:off x="5912449" y="1505006"/>
            <a:ext cx="365760" cy="0"/>
          </a:xfrm>
          <a:prstGeom prst="line">
            <a:avLst/>
          </a:prstGeom>
          <a:ln w="12700">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08265C2-9436-BB7D-17C1-A48AA9C49498}"/>
              </a:ext>
            </a:extLst>
          </p:cNvPr>
          <p:cNvCxnSpPr>
            <a:cxnSpLocks/>
          </p:cNvCxnSpPr>
          <p:nvPr/>
        </p:nvCxnSpPr>
        <p:spPr>
          <a:xfrm rot="5400000">
            <a:off x="7576850" y="1505006"/>
            <a:ext cx="365760" cy="0"/>
          </a:xfrm>
          <a:prstGeom prst="line">
            <a:avLst/>
          </a:prstGeom>
          <a:ln w="12700">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D4A3C91-1212-97F2-C5C6-91000B61C9D9}"/>
              </a:ext>
            </a:extLst>
          </p:cNvPr>
          <p:cNvCxnSpPr/>
          <p:nvPr/>
        </p:nvCxnSpPr>
        <p:spPr>
          <a:xfrm>
            <a:off x="6093003" y="1360215"/>
            <a:ext cx="1645920" cy="0"/>
          </a:xfrm>
          <a:prstGeom prst="line">
            <a:avLst/>
          </a:prstGeom>
          <a:ln w="12700">
            <a:solidFill>
              <a:schemeClr val="bg2">
                <a:lumMod val="20000"/>
                <a:lumOff val="80000"/>
              </a:schemeClr>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841E457-4B60-D31B-3916-F00842761249}"/>
              </a:ext>
            </a:extLst>
          </p:cNvPr>
          <p:cNvCxnSpPr>
            <a:cxnSpLocks/>
          </p:cNvCxnSpPr>
          <p:nvPr/>
        </p:nvCxnSpPr>
        <p:spPr>
          <a:xfrm rot="5400000">
            <a:off x="7419139" y="2549018"/>
            <a:ext cx="1554480" cy="0"/>
          </a:xfrm>
          <a:prstGeom prst="line">
            <a:avLst/>
          </a:prstGeom>
          <a:ln w="12700">
            <a:solidFill>
              <a:schemeClr val="bg2">
                <a:lumMod val="20000"/>
                <a:lumOff val="80000"/>
              </a:schemeClr>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7B712C0-CDAF-9692-E3A7-C65267A96149}"/>
              </a:ext>
            </a:extLst>
          </p:cNvPr>
          <p:cNvCxnSpPr/>
          <p:nvPr/>
        </p:nvCxnSpPr>
        <p:spPr>
          <a:xfrm>
            <a:off x="6743577" y="5011707"/>
            <a:ext cx="365760" cy="0"/>
          </a:xfrm>
          <a:prstGeom prst="line">
            <a:avLst/>
          </a:prstGeom>
          <a:ln w="12700">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7483E818-F7DD-977D-6173-C1918389C6E7}"/>
              </a:ext>
            </a:extLst>
          </p:cNvPr>
          <p:cNvCxnSpPr/>
          <p:nvPr/>
        </p:nvCxnSpPr>
        <p:spPr>
          <a:xfrm>
            <a:off x="10913241" y="4161082"/>
            <a:ext cx="365760" cy="0"/>
          </a:xfrm>
          <a:prstGeom prst="line">
            <a:avLst/>
          </a:prstGeom>
          <a:ln w="12700">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71BAC43-CD0A-77CC-A72F-6384A5ABDAE2}"/>
              </a:ext>
            </a:extLst>
          </p:cNvPr>
          <p:cNvCxnSpPr>
            <a:cxnSpLocks/>
          </p:cNvCxnSpPr>
          <p:nvPr/>
        </p:nvCxnSpPr>
        <p:spPr>
          <a:xfrm rot="5400000">
            <a:off x="10576198" y="2318822"/>
            <a:ext cx="365760" cy="0"/>
          </a:xfrm>
          <a:prstGeom prst="line">
            <a:avLst/>
          </a:prstGeom>
          <a:ln w="12700">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863B66D-A531-F6B3-AF60-3038585C9EA0}"/>
              </a:ext>
            </a:extLst>
          </p:cNvPr>
          <p:cNvCxnSpPr>
            <a:cxnSpLocks/>
          </p:cNvCxnSpPr>
          <p:nvPr/>
        </p:nvCxnSpPr>
        <p:spPr>
          <a:xfrm rot="19800000" flipV="1">
            <a:off x="2229868" y="3372771"/>
            <a:ext cx="6400800" cy="0"/>
          </a:xfrm>
          <a:prstGeom prst="line">
            <a:avLst/>
          </a:prstGeom>
          <a:ln w="12700">
            <a:solidFill>
              <a:schemeClr val="bg2">
                <a:lumMod val="20000"/>
                <a:lumOff val="80000"/>
              </a:schemeClr>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574BDC0-5AA0-09FC-9D3D-48135FFC2210}"/>
              </a:ext>
            </a:extLst>
          </p:cNvPr>
          <p:cNvCxnSpPr/>
          <p:nvPr/>
        </p:nvCxnSpPr>
        <p:spPr>
          <a:xfrm>
            <a:off x="2337988" y="4987257"/>
            <a:ext cx="365760" cy="0"/>
          </a:xfrm>
          <a:prstGeom prst="line">
            <a:avLst/>
          </a:prstGeom>
          <a:ln w="19050">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1801D659-185F-8CCB-F075-65504ACD72ED}"/>
              </a:ext>
            </a:extLst>
          </p:cNvPr>
          <p:cNvSpPr txBox="1"/>
          <p:nvPr/>
        </p:nvSpPr>
        <p:spPr>
          <a:xfrm rot="19791363">
            <a:off x="5003084" y="3210934"/>
            <a:ext cx="817653" cy="276999"/>
          </a:xfrm>
          <a:prstGeom prst="rect">
            <a:avLst/>
          </a:prstGeom>
          <a:gradFill>
            <a:gsLst>
              <a:gs pos="0">
                <a:srgbClr val="3E7A6F"/>
              </a:gs>
              <a:gs pos="100000">
                <a:srgbClr val="3C786E"/>
              </a:gs>
            </a:gsLst>
            <a:lin ang="1800000" scaled="0"/>
          </a:gradFill>
        </p:spPr>
        <p:txBody>
          <a:bodyPr wrap="square" lIns="0" tIns="0" rIns="0" bIns="0" rtlCol="0">
            <a:spAutoFit/>
          </a:bodyPr>
          <a:lstStyle/>
          <a:p>
            <a:r>
              <a:rPr lang="en-US" dirty="0"/>
              <a:t>1,400 ft</a:t>
            </a:r>
          </a:p>
        </p:txBody>
      </p:sp>
      <p:sp>
        <p:nvSpPr>
          <p:cNvPr id="46" name="TextBox 45">
            <a:extLst>
              <a:ext uri="{FF2B5EF4-FFF2-40B4-BE49-F238E27FC236}">
                <a16:creationId xmlns:a16="http://schemas.microsoft.com/office/drawing/2014/main" id="{EE2110FE-8232-5BA0-1FF3-21D192C74C33}"/>
              </a:ext>
            </a:extLst>
          </p:cNvPr>
          <p:cNvSpPr txBox="1"/>
          <p:nvPr/>
        </p:nvSpPr>
        <p:spPr>
          <a:xfrm>
            <a:off x="6570985" y="1221110"/>
            <a:ext cx="683119" cy="276999"/>
          </a:xfrm>
          <a:prstGeom prst="rect">
            <a:avLst/>
          </a:prstGeom>
          <a:gradFill>
            <a:gsLst>
              <a:gs pos="0">
                <a:srgbClr val="2D6361"/>
              </a:gs>
              <a:gs pos="100000">
                <a:srgbClr val="2A5E5E"/>
              </a:gs>
            </a:gsLst>
            <a:lin ang="0" scaled="0"/>
          </a:gradFill>
        </p:spPr>
        <p:txBody>
          <a:bodyPr wrap="square" lIns="0" tIns="0" rIns="0" bIns="0" rtlCol="0">
            <a:spAutoFit/>
          </a:bodyPr>
          <a:lstStyle/>
          <a:p>
            <a:pPr algn="ctr"/>
            <a:r>
              <a:rPr lang="en-US" dirty="0"/>
              <a:t>180 ft</a:t>
            </a:r>
          </a:p>
        </p:txBody>
      </p:sp>
      <p:sp>
        <p:nvSpPr>
          <p:cNvPr id="47" name="TextBox 46">
            <a:extLst>
              <a:ext uri="{FF2B5EF4-FFF2-40B4-BE49-F238E27FC236}">
                <a16:creationId xmlns:a16="http://schemas.microsoft.com/office/drawing/2014/main" id="{76033636-032D-D320-79C9-5826A05C13EB}"/>
              </a:ext>
            </a:extLst>
          </p:cNvPr>
          <p:cNvSpPr txBox="1"/>
          <p:nvPr/>
        </p:nvSpPr>
        <p:spPr>
          <a:xfrm>
            <a:off x="9949254" y="2043211"/>
            <a:ext cx="626782" cy="276999"/>
          </a:xfrm>
          <a:prstGeom prst="rect">
            <a:avLst/>
          </a:prstGeom>
          <a:gradFill>
            <a:gsLst>
              <a:gs pos="0">
                <a:srgbClr val="1B4951"/>
              </a:gs>
              <a:gs pos="100000">
                <a:srgbClr val="15424D"/>
              </a:gs>
            </a:gsLst>
            <a:lin ang="0" scaled="0"/>
          </a:gradFill>
        </p:spPr>
        <p:txBody>
          <a:bodyPr wrap="square" lIns="0" tIns="0" rIns="0" bIns="0" rtlCol="0">
            <a:spAutoFit/>
          </a:bodyPr>
          <a:lstStyle/>
          <a:p>
            <a:pPr algn="ctr"/>
            <a:r>
              <a:rPr lang="en-US" dirty="0"/>
              <a:t>110 ft</a:t>
            </a:r>
          </a:p>
        </p:txBody>
      </p:sp>
      <p:sp>
        <p:nvSpPr>
          <p:cNvPr id="48" name="TextBox 47">
            <a:extLst>
              <a:ext uri="{FF2B5EF4-FFF2-40B4-BE49-F238E27FC236}">
                <a16:creationId xmlns:a16="http://schemas.microsoft.com/office/drawing/2014/main" id="{7950DF34-8B5A-AC76-91AD-64084ECF6BCF}"/>
              </a:ext>
            </a:extLst>
          </p:cNvPr>
          <p:cNvSpPr txBox="1"/>
          <p:nvPr/>
        </p:nvSpPr>
        <p:spPr>
          <a:xfrm>
            <a:off x="10835475" y="3275482"/>
            <a:ext cx="614539" cy="276999"/>
          </a:xfrm>
          <a:prstGeom prst="rect">
            <a:avLst/>
          </a:prstGeom>
          <a:gradFill>
            <a:gsLst>
              <a:gs pos="0">
                <a:srgbClr val="17444E"/>
              </a:gs>
              <a:gs pos="100000">
                <a:srgbClr val="113C49"/>
              </a:gs>
            </a:gsLst>
            <a:lin ang="0" scaled="0"/>
          </a:gradFill>
        </p:spPr>
        <p:txBody>
          <a:bodyPr wrap="square" lIns="0" tIns="0" rIns="0" bIns="0" rtlCol="0">
            <a:spAutoFit/>
          </a:bodyPr>
          <a:lstStyle/>
          <a:p>
            <a:pPr algn="ctr"/>
            <a:r>
              <a:rPr lang="en-US" dirty="0"/>
              <a:t>170 ft</a:t>
            </a:r>
          </a:p>
        </p:txBody>
      </p:sp>
      <p:sp>
        <p:nvSpPr>
          <p:cNvPr id="51" name="TextBox 50">
            <a:extLst>
              <a:ext uri="{FF2B5EF4-FFF2-40B4-BE49-F238E27FC236}">
                <a16:creationId xmlns:a16="http://schemas.microsoft.com/office/drawing/2014/main" id="{DFA36ABE-10B8-63EE-83DF-A49A89CA3D7A}"/>
              </a:ext>
            </a:extLst>
          </p:cNvPr>
          <p:cNvSpPr txBox="1"/>
          <p:nvPr/>
        </p:nvSpPr>
        <p:spPr>
          <a:xfrm>
            <a:off x="7804627" y="2380496"/>
            <a:ext cx="630275" cy="276999"/>
          </a:xfrm>
          <a:prstGeom prst="rect">
            <a:avLst/>
          </a:prstGeom>
          <a:gradFill>
            <a:gsLst>
              <a:gs pos="0">
                <a:srgbClr val="2E6361"/>
              </a:gs>
              <a:gs pos="100000">
                <a:srgbClr val="275A5C"/>
              </a:gs>
            </a:gsLst>
            <a:lin ang="0" scaled="0"/>
          </a:gradFill>
        </p:spPr>
        <p:txBody>
          <a:bodyPr wrap="square" lIns="0" tIns="0" rIns="0" bIns="0" rtlCol="0">
            <a:spAutoFit/>
          </a:bodyPr>
          <a:lstStyle/>
          <a:p>
            <a:pPr algn="ctr"/>
            <a:r>
              <a:rPr lang="en-US" dirty="0"/>
              <a:t>170 ft</a:t>
            </a:r>
          </a:p>
        </p:txBody>
      </p:sp>
      <p:sp>
        <p:nvSpPr>
          <p:cNvPr id="53" name="TextBox 52">
            <a:extLst>
              <a:ext uri="{FF2B5EF4-FFF2-40B4-BE49-F238E27FC236}">
                <a16:creationId xmlns:a16="http://schemas.microsoft.com/office/drawing/2014/main" id="{ED0AA389-9DE5-4E5F-49A9-B15E4A6F30FE}"/>
              </a:ext>
            </a:extLst>
          </p:cNvPr>
          <p:cNvSpPr txBox="1"/>
          <p:nvPr/>
        </p:nvSpPr>
        <p:spPr>
          <a:xfrm rot="19791363">
            <a:off x="8831800" y="3576936"/>
            <a:ext cx="817653" cy="276999"/>
          </a:xfrm>
          <a:prstGeom prst="rect">
            <a:avLst/>
          </a:prstGeom>
          <a:gradFill>
            <a:gsLst>
              <a:gs pos="0">
                <a:srgbClr val="275B5C"/>
              </a:gs>
              <a:gs pos="100000">
                <a:srgbClr val="1E4D54"/>
              </a:gs>
            </a:gsLst>
            <a:lin ang="1800000" scaled="0"/>
          </a:gradFill>
        </p:spPr>
        <p:txBody>
          <a:bodyPr wrap="square" lIns="0" tIns="0" rIns="0" bIns="0" rtlCol="0">
            <a:spAutoFit/>
          </a:bodyPr>
          <a:lstStyle/>
          <a:p>
            <a:r>
              <a:rPr lang="en-US" dirty="0"/>
              <a:t>1,000 ft</a:t>
            </a:r>
          </a:p>
        </p:txBody>
      </p:sp>
      <p:cxnSp>
        <p:nvCxnSpPr>
          <p:cNvPr id="54" name="Straight Connector 53">
            <a:extLst>
              <a:ext uri="{FF2B5EF4-FFF2-40B4-BE49-F238E27FC236}">
                <a16:creationId xmlns:a16="http://schemas.microsoft.com/office/drawing/2014/main" id="{DB5D5C14-EF5D-7691-26DA-0F5D3834C4C3}"/>
              </a:ext>
            </a:extLst>
          </p:cNvPr>
          <p:cNvCxnSpPr>
            <a:cxnSpLocks/>
          </p:cNvCxnSpPr>
          <p:nvPr/>
        </p:nvCxnSpPr>
        <p:spPr>
          <a:xfrm rot="5400000">
            <a:off x="9569710" y="2318822"/>
            <a:ext cx="365760" cy="0"/>
          </a:xfrm>
          <a:prstGeom prst="line">
            <a:avLst/>
          </a:prstGeom>
          <a:ln w="12700">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7C9C1F51-D55C-2B5D-2566-BC619FA86AA2}"/>
              </a:ext>
            </a:extLst>
          </p:cNvPr>
          <p:cNvSpPr txBox="1"/>
          <p:nvPr/>
        </p:nvSpPr>
        <p:spPr>
          <a:xfrm>
            <a:off x="8602858" y="5202184"/>
            <a:ext cx="3589142" cy="1651734"/>
          </a:xfrm>
          <a:prstGeom prst="rect">
            <a:avLst/>
          </a:prstGeom>
          <a:noFill/>
        </p:spPr>
        <p:txBody>
          <a:bodyPr wrap="square" rtlCol="0">
            <a:spAutoFit/>
          </a:bodyPr>
          <a:lstStyle/>
          <a:p>
            <a:pPr algn="ctr"/>
            <a:r>
              <a:rPr lang="en-US" sz="2800" b="1" dirty="0"/>
              <a:t>Panamax Locks</a:t>
            </a:r>
            <a:r>
              <a:rPr lang="en-US" sz="2000" dirty="0"/>
              <a:t> </a:t>
            </a:r>
          </a:p>
          <a:p>
            <a:r>
              <a:rPr lang="en-US" sz="2000" dirty="0"/>
              <a:t>= 18,700,000 ft</a:t>
            </a:r>
            <a:r>
              <a:rPr lang="en-US" sz="2000" baseline="30000" dirty="0"/>
              <a:t>3</a:t>
            </a:r>
            <a:r>
              <a:rPr lang="en-US" sz="2000" dirty="0"/>
              <a:t> (if empty)</a:t>
            </a:r>
          </a:p>
          <a:p>
            <a:r>
              <a:rPr lang="en-US" sz="2000" dirty="0"/>
              <a:t>= 15,340,000 ft</a:t>
            </a:r>
            <a:r>
              <a:rPr lang="en-US" sz="2000" baseline="30000" dirty="0"/>
              <a:t>3</a:t>
            </a:r>
            <a:r>
              <a:rPr lang="en-US" sz="2000" dirty="0"/>
              <a:t> (w/ship)</a:t>
            </a:r>
          </a:p>
          <a:p>
            <a:r>
              <a:rPr lang="en-US" sz="2000" dirty="0"/>
              <a:t>= 3,210 ft</a:t>
            </a:r>
            <a:r>
              <a:rPr lang="en-US" sz="2000" baseline="30000" dirty="0"/>
              <a:t>3</a:t>
            </a:r>
            <a:r>
              <a:rPr lang="en-US" sz="2000" dirty="0"/>
              <a:t>/TEU</a:t>
            </a:r>
          </a:p>
          <a:p>
            <a:endParaRPr lang="en-US" sz="2000" b="1" baseline="30000" dirty="0"/>
          </a:p>
        </p:txBody>
      </p:sp>
      <p:sp>
        <p:nvSpPr>
          <p:cNvPr id="56" name="TextBox 55">
            <a:extLst>
              <a:ext uri="{FF2B5EF4-FFF2-40B4-BE49-F238E27FC236}">
                <a16:creationId xmlns:a16="http://schemas.microsoft.com/office/drawing/2014/main" id="{AF11AA18-154E-5EC4-5184-A26E308CBD29}"/>
              </a:ext>
            </a:extLst>
          </p:cNvPr>
          <p:cNvSpPr txBox="1"/>
          <p:nvPr/>
        </p:nvSpPr>
        <p:spPr>
          <a:xfrm>
            <a:off x="400968" y="1465366"/>
            <a:ext cx="4345844" cy="2267287"/>
          </a:xfrm>
          <a:prstGeom prst="rect">
            <a:avLst/>
          </a:prstGeom>
          <a:noFill/>
        </p:spPr>
        <p:txBody>
          <a:bodyPr wrap="square" rtlCol="0">
            <a:spAutoFit/>
          </a:bodyPr>
          <a:lstStyle/>
          <a:p>
            <a:pPr algn="ctr"/>
            <a:r>
              <a:rPr lang="en-US" sz="2800" b="1" dirty="0"/>
              <a:t>Neopanamax Locks</a:t>
            </a:r>
          </a:p>
          <a:p>
            <a:r>
              <a:rPr lang="en-US" sz="2000" dirty="0"/>
              <a:t>= 42,840,000 ft</a:t>
            </a:r>
            <a:r>
              <a:rPr lang="en-US" sz="2000" baseline="30000" dirty="0"/>
              <a:t>3</a:t>
            </a:r>
            <a:r>
              <a:rPr lang="en-US" sz="2000" dirty="0"/>
              <a:t> w/o water saving</a:t>
            </a:r>
          </a:p>
          <a:p>
            <a:r>
              <a:rPr lang="en-US" sz="2000" dirty="0"/>
              <a:t>= 17,136,000 ft</a:t>
            </a:r>
            <a:r>
              <a:rPr lang="en-US" sz="2000" baseline="30000" dirty="0"/>
              <a:t>3</a:t>
            </a:r>
            <a:r>
              <a:rPr lang="en-US" sz="2000" dirty="0"/>
              <a:t> with water saving</a:t>
            </a:r>
          </a:p>
          <a:p>
            <a:r>
              <a:rPr lang="en-US" sz="2000" dirty="0"/>
              <a:t>= 11,480,000 ft</a:t>
            </a:r>
            <a:r>
              <a:rPr lang="en-US" sz="2000" baseline="30000" dirty="0"/>
              <a:t>3</a:t>
            </a:r>
            <a:r>
              <a:rPr lang="en-US" sz="2000" dirty="0"/>
              <a:t> with (w/ship)</a:t>
            </a:r>
          </a:p>
          <a:p>
            <a:r>
              <a:rPr lang="en-US" sz="2000" dirty="0"/>
              <a:t>= 75% of Panamax locks</a:t>
            </a:r>
          </a:p>
          <a:p>
            <a:r>
              <a:rPr lang="en-US" sz="2000" dirty="0"/>
              <a:t>= 894 ft</a:t>
            </a:r>
            <a:r>
              <a:rPr lang="en-US" sz="2000" baseline="30000" dirty="0"/>
              <a:t>3</a:t>
            </a:r>
            <a:r>
              <a:rPr lang="en-US" sz="2000" dirty="0"/>
              <a:t>/TEU (28%)</a:t>
            </a:r>
          </a:p>
          <a:p>
            <a:endParaRPr lang="en-US" sz="2000" baseline="30000" dirty="0"/>
          </a:p>
        </p:txBody>
      </p:sp>
      <p:sp>
        <p:nvSpPr>
          <p:cNvPr id="2" name="TextBox 1">
            <a:extLst>
              <a:ext uri="{FF2B5EF4-FFF2-40B4-BE49-F238E27FC236}">
                <a16:creationId xmlns:a16="http://schemas.microsoft.com/office/drawing/2014/main" id="{BDC50218-7AE8-E694-9B96-030B9C461571}"/>
              </a:ext>
            </a:extLst>
          </p:cNvPr>
          <p:cNvSpPr txBox="1"/>
          <p:nvPr/>
        </p:nvSpPr>
        <p:spPr>
          <a:xfrm>
            <a:off x="504265" y="87406"/>
            <a:ext cx="10925735" cy="646331"/>
          </a:xfrm>
          <a:prstGeom prst="rect">
            <a:avLst/>
          </a:prstGeom>
          <a:noFill/>
        </p:spPr>
        <p:txBody>
          <a:bodyPr wrap="square" rtlCol="0">
            <a:spAutoFit/>
          </a:bodyPr>
          <a:lstStyle/>
          <a:p>
            <a:r>
              <a:rPr lang="en-US" sz="3600" b="1" dirty="0"/>
              <a:t>Volume of Water Lost Per Ship Transit and Per TEU </a:t>
            </a:r>
          </a:p>
        </p:txBody>
      </p:sp>
    </p:spTree>
    <p:extLst>
      <p:ext uri="{BB962C8B-B14F-4D97-AF65-F5344CB8AC3E}">
        <p14:creationId xmlns:p14="http://schemas.microsoft.com/office/powerpoint/2010/main" val="8448193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B9A9E-9D07-6160-AEE9-0D0EF913E7A1}"/>
              </a:ext>
            </a:extLst>
          </p:cNvPr>
          <p:cNvSpPr>
            <a:spLocks noGrp="1"/>
          </p:cNvSpPr>
          <p:nvPr>
            <p:ph type="title"/>
          </p:nvPr>
        </p:nvSpPr>
        <p:spPr/>
        <p:txBody>
          <a:bodyPr/>
          <a:lstStyle/>
          <a:p>
            <a:r>
              <a:rPr lang="en-US" dirty="0"/>
              <a:t>Future Plans</a:t>
            </a:r>
          </a:p>
        </p:txBody>
      </p:sp>
      <p:sp>
        <p:nvSpPr>
          <p:cNvPr id="3" name="Content Placeholder 2">
            <a:extLst>
              <a:ext uri="{FF2B5EF4-FFF2-40B4-BE49-F238E27FC236}">
                <a16:creationId xmlns:a16="http://schemas.microsoft.com/office/drawing/2014/main" id="{A82F101A-0DD5-3569-A134-3B89B0B4852F}"/>
              </a:ext>
            </a:extLst>
          </p:cNvPr>
          <p:cNvSpPr>
            <a:spLocks noGrp="1"/>
          </p:cNvSpPr>
          <p:nvPr>
            <p:ph idx="1"/>
          </p:nvPr>
        </p:nvSpPr>
        <p:spPr>
          <a:xfrm>
            <a:off x="1103312" y="2052918"/>
            <a:ext cx="10204711" cy="4195481"/>
          </a:xfrm>
        </p:spPr>
        <p:txBody>
          <a:bodyPr/>
          <a:lstStyle/>
          <a:p>
            <a:r>
              <a:rPr lang="en-US" dirty="0"/>
              <a:t>Addition of Two More Container Terminals</a:t>
            </a:r>
          </a:p>
          <a:p>
            <a:r>
              <a:rPr lang="en-US" dirty="0"/>
              <a:t>Improvements to the Panama Railroad</a:t>
            </a:r>
          </a:p>
          <a:p>
            <a:r>
              <a:rPr lang="en-US" dirty="0"/>
              <a:t>Addition of Tanker Terminals on Both Coasts and Pipelines to connect them</a:t>
            </a:r>
          </a:p>
        </p:txBody>
      </p:sp>
      <p:sp>
        <p:nvSpPr>
          <p:cNvPr id="4" name="TextBox 3">
            <a:hlinkClick r:id="rId2" action="ppaction://hlinksldjump"/>
            <a:extLst>
              <a:ext uri="{FF2B5EF4-FFF2-40B4-BE49-F238E27FC236}">
                <a16:creationId xmlns:a16="http://schemas.microsoft.com/office/drawing/2014/main" id="{79F4493C-ACB1-7E8B-9080-607CD21A0D95}"/>
              </a:ext>
            </a:extLst>
          </p:cNvPr>
          <p:cNvSpPr txBox="1"/>
          <p:nvPr/>
        </p:nvSpPr>
        <p:spPr>
          <a:xfrm>
            <a:off x="9766689" y="6282993"/>
            <a:ext cx="1954381" cy="369332"/>
          </a:xfrm>
          <a:prstGeom prst="rect">
            <a:avLst/>
          </a:prstGeom>
          <a:noFill/>
        </p:spPr>
        <p:txBody>
          <a:bodyPr wrap="none" rtlCol="0">
            <a:spAutoFit/>
          </a:bodyPr>
          <a:lstStyle/>
          <a:p>
            <a:r>
              <a:rPr lang="en-US" b="1" dirty="0"/>
              <a:t>End of </a:t>
            </a:r>
            <a:r>
              <a:rPr lang="en-US" b="1"/>
              <a:t>Section 6</a:t>
            </a:r>
            <a:endParaRPr lang="en-US" b="1" dirty="0"/>
          </a:p>
        </p:txBody>
      </p:sp>
    </p:spTree>
    <p:extLst>
      <p:ext uri="{BB962C8B-B14F-4D97-AF65-F5344CB8AC3E}">
        <p14:creationId xmlns:p14="http://schemas.microsoft.com/office/powerpoint/2010/main" val="40405765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CD7BC-2169-B3B3-E47D-46E248058A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3D7D30-1F49-8E95-68D9-47944EF923BE}"/>
              </a:ext>
            </a:extLst>
          </p:cNvPr>
          <p:cNvSpPr>
            <a:spLocks noGrp="1"/>
          </p:cNvSpPr>
          <p:nvPr>
            <p:ph type="title"/>
          </p:nvPr>
        </p:nvSpPr>
        <p:spPr>
          <a:xfrm>
            <a:off x="1692841" y="2465655"/>
            <a:ext cx="8825657" cy="1915647"/>
          </a:xfrm>
        </p:spPr>
        <p:txBody>
          <a:bodyPr/>
          <a:lstStyle/>
          <a:p>
            <a:pPr algn="ctr"/>
            <a:r>
              <a:rPr lang="en-US" dirty="0"/>
              <a:t>How the Panama Canal Works</a:t>
            </a:r>
            <a:br>
              <a:rPr lang="en-US" dirty="0"/>
            </a:br>
            <a:endParaRPr lang="en-US" dirty="0"/>
          </a:p>
        </p:txBody>
      </p:sp>
      <p:sp>
        <p:nvSpPr>
          <p:cNvPr id="3" name="Text Placeholder 2">
            <a:extLst>
              <a:ext uri="{FF2B5EF4-FFF2-40B4-BE49-F238E27FC236}">
                <a16:creationId xmlns:a16="http://schemas.microsoft.com/office/drawing/2014/main" id="{2E643AC5-F2CE-7B26-1110-D2ACF68DCE27}"/>
              </a:ext>
            </a:extLst>
          </p:cNvPr>
          <p:cNvSpPr>
            <a:spLocks noGrp="1"/>
          </p:cNvSpPr>
          <p:nvPr>
            <p:ph type="body" idx="1"/>
          </p:nvPr>
        </p:nvSpPr>
        <p:spPr/>
        <p:txBody>
          <a:bodyPr/>
          <a:lstStyle/>
          <a:p>
            <a:r>
              <a:rPr lang="en-US" dirty="0">
                <a:hlinkClick r:id="rId2"/>
              </a:rPr>
              <a:t>(103) How Does the Panama Canal Work? - YouTube</a:t>
            </a:r>
            <a:endParaRPr lang="en-US" dirty="0"/>
          </a:p>
        </p:txBody>
      </p:sp>
    </p:spTree>
    <p:extLst>
      <p:ext uri="{BB962C8B-B14F-4D97-AF65-F5344CB8AC3E}">
        <p14:creationId xmlns:p14="http://schemas.microsoft.com/office/powerpoint/2010/main" val="37235781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96979E-2DF2-AB08-78C6-30574F83A07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5C6A84C-4EA1-38E5-C725-4FC732102398}"/>
              </a:ext>
            </a:extLst>
          </p:cNvPr>
          <p:cNvPicPr>
            <a:picLocks noChangeAspect="1"/>
          </p:cNvPicPr>
          <p:nvPr/>
        </p:nvPicPr>
        <p:blipFill>
          <a:blip r:embed="rId2"/>
          <a:stretch>
            <a:fillRect/>
          </a:stretch>
        </p:blipFill>
        <p:spPr>
          <a:xfrm>
            <a:off x="240331" y="0"/>
            <a:ext cx="5462124" cy="6858000"/>
          </a:xfrm>
          <a:prstGeom prst="rect">
            <a:avLst/>
          </a:prstGeom>
        </p:spPr>
      </p:pic>
      <p:sp>
        <p:nvSpPr>
          <p:cNvPr id="3" name="Title 2">
            <a:extLst>
              <a:ext uri="{FF2B5EF4-FFF2-40B4-BE49-F238E27FC236}">
                <a16:creationId xmlns:a16="http://schemas.microsoft.com/office/drawing/2014/main" id="{8959548F-0A77-5419-BEA0-66658DA0203C}"/>
              </a:ext>
            </a:extLst>
          </p:cNvPr>
          <p:cNvSpPr>
            <a:spLocks noGrp="1"/>
          </p:cNvSpPr>
          <p:nvPr>
            <p:ph type="title"/>
          </p:nvPr>
        </p:nvSpPr>
        <p:spPr>
          <a:xfrm>
            <a:off x="5976906" y="199835"/>
            <a:ext cx="5945117" cy="3663656"/>
          </a:xfrm>
        </p:spPr>
        <p:txBody>
          <a:bodyPr/>
          <a:lstStyle/>
          <a:p>
            <a:r>
              <a:rPr lang="en-US" sz="3600" dirty="0"/>
              <a:t>USS Missouri transiting the Miraflores Locks in World War II</a:t>
            </a:r>
            <a:br>
              <a:rPr lang="en-US" sz="3600" dirty="0"/>
            </a:br>
            <a:br>
              <a:rPr lang="en-US" sz="3600" dirty="0"/>
            </a:br>
            <a:r>
              <a:rPr lang="en-US" sz="3600" dirty="0"/>
              <a:t>Nimitz Class Aircraft Carriers can transit the Neopanamax Locks, but cannot pass under the Bridge of the Americas</a:t>
            </a:r>
          </a:p>
        </p:txBody>
      </p:sp>
    </p:spTree>
    <p:extLst>
      <p:ext uri="{BB962C8B-B14F-4D97-AF65-F5344CB8AC3E}">
        <p14:creationId xmlns:p14="http://schemas.microsoft.com/office/powerpoint/2010/main" val="23821200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240D7C-3100-03B6-29CA-38DA979201DF}"/>
            </a:ext>
          </a:extLst>
        </p:cNvPr>
        <p:cNvGrpSpPr/>
        <p:nvPr/>
      </p:nvGrpSpPr>
      <p:grpSpPr>
        <a:xfrm>
          <a:off x="0" y="0"/>
          <a:ext cx="0" cy="0"/>
          <a:chOff x="0" y="0"/>
          <a:chExt cx="0" cy="0"/>
        </a:xfrm>
      </p:grpSpPr>
      <p:pic>
        <p:nvPicPr>
          <p:cNvPr id="3" name="Picture 2" descr="A cover of a magazine&#10;&#10;AI-generated content may be incorrect.">
            <a:extLst>
              <a:ext uri="{FF2B5EF4-FFF2-40B4-BE49-F238E27FC236}">
                <a16:creationId xmlns:a16="http://schemas.microsoft.com/office/drawing/2014/main" id="{2AFD27DB-B716-B1E7-ED60-598F73FB5171}"/>
              </a:ext>
            </a:extLst>
          </p:cNvPr>
          <p:cNvPicPr>
            <a:picLocks noChangeAspect="1"/>
          </p:cNvPicPr>
          <p:nvPr/>
        </p:nvPicPr>
        <p:blipFill>
          <a:blip r:embed="rId3">
            <a:extLst>
              <a:ext uri="{28A0092B-C50C-407E-A947-70E740481C1C}">
                <a14:useLocalDpi xmlns:a14="http://schemas.microsoft.com/office/drawing/2010/main" val="0"/>
              </a:ext>
            </a:extLst>
          </a:blip>
          <a:srcRect l="669" t="29490" b="29373"/>
          <a:stretch>
            <a:fillRect/>
          </a:stretch>
        </p:blipFill>
        <p:spPr>
          <a:xfrm>
            <a:off x="0" y="0"/>
            <a:ext cx="12192000" cy="6858000"/>
          </a:xfrm>
          <a:prstGeom prst="rect">
            <a:avLst/>
          </a:prstGeom>
        </p:spPr>
      </p:pic>
    </p:spTree>
    <p:extLst>
      <p:ext uri="{BB962C8B-B14F-4D97-AF65-F5344CB8AC3E}">
        <p14:creationId xmlns:p14="http://schemas.microsoft.com/office/powerpoint/2010/main" val="24512772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DB0247A-6FFE-156F-D15B-A30A0F761C05}"/>
              </a:ext>
            </a:extLst>
          </p:cNvPr>
          <p:cNvSpPr/>
          <p:nvPr/>
        </p:nvSpPr>
        <p:spPr>
          <a:xfrm>
            <a:off x="9099779" y="5130735"/>
            <a:ext cx="3233124" cy="1083816"/>
          </a:xfrm>
          <a:prstGeom prst="rect">
            <a:avLst/>
          </a:prstGeom>
          <a:gradFill>
            <a:gsLst>
              <a:gs pos="0">
                <a:srgbClr val="61CBF4"/>
              </a:gs>
              <a:gs pos="100000">
                <a:srgbClr val="0066F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F61DFC6-F4A7-6818-15FE-89B15E11B9F2}"/>
              </a:ext>
            </a:extLst>
          </p:cNvPr>
          <p:cNvSpPr/>
          <p:nvPr/>
        </p:nvSpPr>
        <p:spPr>
          <a:xfrm>
            <a:off x="3127071" y="3295040"/>
            <a:ext cx="1463040" cy="914400"/>
          </a:xfrm>
          <a:prstGeom prst="rect">
            <a:avLst/>
          </a:prstGeom>
          <a:solidFill>
            <a:srgbClr val="B0C7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SAVED</a:t>
            </a:r>
          </a:p>
          <a:p>
            <a:pPr algn="ctr"/>
            <a:r>
              <a:rPr lang="en-US" sz="900" dirty="0"/>
              <a:t> </a:t>
            </a:r>
          </a:p>
          <a:p>
            <a:pPr algn="ctr"/>
            <a:endParaRPr lang="en-US" dirty="0"/>
          </a:p>
        </p:txBody>
      </p:sp>
      <p:sp>
        <p:nvSpPr>
          <p:cNvPr id="159" name="Rectangle 158">
            <a:extLst>
              <a:ext uri="{FF2B5EF4-FFF2-40B4-BE49-F238E27FC236}">
                <a16:creationId xmlns:a16="http://schemas.microsoft.com/office/drawing/2014/main" id="{D6F4EFD3-E1E5-FFF7-D2B3-B1647D1FA4B2}"/>
              </a:ext>
            </a:extLst>
          </p:cNvPr>
          <p:cNvSpPr/>
          <p:nvPr/>
        </p:nvSpPr>
        <p:spPr>
          <a:xfrm>
            <a:off x="3124200" y="3842535"/>
            <a:ext cx="1463040" cy="365760"/>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Freeform: Shape 182">
            <a:extLst>
              <a:ext uri="{FF2B5EF4-FFF2-40B4-BE49-F238E27FC236}">
                <a16:creationId xmlns:a16="http://schemas.microsoft.com/office/drawing/2014/main" id="{869F083E-4C66-A260-31BC-7F7A14865150}"/>
              </a:ext>
            </a:extLst>
          </p:cNvPr>
          <p:cNvSpPr/>
          <p:nvPr/>
        </p:nvSpPr>
        <p:spPr>
          <a:xfrm>
            <a:off x="-50484" y="3561806"/>
            <a:ext cx="9154618" cy="2656114"/>
          </a:xfrm>
          <a:custGeom>
            <a:avLst/>
            <a:gdLst>
              <a:gd name="connsiteX0" fmla="*/ 16329 w 8980714"/>
              <a:gd name="connsiteY0" fmla="*/ 0 h 2656114"/>
              <a:gd name="connsiteX1" fmla="*/ 3091543 w 8980714"/>
              <a:gd name="connsiteY1" fmla="*/ 0 h 2656114"/>
              <a:gd name="connsiteX2" fmla="*/ 3140529 w 8980714"/>
              <a:gd name="connsiteY2" fmla="*/ 919843 h 2656114"/>
              <a:gd name="connsiteX3" fmla="*/ 4588329 w 8980714"/>
              <a:gd name="connsiteY3" fmla="*/ 914400 h 2656114"/>
              <a:gd name="connsiteX4" fmla="*/ 4599214 w 8980714"/>
              <a:gd name="connsiteY4" fmla="*/ 2100943 h 2656114"/>
              <a:gd name="connsiteX5" fmla="*/ 8980714 w 8980714"/>
              <a:gd name="connsiteY5" fmla="*/ 2106385 h 2656114"/>
              <a:gd name="connsiteX6" fmla="*/ 8975272 w 8980714"/>
              <a:gd name="connsiteY6" fmla="*/ 2656114 h 2656114"/>
              <a:gd name="connsiteX7" fmla="*/ 0 w 8980714"/>
              <a:gd name="connsiteY7" fmla="*/ 2639785 h 2656114"/>
              <a:gd name="connsiteX8" fmla="*/ 16329 w 8980714"/>
              <a:gd name="connsiteY8" fmla="*/ 0 h 2656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80714" h="2656114">
                <a:moveTo>
                  <a:pt x="16329" y="0"/>
                </a:moveTo>
                <a:lnTo>
                  <a:pt x="3091543" y="0"/>
                </a:lnTo>
                <a:lnTo>
                  <a:pt x="3140529" y="919843"/>
                </a:lnTo>
                <a:lnTo>
                  <a:pt x="4588329" y="914400"/>
                </a:lnTo>
                <a:lnTo>
                  <a:pt x="4599214" y="2100943"/>
                </a:lnTo>
                <a:lnTo>
                  <a:pt x="8980714" y="2106385"/>
                </a:lnTo>
                <a:lnTo>
                  <a:pt x="8975272" y="2656114"/>
                </a:lnTo>
                <a:lnTo>
                  <a:pt x="0" y="2639785"/>
                </a:lnTo>
                <a:lnTo>
                  <a:pt x="16329" y="0"/>
                </a:lnTo>
                <a:close/>
              </a:path>
            </a:pathLst>
          </a:custGeom>
          <a:solidFill>
            <a:schemeClr val="bg2">
              <a:lumMod val="50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F295A33-F5C0-63BE-4C30-37FD9BE91E8F}"/>
              </a:ext>
            </a:extLst>
          </p:cNvPr>
          <p:cNvSpPr/>
          <p:nvPr/>
        </p:nvSpPr>
        <p:spPr>
          <a:xfrm>
            <a:off x="-213360" y="2379495"/>
            <a:ext cx="1828800" cy="1188720"/>
          </a:xfrm>
          <a:prstGeom prst="rect">
            <a:avLst/>
          </a:prstGeom>
          <a:solidFill>
            <a:srgbClr val="B0C7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773A13B-A817-9759-F098-A477F27ECEE5}"/>
              </a:ext>
            </a:extLst>
          </p:cNvPr>
          <p:cNvSpPr/>
          <p:nvPr/>
        </p:nvSpPr>
        <p:spPr>
          <a:xfrm>
            <a:off x="1615440" y="2377440"/>
            <a:ext cx="1505908" cy="914400"/>
          </a:xfrm>
          <a:prstGeom prst="rect">
            <a:avLst/>
          </a:prstGeom>
          <a:solidFill>
            <a:srgbClr val="B0C7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SAVED</a:t>
            </a:r>
          </a:p>
          <a:p>
            <a:pPr algn="ctr"/>
            <a:r>
              <a:rPr lang="en-US" sz="900" dirty="0"/>
              <a:t> </a:t>
            </a:r>
          </a:p>
          <a:p>
            <a:pPr algn="ctr"/>
            <a:endParaRPr lang="en-US" dirty="0"/>
          </a:p>
        </p:txBody>
      </p:sp>
      <p:sp>
        <p:nvSpPr>
          <p:cNvPr id="8" name="Rectangle 7">
            <a:extLst>
              <a:ext uri="{FF2B5EF4-FFF2-40B4-BE49-F238E27FC236}">
                <a16:creationId xmlns:a16="http://schemas.microsoft.com/office/drawing/2014/main" id="{8FFFCE2A-FCF8-A466-93E1-A9D8150B73D8}"/>
              </a:ext>
            </a:extLst>
          </p:cNvPr>
          <p:cNvSpPr/>
          <p:nvPr/>
        </p:nvSpPr>
        <p:spPr>
          <a:xfrm>
            <a:off x="1651808" y="2880360"/>
            <a:ext cx="1463040" cy="365760"/>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1EFFCA-B64A-4FE8-FBC8-1C0F23CAAB3B}"/>
              </a:ext>
            </a:extLst>
          </p:cNvPr>
          <p:cNvSpPr/>
          <p:nvPr/>
        </p:nvSpPr>
        <p:spPr>
          <a:xfrm>
            <a:off x="4953000" y="2651818"/>
            <a:ext cx="2194560" cy="274320"/>
          </a:xfrm>
          <a:prstGeom prst="rect">
            <a:avLst/>
          </a:prstGeom>
          <a:solidFill>
            <a:srgbClr val="B0C7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917AD77-139E-1D40-FB25-5CBBE5133768}"/>
              </a:ext>
            </a:extLst>
          </p:cNvPr>
          <p:cNvSpPr/>
          <p:nvPr/>
        </p:nvSpPr>
        <p:spPr>
          <a:xfrm>
            <a:off x="4587240" y="4215890"/>
            <a:ext cx="1463040" cy="914400"/>
          </a:xfrm>
          <a:prstGeom prst="rect">
            <a:avLst/>
          </a:prstGeom>
          <a:solidFill>
            <a:srgbClr val="B0C7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SAVED</a:t>
            </a:r>
          </a:p>
          <a:p>
            <a:pPr algn="ctr"/>
            <a:r>
              <a:rPr lang="en-US" sz="800" dirty="0"/>
              <a:t> </a:t>
            </a:r>
          </a:p>
          <a:p>
            <a:pPr algn="ctr"/>
            <a:endParaRPr lang="en-US" dirty="0"/>
          </a:p>
        </p:txBody>
      </p:sp>
      <p:sp>
        <p:nvSpPr>
          <p:cNvPr id="14" name="Rectangle 13">
            <a:extLst>
              <a:ext uri="{FF2B5EF4-FFF2-40B4-BE49-F238E27FC236}">
                <a16:creationId xmlns:a16="http://schemas.microsoft.com/office/drawing/2014/main" id="{B1F368D1-03E9-35EF-886C-B488B322063A}"/>
              </a:ext>
            </a:extLst>
          </p:cNvPr>
          <p:cNvSpPr/>
          <p:nvPr/>
        </p:nvSpPr>
        <p:spPr>
          <a:xfrm>
            <a:off x="4587240" y="5122695"/>
            <a:ext cx="1463040" cy="548640"/>
          </a:xfrm>
          <a:prstGeom prst="rect">
            <a:avLst/>
          </a:prstGeom>
          <a:solidFill>
            <a:srgbClr val="B0C7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6FA5F1C-8B7F-11EF-0BC1-C5DDCAB39971}"/>
              </a:ext>
            </a:extLst>
          </p:cNvPr>
          <p:cNvSpPr/>
          <p:nvPr/>
        </p:nvSpPr>
        <p:spPr>
          <a:xfrm>
            <a:off x="6451732" y="3566160"/>
            <a:ext cx="2194560" cy="274320"/>
          </a:xfrm>
          <a:prstGeom prst="rect">
            <a:avLst/>
          </a:prstGeom>
          <a:solidFill>
            <a:srgbClr val="B0C7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92DDCC3-87ED-8EAC-DD61-77167224BBC1}"/>
              </a:ext>
            </a:extLst>
          </p:cNvPr>
          <p:cNvSpPr/>
          <p:nvPr/>
        </p:nvSpPr>
        <p:spPr>
          <a:xfrm>
            <a:off x="7919968" y="4480560"/>
            <a:ext cx="2194560" cy="274320"/>
          </a:xfrm>
          <a:prstGeom prst="rect">
            <a:avLst/>
          </a:prstGeom>
          <a:solidFill>
            <a:srgbClr val="B0C7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nvGrpSpPr>
          <p:cNvPr id="15" name="Group 14">
            <a:extLst>
              <a:ext uri="{FF2B5EF4-FFF2-40B4-BE49-F238E27FC236}">
                <a16:creationId xmlns:a16="http://schemas.microsoft.com/office/drawing/2014/main" id="{B107DE80-A245-49A0-E080-78B7FCC4957E}"/>
              </a:ext>
            </a:extLst>
          </p:cNvPr>
          <p:cNvGrpSpPr/>
          <p:nvPr/>
        </p:nvGrpSpPr>
        <p:grpSpPr>
          <a:xfrm>
            <a:off x="4955546" y="2560320"/>
            <a:ext cx="2199653" cy="376464"/>
            <a:chOff x="4993627" y="2552228"/>
            <a:chExt cx="2199653" cy="376464"/>
          </a:xfrm>
        </p:grpSpPr>
        <p:cxnSp>
          <p:nvCxnSpPr>
            <p:cNvPr id="32" name="Straight Connector 31">
              <a:extLst>
                <a:ext uri="{FF2B5EF4-FFF2-40B4-BE49-F238E27FC236}">
                  <a16:creationId xmlns:a16="http://schemas.microsoft.com/office/drawing/2014/main" id="{D77838A3-09D8-DA9A-5A8A-7E173CE1661B}"/>
                </a:ext>
              </a:extLst>
            </p:cNvPr>
            <p:cNvCxnSpPr/>
            <p:nvPr/>
          </p:nvCxnSpPr>
          <p:spPr>
            <a:xfrm>
              <a:off x="7193280" y="2552228"/>
              <a:ext cx="0" cy="373568"/>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69E1FD87-19E3-96F0-172B-82B765AD054F}"/>
                </a:ext>
              </a:extLst>
            </p:cNvPr>
            <p:cNvCxnSpPr>
              <a:cxnSpLocks/>
            </p:cNvCxnSpPr>
            <p:nvPr/>
          </p:nvCxnSpPr>
          <p:spPr>
            <a:xfrm flipH="1">
              <a:off x="4998720" y="2928692"/>
              <a:ext cx="2194560" cy="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DDA368C0-5E73-71EE-CB8E-D06701474F77}"/>
                </a:ext>
              </a:extLst>
            </p:cNvPr>
            <p:cNvCxnSpPr/>
            <p:nvPr/>
          </p:nvCxnSpPr>
          <p:spPr>
            <a:xfrm>
              <a:off x="4993627" y="2554570"/>
              <a:ext cx="0" cy="373568"/>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cxnSp>
        <p:nvCxnSpPr>
          <p:cNvPr id="45" name="Straight Connector 44">
            <a:extLst>
              <a:ext uri="{FF2B5EF4-FFF2-40B4-BE49-F238E27FC236}">
                <a16:creationId xmlns:a16="http://schemas.microsoft.com/office/drawing/2014/main" id="{F16CD489-B563-5860-04B8-7B0A8FE155D7}"/>
              </a:ext>
            </a:extLst>
          </p:cNvPr>
          <p:cNvCxnSpPr/>
          <p:nvPr/>
        </p:nvCxnSpPr>
        <p:spPr>
          <a:xfrm>
            <a:off x="6451732" y="3466625"/>
            <a:ext cx="0" cy="373568"/>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D9AE1D71-CCA3-C28D-D4B1-3369E9D20FEC}"/>
              </a:ext>
            </a:extLst>
          </p:cNvPr>
          <p:cNvCxnSpPr/>
          <p:nvPr/>
        </p:nvCxnSpPr>
        <p:spPr>
          <a:xfrm>
            <a:off x="8646292" y="3466625"/>
            <a:ext cx="0" cy="373568"/>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4DA01EF3-4E11-C8B7-B6F1-768AEC027016}"/>
              </a:ext>
            </a:extLst>
          </p:cNvPr>
          <p:cNvCxnSpPr>
            <a:cxnSpLocks/>
          </p:cNvCxnSpPr>
          <p:nvPr/>
        </p:nvCxnSpPr>
        <p:spPr>
          <a:xfrm flipH="1">
            <a:off x="6451732" y="3842535"/>
            <a:ext cx="2194560" cy="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A9ADCD35-D541-D377-9E5A-D5F82E44CE51}"/>
              </a:ext>
            </a:extLst>
          </p:cNvPr>
          <p:cNvCxnSpPr/>
          <p:nvPr/>
        </p:nvCxnSpPr>
        <p:spPr>
          <a:xfrm>
            <a:off x="7894794" y="4381025"/>
            <a:ext cx="0" cy="373568"/>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FAB8ADC2-526E-FEBB-C229-422A855D0717}"/>
              </a:ext>
            </a:extLst>
          </p:cNvPr>
          <p:cNvCxnSpPr/>
          <p:nvPr/>
        </p:nvCxnSpPr>
        <p:spPr>
          <a:xfrm>
            <a:off x="10081497" y="4381025"/>
            <a:ext cx="0" cy="373568"/>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44F7D2B0-CF5F-B9D3-2A6B-7EB26EF7F734}"/>
              </a:ext>
            </a:extLst>
          </p:cNvPr>
          <p:cNvCxnSpPr>
            <a:cxnSpLocks/>
          </p:cNvCxnSpPr>
          <p:nvPr/>
        </p:nvCxnSpPr>
        <p:spPr>
          <a:xfrm flipH="1">
            <a:off x="7886937" y="4756935"/>
            <a:ext cx="2194560" cy="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p:nvSpPr>
          <p:cNvPr id="52" name="Title 51">
            <a:extLst>
              <a:ext uri="{FF2B5EF4-FFF2-40B4-BE49-F238E27FC236}">
                <a16:creationId xmlns:a16="http://schemas.microsoft.com/office/drawing/2014/main" id="{F266DDC4-B287-0D60-CC5E-E7FC3D10857C}"/>
              </a:ext>
            </a:extLst>
          </p:cNvPr>
          <p:cNvSpPr>
            <a:spLocks noGrp="1"/>
          </p:cNvSpPr>
          <p:nvPr>
            <p:ph type="title"/>
          </p:nvPr>
        </p:nvSpPr>
        <p:spPr>
          <a:xfrm>
            <a:off x="909068" y="0"/>
            <a:ext cx="10515600" cy="1325563"/>
          </a:xfrm>
        </p:spPr>
        <p:txBody>
          <a:bodyPr/>
          <a:lstStyle/>
          <a:p>
            <a:r>
              <a:rPr lang="en-US" dirty="0"/>
              <a:t>Operation of New Neopanamax Locks</a:t>
            </a:r>
            <a:br>
              <a:rPr lang="en-US" dirty="0"/>
            </a:br>
            <a:r>
              <a:rPr lang="en-US" dirty="0"/>
              <a:t>Transiting Downstream</a:t>
            </a:r>
          </a:p>
        </p:txBody>
      </p:sp>
      <p:grpSp>
        <p:nvGrpSpPr>
          <p:cNvPr id="186" name="Group 185">
            <a:extLst>
              <a:ext uri="{FF2B5EF4-FFF2-40B4-BE49-F238E27FC236}">
                <a16:creationId xmlns:a16="http://schemas.microsoft.com/office/drawing/2014/main" id="{90591B0D-1A5B-9DAB-41A8-81300EC825B3}"/>
              </a:ext>
            </a:extLst>
          </p:cNvPr>
          <p:cNvGrpSpPr/>
          <p:nvPr/>
        </p:nvGrpSpPr>
        <p:grpSpPr>
          <a:xfrm>
            <a:off x="5317019" y="5120640"/>
            <a:ext cx="1516838" cy="1051560"/>
            <a:chOff x="5317019" y="5120640"/>
            <a:chExt cx="1516838" cy="1051560"/>
          </a:xfrm>
        </p:grpSpPr>
        <p:cxnSp>
          <p:nvCxnSpPr>
            <p:cNvPr id="73" name="Straight Arrow Connector 72">
              <a:extLst>
                <a:ext uri="{FF2B5EF4-FFF2-40B4-BE49-F238E27FC236}">
                  <a16:creationId xmlns:a16="http://schemas.microsoft.com/office/drawing/2014/main" id="{C3C0761D-4050-3794-DEDC-D262ED2B28AE}"/>
                </a:ext>
              </a:extLst>
            </p:cNvPr>
            <p:cNvCxnSpPr>
              <a:cxnSpLocks/>
            </p:cNvCxnSpPr>
            <p:nvPr/>
          </p:nvCxnSpPr>
          <p:spPr>
            <a:xfrm flipV="1">
              <a:off x="6833398" y="5806440"/>
              <a:ext cx="0" cy="365760"/>
            </a:xfrm>
            <a:prstGeom prst="straightConnector1">
              <a:avLst/>
            </a:prstGeom>
            <a:ln w="44450">
              <a:solidFill>
                <a:srgbClr val="B0C7E7"/>
              </a:solidFill>
              <a:tailEnd type="stealth" w="med" len="lg"/>
            </a:ln>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AF6DA674-0D19-061F-76F6-57F851DCAE6A}"/>
                </a:ext>
              </a:extLst>
            </p:cNvPr>
            <p:cNvCxnSpPr>
              <a:cxnSpLocks/>
            </p:cNvCxnSpPr>
            <p:nvPr/>
          </p:nvCxnSpPr>
          <p:spPr>
            <a:xfrm flipH="1">
              <a:off x="5317019" y="5120640"/>
              <a:ext cx="3482" cy="1051560"/>
            </a:xfrm>
            <a:prstGeom prst="line">
              <a:avLst/>
            </a:prstGeom>
            <a:ln w="44450">
              <a:solidFill>
                <a:srgbClr val="B0C7E7"/>
              </a:solidFill>
            </a:ln>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9255772B-2100-4AE5-7F75-3BAAA5425834}"/>
                </a:ext>
              </a:extLst>
            </p:cNvPr>
            <p:cNvCxnSpPr>
              <a:cxnSpLocks/>
            </p:cNvCxnSpPr>
            <p:nvPr/>
          </p:nvCxnSpPr>
          <p:spPr>
            <a:xfrm flipV="1">
              <a:off x="5318760" y="6170707"/>
              <a:ext cx="1515097" cy="1493"/>
            </a:xfrm>
            <a:prstGeom prst="line">
              <a:avLst/>
            </a:prstGeom>
            <a:ln w="44450">
              <a:solidFill>
                <a:srgbClr val="B0C7E7"/>
              </a:solidFill>
            </a:ln>
          </p:spPr>
          <p:style>
            <a:lnRef idx="2">
              <a:schemeClr val="accent1"/>
            </a:lnRef>
            <a:fillRef idx="0">
              <a:schemeClr val="accent1"/>
            </a:fillRef>
            <a:effectRef idx="1">
              <a:schemeClr val="accent1"/>
            </a:effectRef>
            <a:fontRef idx="minor">
              <a:schemeClr val="tx1"/>
            </a:fontRef>
          </p:style>
        </p:cxnSp>
      </p:grpSp>
      <p:grpSp>
        <p:nvGrpSpPr>
          <p:cNvPr id="78" name="Group 77">
            <a:extLst>
              <a:ext uri="{FF2B5EF4-FFF2-40B4-BE49-F238E27FC236}">
                <a16:creationId xmlns:a16="http://schemas.microsoft.com/office/drawing/2014/main" id="{0CDE52AC-127D-222B-0CE6-238556F2DC3D}"/>
              </a:ext>
            </a:extLst>
          </p:cNvPr>
          <p:cNvGrpSpPr>
            <a:grpSpLocks noChangeAspect="1"/>
          </p:cNvGrpSpPr>
          <p:nvPr/>
        </p:nvGrpSpPr>
        <p:grpSpPr>
          <a:xfrm flipH="1">
            <a:off x="2026920" y="2029968"/>
            <a:ext cx="822960" cy="354840"/>
            <a:chOff x="6302693" y="4459620"/>
            <a:chExt cx="950148" cy="354840"/>
          </a:xfrm>
        </p:grpSpPr>
        <p:sp>
          <p:nvSpPr>
            <p:cNvPr id="81" name="Rectangle: Top Corners Snipped 80">
              <a:extLst>
                <a:ext uri="{FF2B5EF4-FFF2-40B4-BE49-F238E27FC236}">
                  <a16:creationId xmlns:a16="http://schemas.microsoft.com/office/drawing/2014/main" id="{A2004E09-D62C-E846-91BA-64CC8D029FFE}"/>
                </a:ext>
              </a:extLst>
            </p:cNvPr>
            <p:cNvSpPr/>
            <p:nvPr/>
          </p:nvSpPr>
          <p:spPr>
            <a:xfrm flipH="1" flipV="1">
              <a:off x="6429881" y="4704756"/>
              <a:ext cx="822960" cy="109704"/>
            </a:xfrm>
            <a:prstGeom prst="snip2SameRect">
              <a:avLst>
                <a:gd name="adj1" fmla="val 50000"/>
                <a:gd name="adj2" fmla="val 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ight Triangle 81">
              <a:extLst>
                <a:ext uri="{FF2B5EF4-FFF2-40B4-BE49-F238E27FC236}">
                  <a16:creationId xmlns:a16="http://schemas.microsoft.com/office/drawing/2014/main" id="{F07A7020-8A83-7A96-CE67-227863CAA06C}"/>
                </a:ext>
              </a:extLst>
            </p:cNvPr>
            <p:cNvSpPr/>
            <p:nvPr/>
          </p:nvSpPr>
          <p:spPr>
            <a:xfrm flipH="1" flipV="1">
              <a:off x="6302693" y="4645342"/>
              <a:ext cx="127206" cy="117158"/>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7" name="Group 86">
              <a:extLst>
                <a:ext uri="{FF2B5EF4-FFF2-40B4-BE49-F238E27FC236}">
                  <a16:creationId xmlns:a16="http://schemas.microsoft.com/office/drawing/2014/main" id="{621519A2-BC9E-B273-C6C8-908C2A35DD52}"/>
                </a:ext>
              </a:extLst>
            </p:cNvPr>
            <p:cNvGrpSpPr/>
            <p:nvPr/>
          </p:nvGrpSpPr>
          <p:grpSpPr>
            <a:xfrm>
              <a:off x="6494624" y="4459620"/>
              <a:ext cx="731989" cy="200978"/>
              <a:chOff x="6475574" y="4455795"/>
              <a:chExt cx="731989" cy="200978"/>
            </a:xfrm>
          </p:grpSpPr>
          <p:sp>
            <p:nvSpPr>
              <p:cNvPr id="90" name="Rectangle 89">
                <a:extLst>
                  <a:ext uri="{FF2B5EF4-FFF2-40B4-BE49-F238E27FC236}">
                    <a16:creationId xmlns:a16="http://schemas.microsoft.com/office/drawing/2014/main" id="{17F72046-3BEF-2488-5AEB-CFFBEC4ED490}"/>
                  </a:ext>
                </a:extLst>
              </p:cNvPr>
              <p:cNvSpPr/>
              <p:nvPr/>
            </p:nvSpPr>
            <p:spPr>
              <a:xfrm>
                <a:off x="6759893" y="4542473"/>
                <a:ext cx="52388" cy="114300"/>
              </a:xfrm>
              <a:prstGeom prst="rect">
                <a:avLst/>
              </a:prstGeom>
              <a:solidFill>
                <a:schemeClr val="tx1"/>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1" name="Group 90">
                <a:extLst>
                  <a:ext uri="{FF2B5EF4-FFF2-40B4-BE49-F238E27FC236}">
                    <a16:creationId xmlns:a16="http://schemas.microsoft.com/office/drawing/2014/main" id="{E3A319FB-E6C2-7BBD-DEBA-6032DFA905CF}"/>
                  </a:ext>
                </a:extLst>
              </p:cNvPr>
              <p:cNvGrpSpPr/>
              <p:nvPr/>
            </p:nvGrpSpPr>
            <p:grpSpPr>
              <a:xfrm>
                <a:off x="7116123" y="4575047"/>
                <a:ext cx="91440" cy="81726"/>
                <a:chOff x="7116123" y="4560568"/>
                <a:chExt cx="91440" cy="81726"/>
              </a:xfrm>
            </p:grpSpPr>
            <p:sp>
              <p:nvSpPr>
                <p:cNvPr id="117" name="Rectangle 116">
                  <a:extLst>
                    <a:ext uri="{FF2B5EF4-FFF2-40B4-BE49-F238E27FC236}">
                      <a16:creationId xmlns:a16="http://schemas.microsoft.com/office/drawing/2014/main" id="{E5C4593E-992D-78E0-576C-41EFD51704EC}"/>
                    </a:ext>
                  </a:extLst>
                </p:cNvPr>
                <p:cNvSpPr/>
                <p:nvPr/>
              </p:nvSpPr>
              <p:spPr>
                <a:xfrm>
                  <a:off x="7116123" y="4614862"/>
                  <a:ext cx="91440" cy="27432"/>
                </a:xfrm>
                <a:prstGeom prst="rect">
                  <a:avLst/>
                </a:prstGeom>
                <a:solidFill>
                  <a:srgbClr val="FFC000"/>
                </a:solidFill>
                <a:ln w="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1290711E-A45F-2E91-B87C-403A0975F233}"/>
                    </a:ext>
                  </a:extLst>
                </p:cNvPr>
                <p:cNvSpPr/>
                <p:nvPr/>
              </p:nvSpPr>
              <p:spPr>
                <a:xfrm>
                  <a:off x="7116123" y="4560568"/>
                  <a:ext cx="91440" cy="27432"/>
                </a:xfrm>
                <a:prstGeom prst="rect">
                  <a:avLst/>
                </a:prstGeom>
                <a:solidFill>
                  <a:srgbClr val="FFC000"/>
                </a:solidFill>
                <a:ln w="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C6C7F5BF-6271-01B9-9C57-1BB2A7A09124}"/>
                    </a:ext>
                  </a:extLst>
                </p:cNvPr>
                <p:cNvSpPr/>
                <p:nvPr/>
              </p:nvSpPr>
              <p:spPr>
                <a:xfrm>
                  <a:off x="7116123" y="4585453"/>
                  <a:ext cx="91440" cy="27432"/>
                </a:xfrm>
                <a:prstGeom prst="rect">
                  <a:avLst/>
                </a:prstGeom>
                <a:solidFill>
                  <a:schemeClr val="tx1">
                    <a:lumMod val="95000"/>
                    <a:lumOff val="5000"/>
                  </a:schemeClr>
                </a:solidFill>
                <a:ln w="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2" name="Group 91">
                <a:extLst>
                  <a:ext uri="{FF2B5EF4-FFF2-40B4-BE49-F238E27FC236}">
                    <a16:creationId xmlns:a16="http://schemas.microsoft.com/office/drawing/2014/main" id="{7BDBC79B-CECB-1D72-C155-D242425C39D0}"/>
                  </a:ext>
                </a:extLst>
              </p:cNvPr>
              <p:cNvGrpSpPr/>
              <p:nvPr/>
            </p:nvGrpSpPr>
            <p:grpSpPr>
              <a:xfrm>
                <a:off x="7002779" y="4455795"/>
                <a:ext cx="112396" cy="200978"/>
                <a:chOff x="7002779" y="4446270"/>
                <a:chExt cx="112396" cy="200978"/>
              </a:xfrm>
            </p:grpSpPr>
            <p:sp>
              <p:nvSpPr>
                <p:cNvPr id="114" name="Rectangle 113">
                  <a:extLst>
                    <a:ext uri="{FF2B5EF4-FFF2-40B4-BE49-F238E27FC236}">
                      <a16:creationId xmlns:a16="http://schemas.microsoft.com/office/drawing/2014/main" id="{962E8726-58EF-A406-C91D-3A9AA1198914}"/>
                    </a:ext>
                  </a:extLst>
                </p:cNvPr>
                <p:cNvSpPr/>
                <p:nvPr/>
              </p:nvSpPr>
              <p:spPr>
                <a:xfrm>
                  <a:off x="7002779" y="4563428"/>
                  <a:ext cx="109728" cy="83820"/>
                </a:xfrm>
                <a:prstGeom prst="rect">
                  <a:avLst/>
                </a:prstGeom>
                <a:solidFill>
                  <a:schemeClr val="tx1"/>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Trapezoid 114">
                  <a:extLst>
                    <a:ext uri="{FF2B5EF4-FFF2-40B4-BE49-F238E27FC236}">
                      <a16:creationId xmlns:a16="http://schemas.microsoft.com/office/drawing/2014/main" id="{198823CE-D01A-67D7-4298-246A93F3AABD}"/>
                    </a:ext>
                  </a:extLst>
                </p:cNvPr>
                <p:cNvSpPr/>
                <p:nvPr/>
              </p:nvSpPr>
              <p:spPr>
                <a:xfrm>
                  <a:off x="7010876" y="4446270"/>
                  <a:ext cx="99060" cy="75248"/>
                </a:xfrm>
                <a:prstGeom prst="trapezoid">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866736DD-DC0D-DD86-0D5D-974D0CA9B4E4}"/>
                    </a:ext>
                  </a:extLst>
                </p:cNvPr>
                <p:cNvSpPr/>
                <p:nvPr/>
              </p:nvSpPr>
              <p:spPr>
                <a:xfrm>
                  <a:off x="7005637" y="4517708"/>
                  <a:ext cx="109538" cy="45719"/>
                </a:xfrm>
                <a:prstGeom prst="rect">
                  <a:avLst/>
                </a:prstGeom>
                <a:solidFill>
                  <a:schemeClr val="tx1"/>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3" name="Group 92">
                <a:extLst>
                  <a:ext uri="{FF2B5EF4-FFF2-40B4-BE49-F238E27FC236}">
                    <a16:creationId xmlns:a16="http://schemas.microsoft.com/office/drawing/2014/main" id="{6DFABE43-ED76-50AF-5746-B2804DE692B2}"/>
                  </a:ext>
                </a:extLst>
              </p:cNvPr>
              <p:cNvGrpSpPr/>
              <p:nvPr/>
            </p:nvGrpSpPr>
            <p:grpSpPr>
              <a:xfrm>
                <a:off x="6569391" y="4567904"/>
                <a:ext cx="185735" cy="88869"/>
                <a:chOff x="6569391" y="4559142"/>
                <a:chExt cx="185735" cy="88869"/>
              </a:xfrm>
            </p:grpSpPr>
            <p:sp>
              <p:nvSpPr>
                <p:cNvPr id="108" name="Rectangle 107">
                  <a:extLst>
                    <a:ext uri="{FF2B5EF4-FFF2-40B4-BE49-F238E27FC236}">
                      <a16:creationId xmlns:a16="http://schemas.microsoft.com/office/drawing/2014/main" id="{328F8DC7-115F-E7B4-BBFB-FDF7356EF4BF}"/>
                    </a:ext>
                  </a:extLst>
                </p:cNvPr>
                <p:cNvSpPr/>
                <p:nvPr/>
              </p:nvSpPr>
              <p:spPr>
                <a:xfrm>
                  <a:off x="6663686" y="4619625"/>
                  <a:ext cx="91440" cy="27432"/>
                </a:xfrm>
                <a:prstGeom prst="rect">
                  <a:avLst/>
                </a:prstGeom>
                <a:solidFill>
                  <a:schemeClr val="accent2">
                    <a:lumMod val="75000"/>
                  </a:schemeClr>
                </a:solidFill>
                <a:ln w="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CEC87839-60D3-307C-49AD-FABC96D1A714}"/>
                    </a:ext>
                  </a:extLst>
                </p:cNvPr>
                <p:cNvSpPr/>
                <p:nvPr/>
              </p:nvSpPr>
              <p:spPr>
                <a:xfrm>
                  <a:off x="6663686" y="4562001"/>
                  <a:ext cx="91440" cy="27432"/>
                </a:xfrm>
                <a:prstGeom prst="rect">
                  <a:avLst/>
                </a:prstGeom>
                <a:solidFill>
                  <a:schemeClr val="bg2">
                    <a:lumMod val="50000"/>
                  </a:schemeClr>
                </a:solidFill>
                <a:ln w="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CB128BE4-DD58-A869-9218-3D94F33133E0}"/>
                    </a:ext>
                  </a:extLst>
                </p:cNvPr>
                <p:cNvSpPr/>
                <p:nvPr/>
              </p:nvSpPr>
              <p:spPr>
                <a:xfrm>
                  <a:off x="6663686" y="4589263"/>
                  <a:ext cx="91440" cy="27432"/>
                </a:xfrm>
                <a:prstGeom prst="rect">
                  <a:avLst/>
                </a:prstGeom>
                <a:solidFill>
                  <a:schemeClr val="accent1">
                    <a:lumMod val="20000"/>
                    <a:lumOff val="80000"/>
                  </a:schemeClr>
                </a:solidFill>
                <a:ln w="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650D0C1D-79DF-615F-8EAD-8152A67F482B}"/>
                    </a:ext>
                  </a:extLst>
                </p:cNvPr>
                <p:cNvSpPr/>
                <p:nvPr/>
              </p:nvSpPr>
              <p:spPr>
                <a:xfrm>
                  <a:off x="6569392" y="4590336"/>
                  <a:ext cx="91440" cy="27432"/>
                </a:xfrm>
                <a:prstGeom prst="rect">
                  <a:avLst/>
                </a:prstGeom>
                <a:solidFill>
                  <a:srgbClr val="FFC000"/>
                </a:solidFill>
                <a:ln w="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a:extLst>
                    <a:ext uri="{FF2B5EF4-FFF2-40B4-BE49-F238E27FC236}">
                      <a16:creationId xmlns:a16="http://schemas.microsoft.com/office/drawing/2014/main" id="{BA252B90-27DB-3A27-CFBB-3A79F351EFCA}"/>
                    </a:ext>
                  </a:extLst>
                </p:cNvPr>
                <p:cNvSpPr/>
                <p:nvPr/>
              </p:nvSpPr>
              <p:spPr>
                <a:xfrm>
                  <a:off x="6570343" y="4559142"/>
                  <a:ext cx="91440" cy="27432"/>
                </a:xfrm>
                <a:prstGeom prst="rect">
                  <a:avLst/>
                </a:prstGeom>
                <a:solidFill>
                  <a:schemeClr val="accent3">
                    <a:lumMod val="50000"/>
                  </a:schemeClr>
                </a:solidFill>
                <a:ln w="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3FD08C49-0D32-F747-DD05-7E5347034F08}"/>
                    </a:ext>
                  </a:extLst>
                </p:cNvPr>
                <p:cNvSpPr/>
                <p:nvPr/>
              </p:nvSpPr>
              <p:spPr>
                <a:xfrm>
                  <a:off x="6569391" y="4620579"/>
                  <a:ext cx="91440" cy="27432"/>
                </a:xfrm>
                <a:prstGeom prst="rect">
                  <a:avLst/>
                </a:prstGeom>
                <a:solidFill>
                  <a:schemeClr val="accent3">
                    <a:lumMod val="75000"/>
                  </a:schemeClr>
                </a:solidFill>
                <a:ln w="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 name="Group 93">
                <a:extLst>
                  <a:ext uri="{FF2B5EF4-FFF2-40B4-BE49-F238E27FC236}">
                    <a16:creationId xmlns:a16="http://schemas.microsoft.com/office/drawing/2014/main" id="{F4D0ECEF-D288-AC26-1311-F17217547B56}"/>
                  </a:ext>
                </a:extLst>
              </p:cNvPr>
              <p:cNvGrpSpPr/>
              <p:nvPr/>
            </p:nvGrpSpPr>
            <p:grpSpPr>
              <a:xfrm>
                <a:off x="6475574" y="4568855"/>
                <a:ext cx="91440" cy="87918"/>
                <a:chOff x="6433658" y="4557236"/>
                <a:chExt cx="91440" cy="87918"/>
              </a:xfrm>
            </p:grpSpPr>
            <p:sp>
              <p:nvSpPr>
                <p:cNvPr id="105" name="Rectangle 104">
                  <a:extLst>
                    <a:ext uri="{FF2B5EF4-FFF2-40B4-BE49-F238E27FC236}">
                      <a16:creationId xmlns:a16="http://schemas.microsoft.com/office/drawing/2014/main" id="{4A976E30-8504-818B-E1ED-90A72A20B7B1}"/>
                    </a:ext>
                  </a:extLst>
                </p:cNvPr>
                <p:cNvSpPr/>
                <p:nvPr/>
              </p:nvSpPr>
              <p:spPr>
                <a:xfrm>
                  <a:off x="6433658" y="4617722"/>
                  <a:ext cx="91440" cy="27432"/>
                </a:xfrm>
                <a:prstGeom prst="rect">
                  <a:avLst/>
                </a:prstGeom>
                <a:solidFill>
                  <a:srgbClr val="FFC000"/>
                </a:solidFill>
                <a:ln w="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9DB7E6BD-524E-2B9A-EE65-31F8BB9DF1E7}"/>
                    </a:ext>
                  </a:extLst>
                </p:cNvPr>
                <p:cNvSpPr/>
                <p:nvPr/>
              </p:nvSpPr>
              <p:spPr>
                <a:xfrm>
                  <a:off x="6433658" y="4587240"/>
                  <a:ext cx="91440" cy="27432"/>
                </a:xfrm>
                <a:prstGeom prst="rect">
                  <a:avLst/>
                </a:prstGeom>
                <a:solidFill>
                  <a:srgbClr val="C00000"/>
                </a:solidFill>
                <a:ln w="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3634D4EC-95A3-BB26-4D11-E247ACD6CA1F}"/>
                    </a:ext>
                  </a:extLst>
                </p:cNvPr>
                <p:cNvSpPr/>
                <p:nvPr/>
              </p:nvSpPr>
              <p:spPr>
                <a:xfrm>
                  <a:off x="6433658" y="4557236"/>
                  <a:ext cx="91440" cy="27432"/>
                </a:xfrm>
                <a:prstGeom prst="rect">
                  <a:avLst/>
                </a:prstGeom>
                <a:solidFill>
                  <a:schemeClr val="tx1">
                    <a:lumMod val="95000"/>
                    <a:lumOff val="5000"/>
                  </a:schemeClr>
                </a:solidFill>
                <a:ln w="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 name="Group 94">
                <a:extLst>
                  <a:ext uri="{FF2B5EF4-FFF2-40B4-BE49-F238E27FC236}">
                    <a16:creationId xmlns:a16="http://schemas.microsoft.com/office/drawing/2014/main" id="{19A2886E-89BD-A365-65AE-EE2104C51A43}"/>
                  </a:ext>
                </a:extLst>
              </p:cNvPr>
              <p:cNvGrpSpPr/>
              <p:nvPr/>
            </p:nvGrpSpPr>
            <p:grpSpPr>
              <a:xfrm>
                <a:off x="6817038" y="4549807"/>
                <a:ext cx="181927" cy="106966"/>
                <a:chOff x="6817038" y="4540091"/>
                <a:chExt cx="181927" cy="106966"/>
              </a:xfrm>
            </p:grpSpPr>
            <p:sp>
              <p:nvSpPr>
                <p:cNvPr id="96" name="Rectangle 95">
                  <a:extLst>
                    <a:ext uri="{FF2B5EF4-FFF2-40B4-BE49-F238E27FC236}">
                      <a16:creationId xmlns:a16="http://schemas.microsoft.com/office/drawing/2014/main" id="{FE07222E-341B-CDB6-A55A-BE1530B7200D}"/>
                    </a:ext>
                  </a:extLst>
                </p:cNvPr>
                <p:cNvSpPr/>
                <p:nvPr/>
              </p:nvSpPr>
              <p:spPr>
                <a:xfrm>
                  <a:off x="6817041" y="4619625"/>
                  <a:ext cx="91440" cy="27432"/>
                </a:xfrm>
                <a:prstGeom prst="rect">
                  <a:avLst/>
                </a:prstGeom>
                <a:solidFill>
                  <a:srgbClr val="FFC000"/>
                </a:solidFill>
                <a:ln w="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7" name="Group 96">
                  <a:extLst>
                    <a:ext uri="{FF2B5EF4-FFF2-40B4-BE49-F238E27FC236}">
                      <a16:creationId xmlns:a16="http://schemas.microsoft.com/office/drawing/2014/main" id="{25065390-8026-D2D9-2FFA-FBB244B89E28}"/>
                    </a:ext>
                  </a:extLst>
                </p:cNvPr>
                <p:cNvGrpSpPr/>
                <p:nvPr/>
              </p:nvGrpSpPr>
              <p:grpSpPr>
                <a:xfrm>
                  <a:off x="6906573" y="4567237"/>
                  <a:ext cx="92392" cy="79820"/>
                  <a:chOff x="6914197" y="4567237"/>
                  <a:chExt cx="92392" cy="79820"/>
                </a:xfrm>
              </p:grpSpPr>
              <p:sp>
                <p:nvSpPr>
                  <p:cNvPr id="102" name="Rectangle 101">
                    <a:extLst>
                      <a:ext uri="{FF2B5EF4-FFF2-40B4-BE49-F238E27FC236}">
                        <a16:creationId xmlns:a16="http://schemas.microsoft.com/office/drawing/2014/main" id="{57CBC38A-EFDA-6E86-B027-236914512674}"/>
                      </a:ext>
                    </a:extLst>
                  </p:cNvPr>
                  <p:cNvSpPr/>
                  <p:nvPr/>
                </p:nvSpPr>
                <p:spPr>
                  <a:xfrm>
                    <a:off x="6914198" y="4589263"/>
                    <a:ext cx="91440" cy="27432"/>
                  </a:xfrm>
                  <a:prstGeom prst="rect">
                    <a:avLst/>
                  </a:prstGeom>
                  <a:solidFill>
                    <a:srgbClr val="FFC000"/>
                  </a:solidFill>
                  <a:ln w="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DB95EB37-74A7-EB5F-2C72-641DDA410681}"/>
                      </a:ext>
                    </a:extLst>
                  </p:cNvPr>
                  <p:cNvSpPr/>
                  <p:nvPr/>
                </p:nvSpPr>
                <p:spPr>
                  <a:xfrm>
                    <a:off x="6915149" y="4567237"/>
                    <a:ext cx="91440" cy="27432"/>
                  </a:xfrm>
                  <a:prstGeom prst="rect">
                    <a:avLst/>
                  </a:prstGeom>
                  <a:solidFill>
                    <a:srgbClr val="00B050"/>
                  </a:solidFill>
                  <a:ln w="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ACED1C88-EAF4-0F4B-CE15-EAA14613F31C}"/>
                      </a:ext>
                    </a:extLst>
                  </p:cNvPr>
                  <p:cNvSpPr/>
                  <p:nvPr/>
                </p:nvSpPr>
                <p:spPr>
                  <a:xfrm>
                    <a:off x="6914197" y="4619625"/>
                    <a:ext cx="91440" cy="27432"/>
                  </a:xfrm>
                  <a:prstGeom prst="rect">
                    <a:avLst/>
                  </a:prstGeom>
                  <a:solidFill>
                    <a:schemeClr val="accent5">
                      <a:lumMod val="60000"/>
                      <a:lumOff val="40000"/>
                    </a:schemeClr>
                  </a:solidFill>
                  <a:ln w="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8" name="Rectangle 97">
                  <a:extLst>
                    <a:ext uri="{FF2B5EF4-FFF2-40B4-BE49-F238E27FC236}">
                      <a16:creationId xmlns:a16="http://schemas.microsoft.com/office/drawing/2014/main" id="{6745B395-74E6-DBCB-05D3-0AC6483599F9}"/>
                    </a:ext>
                  </a:extLst>
                </p:cNvPr>
                <p:cNvSpPr/>
                <p:nvPr/>
              </p:nvSpPr>
              <p:spPr>
                <a:xfrm>
                  <a:off x="6817041" y="4567237"/>
                  <a:ext cx="91440" cy="27432"/>
                </a:xfrm>
                <a:prstGeom prst="rect">
                  <a:avLst/>
                </a:prstGeom>
                <a:solidFill>
                  <a:schemeClr val="accent1">
                    <a:lumMod val="75000"/>
                  </a:schemeClr>
                </a:solidFill>
                <a:ln w="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05FAA3D1-8F34-30BD-618D-389C0A2C0087}"/>
                    </a:ext>
                  </a:extLst>
                </p:cNvPr>
                <p:cNvSpPr/>
                <p:nvPr/>
              </p:nvSpPr>
              <p:spPr>
                <a:xfrm>
                  <a:off x="6817041" y="4592122"/>
                  <a:ext cx="91440" cy="27432"/>
                </a:xfrm>
                <a:prstGeom prst="rect">
                  <a:avLst/>
                </a:prstGeom>
                <a:solidFill>
                  <a:schemeClr val="tx1">
                    <a:lumMod val="95000"/>
                    <a:lumOff val="5000"/>
                  </a:schemeClr>
                </a:solidFill>
                <a:ln w="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BE2A186D-3EE3-7672-0B4B-75D3B66BF3F2}"/>
                    </a:ext>
                  </a:extLst>
                </p:cNvPr>
                <p:cNvSpPr/>
                <p:nvPr/>
              </p:nvSpPr>
              <p:spPr>
                <a:xfrm>
                  <a:off x="6907057" y="4540091"/>
                  <a:ext cx="91440" cy="27432"/>
                </a:xfrm>
                <a:prstGeom prst="rect">
                  <a:avLst/>
                </a:prstGeom>
                <a:solidFill>
                  <a:schemeClr val="tx1">
                    <a:lumMod val="95000"/>
                    <a:lumOff val="5000"/>
                  </a:schemeClr>
                </a:solidFill>
                <a:ln w="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33A7BE1A-8384-88B7-BE6A-0E200CD74399}"/>
                    </a:ext>
                  </a:extLst>
                </p:cNvPr>
                <p:cNvSpPr/>
                <p:nvPr/>
              </p:nvSpPr>
              <p:spPr>
                <a:xfrm>
                  <a:off x="6817038" y="4540560"/>
                  <a:ext cx="91440" cy="27432"/>
                </a:xfrm>
                <a:prstGeom prst="rect">
                  <a:avLst/>
                </a:prstGeom>
                <a:solidFill>
                  <a:schemeClr val="accent6">
                    <a:lumMod val="75000"/>
                  </a:schemeClr>
                </a:solidFill>
                <a:ln w="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8" name="Rectangle 87">
              <a:extLst>
                <a:ext uri="{FF2B5EF4-FFF2-40B4-BE49-F238E27FC236}">
                  <a16:creationId xmlns:a16="http://schemas.microsoft.com/office/drawing/2014/main" id="{BC2FC824-9A31-A795-C138-E0E62365AD91}"/>
                </a:ext>
              </a:extLst>
            </p:cNvPr>
            <p:cNvSpPr/>
            <p:nvPr/>
          </p:nvSpPr>
          <p:spPr>
            <a:xfrm>
              <a:off x="6430327" y="4671060"/>
              <a:ext cx="815340" cy="7525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ight Triangle 88">
              <a:extLst>
                <a:ext uri="{FF2B5EF4-FFF2-40B4-BE49-F238E27FC236}">
                  <a16:creationId xmlns:a16="http://schemas.microsoft.com/office/drawing/2014/main" id="{7446C0AB-8332-5B4A-6D57-04DD5A11C182}"/>
                </a:ext>
              </a:extLst>
            </p:cNvPr>
            <p:cNvSpPr/>
            <p:nvPr/>
          </p:nvSpPr>
          <p:spPr>
            <a:xfrm rot="10800000">
              <a:off x="6377938" y="4611379"/>
              <a:ext cx="45719" cy="45719"/>
            </a:xfrm>
            <a:prstGeom prst="rtTriangle">
              <a:avLst/>
            </a:prstGeom>
            <a:solidFill>
              <a:srgbClr val="275A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7" name="Rectangle 156">
            <a:extLst>
              <a:ext uri="{FF2B5EF4-FFF2-40B4-BE49-F238E27FC236}">
                <a16:creationId xmlns:a16="http://schemas.microsoft.com/office/drawing/2014/main" id="{550376DA-2657-10D8-3C6F-8A0B67744AB7}"/>
              </a:ext>
            </a:extLst>
          </p:cNvPr>
          <p:cNvSpPr/>
          <p:nvPr/>
        </p:nvSpPr>
        <p:spPr>
          <a:xfrm>
            <a:off x="1524003" y="3291840"/>
            <a:ext cx="1636343" cy="274320"/>
          </a:xfrm>
          <a:prstGeom prst="rect">
            <a:avLst/>
          </a:prstGeom>
          <a:solidFill>
            <a:srgbClr val="B0C7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4610ECD2-CFEF-D898-2467-8EEA5BF0A4C4}"/>
              </a:ext>
            </a:extLst>
          </p:cNvPr>
          <p:cNvCxnSpPr>
            <a:cxnSpLocks/>
          </p:cNvCxnSpPr>
          <p:nvPr/>
        </p:nvCxnSpPr>
        <p:spPr>
          <a:xfrm>
            <a:off x="1615440" y="2288055"/>
            <a:ext cx="0" cy="1371600"/>
          </a:xfrm>
          <a:prstGeom prst="line">
            <a:avLst/>
          </a:prstGeom>
          <a:ln w="69850">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
        <p:nvSpPr>
          <p:cNvPr id="158" name="Rectangle 157">
            <a:extLst>
              <a:ext uri="{FF2B5EF4-FFF2-40B4-BE49-F238E27FC236}">
                <a16:creationId xmlns:a16="http://schemas.microsoft.com/office/drawing/2014/main" id="{20FFF404-6E57-B8CB-056B-02669E147B14}"/>
              </a:ext>
            </a:extLst>
          </p:cNvPr>
          <p:cNvSpPr/>
          <p:nvPr/>
        </p:nvSpPr>
        <p:spPr>
          <a:xfrm>
            <a:off x="3124200" y="4208295"/>
            <a:ext cx="1463040" cy="274320"/>
          </a:xfrm>
          <a:prstGeom prst="rect">
            <a:avLst/>
          </a:prstGeom>
          <a:solidFill>
            <a:srgbClr val="B0C7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a:extLst>
              <a:ext uri="{FF2B5EF4-FFF2-40B4-BE49-F238E27FC236}">
                <a16:creationId xmlns:a16="http://schemas.microsoft.com/office/drawing/2014/main" id="{D128CA90-AE01-2CCC-F31F-B6A91C82AA4A}"/>
              </a:ext>
            </a:extLst>
          </p:cNvPr>
          <p:cNvSpPr/>
          <p:nvPr/>
        </p:nvSpPr>
        <p:spPr>
          <a:xfrm>
            <a:off x="4587240" y="4756935"/>
            <a:ext cx="1463040" cy="365760"/>
          </a:xfrm>
          <a:prstGeom prst="rect">
            <a:avLst/>
          </a:prstGeom>
          <a:solidFill>
            <a:schemeClr val="tx2">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401FC588-637C-51CE-6B98-8D6AFA7DF52D}"/>
              </a:ext>
            </a:extLst>
          </p:cNvPr>
          <p:cNvGrpSpPr/>
          <p:nvPr/>
        </p:nvGrpSpPr>
        <p:grpSpPr>
          <a:xfrm>
            <a:off x="2331720" y="3566160"/>
            <a:ext cx="4678680" cy="2880360"/>
            <a:chOff x="2331720" y="3566160"/>
            <a:chExt cx="4678680" cy="2880360"/>
          </a:xfrm>
        </p:grpSpPr>
        <p:cxnSp>
          <p:nvCxnSpPr>
            <p:cNvPr id="62" name="Straight Connector 61">
              <a:extLst>
                <a:ext uri="{FF2B5EF4-FFF2-40B4-BE49-F238E27FC236}">
                  <a16:creationId xmlns:a16="http://schemas.microsoft.com/office/drawing/2014/main" id="{39B130D3-8CCC-CC1B-38EA-548292E22FD8}"/>
                </a:ext>
              </a:extLst>
            </p:cNvPr>
            <p:cNvCxnSpPr>
              <a:cxnSpLocks/>
            </p:cNvCxnSpPr>
            <p:nvPr/>
          </p:nvCxnSpPr>
          <p:spPr>
            <a:xfrm flipV="1">
              <a:off x="2346960" y="6446520"/>
              <a:ext cx="4663440" cy="0"/>
            </a:xfrm>
            <a:prstGeom prst="line">
              <a:avLst/>
            </a:prstGeom>
            <a:ln w="44450">
              <a:solidFill>
                <a:srgbClr val="B0C7E7"/>
              </a:solidFill>
            </a:ln>
          </p:spPr>
          <p:style>
            <a:lnRef idx="2">
              <a:schemeClr val="accent1"/>
            </a:lnRef>
            <a:fillRef idx="0">
              <a:schemeClr val="accent1"/>
            </a:fillRef>
            <a:effectRef idx="1">
              <a:schemeClr val="accent1"/>
            </a:effectRef>
            <a:fontRef idx="minor">
              <a:schemeClr val="tx1"/>
            </a:fontRef>
          </p:style>
        </p:cxnSp>
        <p:cxnSp>
          <p:nvCxnSpPr>
            <p:cNvPr id="80" name="Straight Arrow Connector 79">
              <a:extLst>
                <a:ext uri="{FF2B5EF4-FFF2-40B4-BE49-F238E27FC236}">
                  <a16:creationId xmlns:a16="http://schemas.microsoft.com/office/drawing/2014/main" id="{A91A68AE-3DD9-6C3B-28E0-F4A940C84551}"/>
                </a:ext>
              </a:extLst>
            </p:cNvPr>
            <p:cNvCxnSpPr>
              <a:cxnSpLocks/>
            </p:cNvCxnSpPr>
            <p:nvPr/>
          </p:nvCxnSpPr>
          <p:spPr>
            <a:xfrm flipV="1">
              <a:off x="7010400" y="5806440"/>
              <a:ext cx="0" cy="640080"/>
            </a:xfrm>
            <a:prstGeom prst="straightConnector1">
              <a:avLst/>
            </a:prstGeom>
            <a:ln w="44450">
              <a:solidFill>
                <a:srgbClr val="B0C7E7"/>
              </a:solidFill>
              <a:tailEnd type="stealth" w="med" len="lg"/>
            </a:ln>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C2944C12-14CD-F8D4-7844-52D87E733A99}"/>
                </a:ext>
              </a:extLst>
            </p:cNvPr>
            <p:cNvCxnSpPr>
              <a:cxnSpLocks/>
            </p:cNvCxnSpPr>
            <p:nvPr/>
          </p:nvCxnSpPr>
          <p:spPr>
            <a:xfrm flipH="1">
              <a:off x="2331720" y="3566160"/>
              <a:ext cx="0" cy="2880360"/>
            </a:xfrm>
            <a:prstGeom prst="line">
              <a:avLst/>
            </a:prstGeom>
            <a:ln w="44450">
              <a:solidFill>
                <a:srgbClr val="B0C7E7"/>
              </a:solidFill>
            </a:ln>
          </p:spPr>
          <p:style>
            <a:lnRef idx="2">
              <a:schemeClr val="accent1"/>
            </a:lnRef>
            <a:fillRef idx="0">
              <a:schemeClr val="accent1"/>
            </a:fillRef>
            <a:effectRef idx="1">
              <a:schemeClr val="accent1"/>
            </a:effectRef>
            <a:fontRef idx="minor">
              <a:schemeClr val="tx1"/>
            </a:fontRef>
          </p:style>
        </p:cxnSp>
      </p:grpSp>
      <p:grpSp>
        <p:nvGrpSpPr>
          <p:cNvPr id="19" name="Group 18">
            <a:extLst>
              <a:ext uri="{FF2B5EF4-FFF2-40B4-BE49-F238E27FC236}">
                <a16:creationId xmlns:a16="http://schemas.microsoft.com/office/drawing/2014/main" id="{8BF63EBC-F61E-0427-B1F3-6115120AC87B}"/>
              </a:ext>
            </a:extLst>
          </p:cNvPr>
          <p:cNvGrpSpPr/>
          <p:nvPr/>
        </p:nvGrpSpPr>
        <p:grpSpPr>
          <a:xfrm>
            <a:off x="3855720" y="4480560"/>
            <a:ext cx="2834640" cy="1828800"/>
            <a:chOff x="3840480" y="4480560"/>
            <a:chExt cx="2834640" cy="1828800"/>
          </a:xfrm>
        </p:grpSpPr>
        <p:cxnSp>
          <p:nvCxnSpPr>
            <p:cNvPr id="71" name="Straight Connector 70">
              <a:extLst>
                <a:ext uri="{FF2B5EF4-FFF2-40B4-BE49-F238E27FC236}">
                  <a16:creationId xmlns:a16="http://schemas.microsoft.com/office/drawing/2014/main" id="{9838C73D-CBAF-7452-8DFD-FF8F86926E77}"/>
                </a:ext>
              </a:extLst>
            </p:cNvPr>
            <p:cNvCxnSpPr>
              <a:cxnSpLocks/>
            </p:cNvCxnSpPr>
            <p:nvPr/>
          </p:nvCxnSpPr>
          <p:spPr>
            <a:xfrm flipV="1">
              <a:off x="3840480" y="6309360"/>
              <a:ext cx="2834640" cy="0"/>
            </a:xfrm>
            <a:prstGeom prst="line">
              <a:avLst/>
            </a:prstGeom>
            <a:ln w="44450">
              <a:solidFill>
                <a:srgbClr val="B0C7E7"/>
              </a:solidFill>
            </a:ln>
          </p:spPr>
          <p:style>
            <a:lnRef idx="2">
              <a:schemeClr val="accent1"/>
            </a:lnRef>
            <a:fillRef idx="0">
              <a:schemeClr val="accent1"/>
            </a:fillRef>
            <a:effectRef idx="1">
              <a:schemeClr val="accent1"/>
            </a:effectRef>
            <a:fontRef idx="minor">
              <a:schemeClr val="tx1"/>
            </a:fontRef>
          </p:style>
        </p:cxnSp>
        <p:cxnSp>
          <p:nvCxnSpPr>
            <p:cNvPr id="79" name="Straight Arrow Connector 78">
              <a:extLst>
                <a:ext uri="{FF2B5EF4-FFF2-40B4-BE49-F238E27FC236}">
                  <a16:creationId xmlns:a16="http://schemas.microsoft.com/office/drawing/2014/main" id="{251B5A55-B5F2-937A-BB31-8D2081BD3D59}"/>
                </a:ext>
              </a:extLst>
            </p:cNvPr>
            <p:cNvCxnSpPr>
              <a:cxnSpLocks/>
            </p:cNvCxnSpPr>
            <p:nvPr/>
          </p:nvCxnSpPr>
          <p:spPr>
            <a:xfrm flipV="1">
              <a:off x="6675120" y="5806440"/>
              <a:ext cx="0" cy="502920"/>
            </a:xfrm>
            <a:prstGeom prst="straightConnector1">
              <a:avLst/>
            </a:prstGeom>
            <a:ln w="44450">
              <a:solidFill>
                <a:srgbClr val="B0C7E7"/>
              </a:solidFill>
              <a:tailEnd type="stealth" w="med" len="lg"/>
            </a:ln>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2B31D915-7153-2285-77C9-1C838123B50B}"/>
                </a:ext>
              </a:extLst>
            </p:cNvPr>
            <p:cNvCxnSpPr>
              <a:cxnSpLocks/>
            </p:cNvCxnSpPr>
            <p:nvPr/>
          </p:nvCxnSpPr>
          <p:spPr>
            <a:xfrm flipH="1">
              <a:off x="3840480" y="4480560"/>
              <a:ext cx="0" cy="1828800"/>
            </a:xfrm>
            <a:prstGeom prst="line">
              <a:avLst/>
            </a:prstGeom>
            <a:ln w="44450">
              <a:solidFill>
                <a:srgbClr val="B0C7E7"/>
              </a:solidFill>
            </a:ln>
          </p:spPr>
          <p:style>
            <a:lnRef idx="2">
              <a:schemeClr val="accent1"/>
            </a:lnRef>
            <a:fillRef idx="0">
              <a:schemeClr val="accent1"/>
            </a:fillRef>
            <a:effectRef idx="1">
              <a:schemeClr val="accent1"/>
            </a:effectRef>
            <a:fontRef idx="minor">
              <a:schemeClr val="tx1"/>
            </a:fontRef>
          </p:style>
        </p:cxnSp>
      </p:grpSp>
      <p:grpSp>
        <p:nvGrpSpPr>
          <p:cNvPr id="410" name="Group 409">
            <a:extLst>
              <a:ext uri="{FF2B5EF4-FFF2-40B4-BE49-F238E27FC236}">
                <a16:creationId xmlns:a16="http://schemas.microsoft.com/office/drawing/2014/main" id="{6EBC1710-C312-C19F-19AB-BFEF928081CC}"/>
              </a:ext>
            </a:extLst>
          </p:cNvPr>
          <p:cNvGrpSpPr/>
          <p:nvPr/>
        </p:nvGrpSpPr>
        <p:grpSpPr>
          <a:xfrm flipH="1">
            <a:off x="-1618367" y="1346173"/>
            <a:ext cx="950148" cy="354840"/>
            <a:chOff x="6302693" y="4459620"/>
            <a:chExt cx="950148" cy="354840"/>
          </a:xfrm>
        </p:grpSpPr>
        <p:sp>
          <p:nvSpPr>
            <p:cNvPr id="411" name="Rectangle: Top Corners Snipped 410">
              <a:extLst>
                <a:ext uri="{FF2B5EF4-FFF2-40B4-BE49-F238E27FC236}">
                  <a16:creationId xmlns:a16="http://schemas.microsoft.com/office/drawing/2014/main" id="{E7592CC3-DF62-B00B-4713-FF21372BA226}"/>
                </a:ext>
              </a:extLst>
            </p:cNvPr>
            <p:cNvSpPr/>
            <p:nvPr/>
          </p:nvSpPr>
          <p:spPr>
            <a:xfrm flipH="1" flipV="1">
              <a:off x="6429881" y="4704756"/>
              <a:ext cx="822960" cy="109704"/>
            </a:xfrm>
            <a:prstGeom prst="snip2SameRect">
              <a:avLst>
                <a:gd name="adj1" fmla="val 50000"/>
                <a:gd name="adj2" fmla="val 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 name="Right Triangle 411">
              <a:extLst>
                <a:ext uri="{FF2B5EF4-FFF2-40B4-BE49-F238E27FC236}">
                  <a16:creationId xmlns:a16="http://schemas.microsoft.com/office/drawing/2014/main" id="{6CA86B26-2CDF-A172-12FC-73C75D6AD75E}"/>
                </a:ext>
              </a:extLst>
            </p:cNvPr>
            <p:cNvSpPr/>
            <p:nvPr/>
          </p:nvSpPr>
          <p:spPr>
            <a:xfrm flipH="1" flipV="1">
              <a:off x="6302693" y="4645342"/>
              <a:ext cx="127206" cy="117158"/>
            </a:xfrm>
            <a:prstGeom prst="r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3" name="Group 412">
              <a:extLst>
                <a:ext uri="{FF2B5EF4-FFF2-40B4-BE49-F238E27FC236}">
                  <a16:creationId xmlns:a16="http://schemas.microsoft.com/office/drawing/2014/main" id="{1DBC28B0-3DBD-B4B2-713C-853820461805}"/>
                </a:ext>
              </a:extLst>
            </p:cNvPr>
            <p:cNvGrpSpPr/>
            <p:nvPr/>
          </p:nvGrpSpPr>
          <p:grpSpPr>
            <a:xfrm>
              <a:off x="6494624" y="4459620"/>
              <a:ext cx="731989" cy="200978"/>
              <a:chOff x="6475574" y="4455795"/>
              <a:chExt cx="731989" cy="200978"/>
            </a:xfrm>
          </p:grpSpPr>
          <p:sp>
            <p:nvSpPr>
              <p:cNvPr id="416" name="Rectangle 415">
                <a:extLst>
                  <a:ext uri="{FF2B5EF4-FFF2-40B4-BE49-F238E27FC236}">
                    <a16:creationId xmlns:a16="http://schemas.microsoft.com/office/drawing/2014/main" id="{6427A5EE-0E09-CD90-3FCA-5F135B8FDDE9}"/>
                  </a:ext>
                </a:extLst>
              </p:cNvPr>
              <p:cNvSpPr/>
              <p:nvPr/>
            </p:nvSpPr>
            <p:spPr>
              <a:xfrm>
                <a:off x="6759893" y="4542473"/>
                <a:ext cx="52388" cy="114300"/>
              </a:xfrm>
              <a:prstGeom prst="rect">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7" name="Group 416">
                <a:extLst>
                  <a:ext uri="{FF2B5EF4-FFF2-40B4-BE49-F238E27FC236}">
                    <a16:creationId xmlns:a16="http://schemas.microsoft.com/office/drawing/2014/main" id="{548015E7-3F64-3DDE-4413-6578F6080691}"/>
                  </a:ext>
                </a:extLst>
              </p:cNvPr>
              <p:cNvGrpSpPr/>
              <p:nvPr/>
            </p:nvGrpSpPr>
            <p:grpSpPr>
              <a:xfrm>
                <a:off x="7116123" y="4575047"/>
                <a:ext cx="91440" cy="81726"/>
                <a:chOff x="7116123" y="4560568"/>
                <a:chExt cx="91440" cy="81726"/>
              </a:xfrm>
            </p:grpSpPr>
            <p:sp>
              <p:nvSpPr>
                <p:cNvPr id="443" name="Rectangle 442">
                  <a:extLst>
                    <a:ext uri="{FF2B5EF4-FFF2-40B4-BE49-F238E27FC236}">
                      <a16:creationId xmlns:a16="http://schemas.microsoft.com/office/drawing/2014/main" id="{96F17C29-E965-8140-2697-55D860FAB596}"/>
                    </a:ext>
                  </a:extLst>
                </p:cNvPr>
                <p:cNvSpPr/>
                <p:nvPr/>
              </p:nvSpPr>
              <p:spPr>
                <a:xfrm>
                  <a:off x="7116123" y="4614862"/>
                  <a:ext cx="91440" cy="27432"/>
                </a:xfrm>
                <a:prstGeom prst="rect">
                  <a:avLst/>
                </a:prstGeom>
                <a:solidFill>
                  <a:srgbClr val="FFC000"/>
                </a:solidFill>
                <a:ln w="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4" name="Rectangle 443">
                  <a:extLst>
                    <a:ext uri="{FF2B5EF4-FFF2-40B4-BE49-F238E27FC236}">
                      <a16:creationId xmlns:a16="http://schemas.microsoft.com/office/drawing/2014/main" id="{C581EB73-6855-8C14-E2A4-AD02191F80C5}"/>
                    </a:ext>
                  </a:extLst>
                </p:cNvPr>
                <p:cNvSpPr/>
                <p:nvPr/>
              </p:nvSpPr>
              <p:spPr>
                <a:xfrm>
                  <a:off x="7116123" y="4560568"/>
                  <a:ext cx="91440" cy="27432"/>
                </a:xfrm>
                <a:prstGeom prst="rect">
                  <a:avLst/>
                </a:prstGeom>
                <a:solidFill>
                  <a:srgbClr val="FFC000"/>
                </a:solidFill>
                <a:ln w="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Rectangle 444">
                  <a:extLst>
                    <a:ext uri="{FF2B5EF4-FFF2-40B4-BE49-F238E27FC236}">
                      <a16:creationId xmlns:a16="http://schemas.microsoft.com/office/drawing/2014/main" id="{E85C3F3F-609E-51AD-4B6B-AC4787A46682}"/>
                    </a:ext>
                  </a:extLst>
                </p:cNvPr>
                <p:cNvSpPr/>
                <p:nvPr/>
              </p:nvSpPr>
              <p:spPr>
                <a:xfrm>
                  <a:off x="7116123" y="4585453"/>
                  <a:ext cx="91440" cy="27432"/>
                </a:xfrm>
                <a:prstGeom prst="rect">
                  <a:avLst/>
                </a:prstGeom>
                <a:solidFill>
                  <a:schemeClr val="tx1">
                    <a:lumMod val="95000"/>
                    <a:lumOff val="5000"/>
                  </a:schemeClr>
                </a:solidFill>
                <a:ln w="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8" name="Group 417">
                <a:extLst>
                  <a:ext uri="{FF2B5EF4-FFF2-40B4-BE49-F238E27FC236}">
                    <a16:creationId xmlns:a16="http://schemas.microsoft.com/office/drawing/2014/main" id="{80CF112D-8C06-A2D5-8994-6C721F57B0A3}"/>
                  </a:ext>
                </a:extLst>
              </p:cNvPr>
              <p:cNvGrpSpPr/>
              <p:nvPr/>
            </p:nvGrpSpPr>
            <p:grpSpPr>
              <a:xfrm>
                <a:off x="7002779" y="4455795"/>
                <a:ext cx="112396" cy="200978"/>
                <a:chOff x="7002779" y="4446270"/>
                <a:chExt cx="112396" cy="200978"/>
              </a:xfrm>
            </p:grpSpPr>
            <p:sp>
              <p:nvSpPr>
                <p:cNvPr id="440" name="Rectangle 439">
                  <a:extLst>
                    <a:ext uri="{FF2B5EF4-FFF2-40B4-BE49-F238E27FC236}">
                      <a16:creationId xmlns:a16="http://schemas.microsoft.com/office/drawing/2014/main" id="{F11D239A-7BC4-03BB-7375-FAD36CA6D061}"/>
                    </a:ext>
                  </a:extLst>
                </p:cNvPr>
                <p:cNvSpPr/>
                <p:nvPr/>
              </p:nvSpPr>
              <p:spPr>
                <a:xfrm>
                  <a:off x="7002779" y="4563428"/>
                  <a:ext cx="109728" cy="83820"/>
                </a:xfrm>
                <a:prstGeom prst="rect">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 name="Trapezoid 440">
                  <a:extLst>
                    <a:ext uri="{FF2B5EF4-FFF2-40B4-BE49-F238E27FC236}">
                      <a16:creationId xmlns:a16="http://schemas.microsoft.com/office/drawing/2014/main" id="{65F17CE9-5839-3C75-99D2-EB9EC2511FDE}"/>
                    </a:ext>
                  </a:extLst>
                </p:cNvPr>
                <p:cNvSpPr/>
                <p:nvPr/>
              </p:nvSpPr>
              <p:spPr>
                <a:xfrm>
                  <a:off x="7010876" y="4446270"/>
                  <a:ext cx="99060" cy="75248"/>
                </a:xfrm>
                <a:prstGeom prst="trapezoid">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2" name="Rectangle 441">
                  <a:extLst>
                    <a:ext uri="{FF2B5EF4-FFF2-40B4-BE49-F238E27FC236}">
                      <a16:creationId xmlns:a16="http://schemas.microsoft.com/office/drawing/2014/main" id="{958118E0-C8AB-B46E-B329-A2F64BF300D0}"/>
                    </a:ext>
                  </a:extLst>
                </p:cNvPr>
                <p:cNvSpPr/>
                <p:nvPr/>
              </p:nvSpPr>
              <p:spPr>
                <a:xfrm>
                  <a:off x="7005637" y="4517708"/>
                  <a:ext cx="109538" cy="45719"/>
                </a:xfrm>
                <a:prstGeom prst="rect">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9" name="Group 418">
                <a:extLst>
                  <a:ext uri="{FF2B5EF4-FFF2-40B4-BE49-F238E27FC236}">
                    <a16:creationId xmlns:a16="http://schemas.microsoft.com/office/drawing/2014/main" id="{05B781BD-2FFF-91CC-0BF9-275724BFD4BE}"/>
                  </a:ext>
                </a:extLst>
              </p:cNvPr>
              <p:cNvGrpSpPr/>
              <p:nvPr/>
            </p:nvGrpSpPr>
            <p:grpSpPr>
              <a:xfrm>
                <a:off x="6569391" y="4567904"/>
                <a:ext cx="185735" cy="88869"/>
                <a:chOff x="6569391" y="4559142"/>
                <a:chExt cx="185735" cy="88869"/>
              </a:xfrm>
            </p:grpSpPr>
            <p:sp>
              <p:nvSpPr>
                <p:cNvPr id="434" name="Rectangle 433">
                  <a:extLst>
                    <a:ext uri="{FF2B5EF4-FFF2-40B4-BE49-F238E27FC236}">
                      <a16:creationId xmlns:a16="http://schemas.microsoft.com/office/drawing/2014/main" id="{B4489CF7-A02E-3A7E-F394-46FDADD758CF}"/>
                    </a:ext>
                  </a:extLst>
                </p:cNvPr>
                <p:cNvSpPr/>
                <p:nvPr/>
              </p:nvSpPr>
              <p:spPr>
                <a:xfrm>
                  <a:off x="6663686" y="4619625"/>
                  <a:ext cx="91440" cy="27432"/>
                </a:xfrm>
                <a:prstGeom prst="rect">
                  <a:avLst/>
                </a:prstGeom>
                <a:solidFill>
                  <a:schemeClr val="accent2">
                    <a:lumMod val="75000"/>
                  </a:schemeClr>
                </a:solidFill>
                <a:ln w="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 name="Rectangle 434">
                  <a:extLst>
                    <a:ext uri="{FF2B5EF4-FFF2-40B4-BE49-F238E27FC236}">
                      <a16:creationId xmlns:a16="http://schemas.microsoft.com/office/drawing/2014/main" id="{AF1A9E41-F405-932A-63F7-82D0D5A9B3D6}"/>
                    </a:ext>
                  </a:extLst>
                </p:cNvPr>
                <p:cNvSpPr/>
                <p:nvPr/>
              </p:nvSpPr>
              <p:spPr>
                <a:xfrm>
                  <a:off x="6663686" y="4562001"/>
                  <a:ext cx="91440" cy="27432"/>
                </a:xfrm>
                <a:prstGeom prst="rect">
                  <a:avLst/>
                </a:prstGeom>
                <a:solidFill>
                  <a:schemeClr val="bg2">
                    <a:lumMod val="50000"/>
                  </a:schemeClr>
                </a:solidFill>
                <a:ln w="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Rectangle 435">
                  <a:extLst>
                    <a:ext uri="{FF2B5EF4-FFF2-40B4-BE49-F238E27FC236}">
                      <a16:creationId xmlns:a16="http://schemas.microsoft.com/office/drawing/2014/main" id="{269B70FB-2F03-70E4-0F9B-06EF060F4078}"/>
                    </a:ext>
                  </a:extLst>
                </p:cNvPr>
                <p:cNvSpPr/>
                <p:nvPr/>
              </p:nvSpPr>
              <p:spPr>
                <a:xfrm>
                  <a:off x="6663686" y="4589263"/>
                  <a:ext cx="91440" cy="27432"/>
                </a:xfrm>
                <a:prstGeom prst="rect">
                  <a:avLst/>
                </a:prstGeom>
                <a:solidFill>
                  <a:schemeClr val="accent1">
                    <a:lumMod val="20000"/>
                    <a:lumOff val="80000"/>
                  </a:schemeClr>
                </a:solidFill>
                <a:ln w="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Rectangle 436">
                  <a:extLst>
                    <a:ext uri="{FF2B5EF4-FFF2-40B4-BE49-F238E27FC236}">
                      <a16:creationId xmlns:a16="http://schemas.microsoft.com/office/drawing/2014/main" id="{7D2B6C62-D0AE-06F9-8463-4252594EA601}"/>
                    </a:ext>
                  </a:extLst>
                </p:cNvPr>
                <p:cNvSpPr/>
                <p:nvPr/>
              </p:nvSpPr>
              <p:spPr>
                <a:xfrm>
                  <a:off x="6569392" y="4590336"/>
                  <a:ext cx="91440" cy="27432"/>
                </a:xfrm>
                <a:prstGeom prst="rect">
                  <a:avLst/>
                </a:prstGeom>
                <a:solidFill>
                  <a:srgbClr val="FFC000"/>
                </a:solidFill>
                <a:ln w="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8" name="Rectangle 437">
                  <a:extLst>
                    <a:ext uri="{FF2B5EF4-FFF2-40B4-BE49-F238E27FC236}">
                      <a16:creationId xmlns:a16="http://schemas.microsoft.com/office/drawing/2014/main" id="{B3C31697-208D-FF17-13B6-3CF9FADD59E8}"/>
                    </a:ext>
                  </a:extLst>
                </p:cNvPr>
                <p:cNvSpPr/>
                <p:nvPr/>
              </p:nvSpPr>
              <p:spPr>
                <a:xfrm>
                  <a:off x="6570343" y="4559142"/>
                  <a:ext cx="91440" cy="27432"/>
                </a:xfrm>
                <a:prstGeom prst="rect">
                  <a:avLst/>
                </a:prstGeom>
                <a:solidFill>
                  <a:schemeClr val="accent3">
                    <a:lumMod val="50000"/>
                  </a:schemeClr>
                </a:solidFill>
                <a:ln w="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9" name="Rectangle 438">
                  <a:extLst>
                    <a:ext uri="{FF2B5EF4-FFF2-40B4-BE49-F238E27FC236}">
                      <a16:creationId xmlns:a16="http://schemas.microsoft.com/office/drawing/2014/main" id="{1E3E2BBF-AAA9-B2AF-717D-AE24A1F25F4C}"/>
                    </a:ext>
                  </a:extLst>
                </p:cNvPr>
                <p:cNvSpPr/>
                <p:nvPr/>
              </p:nvSpPr>
              <p:spPr>
                <a:xfrm>
                  <a:off x="6569391" y="4620579"/>
                  <a:ext cx="91440" cy="27432"/>
                </a:xfrm>
                <a:prstGeom prst="rect">
                  <a:avLst/>
                </a:prstGeom>
                <a:solidFill>
                  <a:schemeClr val="accent3">
                    <a:lumMod val="75000"/>
                  </a:schemeClr>
                </a:solidFill>
                <a:ln w="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0" name="Group 419">
                <a:extLst>
                  <a:ext uri="{FF2B5EF4-FFF2-40B4-BE49-F238E27FC236}">
                    <a16:creationId xmlns:a16="http://schemas.microsoft.com/office/drawing/2014/main" id="{312617FE-0C6F-6804-214A-9A06B14E6B15}"/>
                  </a:ext>
                </a:extLst>
              </p:cNvPr>
              <p:cNvGrpSpPr/>
              <p:nvPr/>
            </p:nvGrpSpPr>
            <p:grpSpPr>
              <a:xfrm>
                <a:off x="6475574" y="4568855"/>
                <a:ext cx="91440" cy="87918"/>
                <a:chOff x="6433658" y="4557236"/>
                <a:chExt cx="91440" cy="87918"/>
              </a:xfrm>
            </p:grpSpPr>
            <p:sp>
              <p:nvSpPr>
                <p:cNvPr id="431" name="Rectangle 430">
                  <a:extLst>
                    <a:ext uri="{FF2B5EF4-FFF2-40B4-BE49-F238E27FC236}">
                      <a16:creationId xmlns:a16="http://schemas.microsoft.com/office/drawing/2014/main" id="{FC68245A-496A-BB92-912D-C96D8CE606DA}"/>
                    </a:ext>
                  </a:extLst>
                </p:cNvPr>
                <p:cNvSpPr/>
                <p:nvPr/>
              </p:nvSpPr>
              <p:spPr>
                <a:xfrm>
                  <a:off x="6433658" y="4617722"/>
                  <a:ext cx="91440" cy="27432"/>
                </a:xfrm>
                <a:prstGeom prst="rect">
                  <a:avLst/>
                </a:prstGeom>
                <a:solidFill>
                  <a:srgbClr val="FFC000"/>
                </a:solidFill>
                <a:ln w="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2" name="Rectangle 431">
                  <a:extLst>
                    <a:ext uri="{FF2B5EF4-FFF2-40B4-BE49-F238E27FC236}">
                      <a16:creationId xmlns:a16="http://schemas.microsoft.com/office/drawing/2014/main" id="{F358BC13-F4DC-E2CA-5A58-205BB9D3DF42}"/>
                    </a:ext>
                  </a:extLst>
                </p:cNvPr>
                <p:cNvSpPr/>
                <p:nvPr/>
              </p:nvSpPr>
              <p:spPr>
                <a:xfrm>
                  <a:off x="6433658" y="4587240"/>
                  <a:ext cx="91440" cy="27432"/>
                </a:xfrm>
                <a:prstGeom prst="rect">
                  <a:avLst/>
                </a:prstGeom>
                <a:solidFill>
                  <a:srgbClr val="C00000"/>
                </a:solidFill>
                <a:ln w="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Rectangle 432">
                  <a:extLst>
                    <a:ext uri="{FF2B5EF4-FFF2-40B4-BE49-F238E27FC236}">
                      <a16:creationId xmlns:a16="http://schemas.microsoft.com/office/drawing/2014/main" id="{CD43DE55-1433-8315-4963-21AA4471F0E1}"/>
                    </a:ext>
                  </a:extLst>
                </p:cNvPr>
                <p:cNvSpPr/>
                <p:nvPr/>
              </p:nvSpPr>
              <p:spPr>
                <a:xfrm>
                  <a:off x="6433658" y="4557236"/>
                  <a:ext cx="91440" cy="27432"/>
                </a:xfrm>
                <a:prstGeom prst="rect">
                  <a:avLst/>
                </a:prstGeom>
                <a:solidFill>
                  <a:schemeClr val="tx1">
                    <a:lumMod val="95000"/>
                    <a:lumOff val="5000"/>
                  </a:schemeClr>
                </a:solidFill>
                <a:ln w="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1" name="Group 420">
                <a:extLst>
                  <a:ext uri="{FF2B5EF4-FFF2-40B4-BE49-F238E27FC236}">
                    <a16:creationId xmlns:a16="http://schemas.microsoft.com/office/drawing/2014/main" id="{29E32AF6-08AB-AB1F-4F1E-4123684761D9}"/>
                  </a:ext>
                </a:extLst>
              </p:cNvPr>
              <p:cNvGrpSpPr/>
              <p:nvPr/>
            </p:nvGrpSpPr>
            <p:grpSpPr>
              <a:xfrm>
                <a:off x="6817038" y="4549807"/>
                <a:ext cx="181927" cy="106966"/>
                <a:chOff x="6817038" y="4540091"/>
                <a:chExt cx="181927" cy="106966"/>
              </a:xfrm>
            </p:grpSpPr>
            <p:sp>
              <p:nvSpPr>
                <p:cNvPr id="422" name="Rectangle 421">
                  <a:extLst>
                    <a:ext uri="{FF2B5EF4-FFF2-40B4-BE49-F238E27FC236}">
                      <a16:creationId xmlns:a16="http://schemas.microsoft.com/office/drawing/2014/main" id="{A5C87DF0-C8E6-FAAD-CFB2-FC016E539EF0}"/>
                    </a:ext>
                  </a:extLst>
                </p:cNvPr>
                <p:cNvSpPr/>
                <p:nvPr/>
              </p:nvSpPr>
              <p:spPr>
                <a:xfrm>
                  <a:off x="6817041" y="4619625"/>
                  <a:ext cx="91440" cy="27432"/>
                </a:xfrm>
                <a:prstGeom prst="rect">
                  <a:avLst/>
                </a:prstGeom>
                <a:solidFill>
                  <a:srgbClr val="FFC000"/>
                </a:solidFill>
                <a:ln w="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3" name="Group 422">
                  <a:extLst>
                    <a:ext uri="{FF2B5EF4-FFF2-40B4-BE49-F238E27FC236}">
                      <a16:creationId xmlns:a16="http://schemas.microsoft.com/office/drawing/2014/main" id="{D4EBC4BE-D245-CB02-7389-2D5789AF49FF}"/>
                    </a:ext>
                  </a:extLst>
                </p:cNvPr>
                <p:cNvGrpSpPr/>
                <p:nvPr/>
              </p:nvGrpSpPr>
              <p:grpSpPr>
                <a:xfrm>
                  <a:off x="6906573" y="4567237"/>
                  <a:ext cx="92392" cy="79820"/>
                  <a:chOff x="6914197" y="4567237"/>
                  <a:chExt cx="92392" cy="79820"/>
                </a:xfrm>
              </p:grpSpPr>
              <p:sp>
                <p:nvSpPr>
                  <p:cNvPr id="428" name="Rectangle 427">
                    <a:extLst>
                      <a:ext uri="{FF2B5EF4-FFF2-40B4-BE49-F238E27FC236}">
                        <a16:creationId xmlns:a16="http://schemas.microsoft.com/office/drawing/2014/main" id="{8DFA0405-9226-5BBA-A93A-75BB74CFCBFC}"/>
                      </a:ext>
                    </a:extLst>
                  </p:cNvPr>
                  <p:cNvSpPr/>
                  <p:nvPr/>
                </p:nvSpPr>
                <p:spPr>
                  <a:xfrm>
                    <a:off x="6914198" y="4589263"/>
                    <a:ext cx="91440" cy="27432"/>
                  </a:xfrm>
                  <a:prstGeom prst="rect">
                    <a:avLst/>
                  </a:prstGeom>
                  <a:solidFill>
                    <a:srgbClr val="FFC000"/>
                  </a:solidFill>
                  <a:ln w="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 name="Rectangle 428">
                    <a:extLst>
                      <a:ext uri="{FF2B5EF4-FFF2-40B4-BE49-F238E27FC236}">
                        <a16:creationId xmlns:a16="http://schemas.microsoft.com/office/drawing/2014/main" id="{4497E227-A6C9-9578-C530-38C059122162}"/>
                      </a:ext>
                    </a:extLst>
                  </p:cNvPr>
                  <p:cNvSpPr/>
                  <p:nvPr/>
                </p:nvSpPr>
                <p:spPr>
                  <a:xfrm>
                    <a:off x="6915149" y="4567237"/>
                    <a:ext cx="91440" cy="27432"/>
                  </a:xfrm>
                  <a:prstGeom prst="rect">
                    <a:avLst/>
                  </a:prstGeom>
                  <a:solidFill>
                    <a:srgbClr val="00B050"/>
                  </a:solidFill>
                  <a:ln w="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Rectangle 429">
                    <a:extLst>
                      <a:ext uri="{FF2B5EF4-FFF2-40B4-BE49-F238E27FC236}">
                        <a16:creationId xmlns:a16="http://schemas.microsoft.com/office/drawing/2014/main" id="{3B3DB867-B900-F728-205E-9E9BCD4F8FB9}"/>
                      </a:ext>
                    </a:extLst>
                  </p:cNvPr>
                  <p:cNvSpPr/>
                  <p:nvPr/>
                </p:nvSpPr>
                <p:spPr>
                  <a:xfrm>
                    <a:off x="6914197" y="4619625"/>
                    <a:ext cx="91440" cy="27432"/>
                  </a:xfrm>
                  <a:prstGeom prst="rect">
                    <a:avLst/>
                  </a:prstGeom>
                  <a:solidFill>
                    <a:schemeClr val="accent5">
                      <a:lumMod val="60000"/>
                      <a:lumOff val="40000"/>
                    </a:schemeClr>
                  </a:solidFill>
                  <a:ln w="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4" name="Rectangle 423">
                  <a:extLst>
                    <a:ext uri="{FF2B5EF4-FFF2-40B4-BE49-F238E27FC236}">
                      <a16:creationId xmlns:a16="http://schemas.microsoft.com/office/drawing/2014/main" id="{17CB1C33-C9A3-AEBA-E2E8-4D2944FA8608}"/>
                    </a:ext>
                  </a:extLst>
                </p:cNvPr>
                <p:cNvSpPr/>
                <p:nvPr/>
              </p:nvSpPr>
              <p:spPr>
                <a:xfrm>
                  <a:off x="6817041" y="4567237"/>
                  <a:ext cx="91440" cy="27432"/>
                </a:xfrm>
                <a:prstGeom prst="rect">
                  <a:avLst/>
                </a:prstGeom>
                <a:solidFill>
                  <a:schemeClr val="accent1">
                    <a:lumMod val="75000"/>
                  </a:schemeClr>
                </a:solidFill>
                <a:ln w="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Rectangle 424">
                  <a:extLst>
                    <a:ext uri="{FF2B5EF4-FFF2-40B4-BE49-F238E27FC236}">
                      <a16:creationId xmlns:a16="http://schemas.microsoft.com/office/drawing/2014/main" id="{5D915580-C9BD-359F-500A-36C8F8D8B0B8}"/>
                    </a:ext>
                  </a:extLst>
                </p:cNvPr>
                <p:cNvSpPr/>
                <p:nvPr/>
              </p:nvSpPr>
              <p:spPr>
                <a:xfrm>
                  <a:off x="6817041" y="4592122"/>
                  <a:ext cx="91440" cy="27432"/>
                </a:xfrm>
                <a:prstGeom prst="rect">
                  <a:avLst/>
                </a:prstGeom>
                <a:solidFill>
                  <a:schemeClr val="tx1">
                    <a:lumMod val="95000"/>
                    <a:lumOff val="5000"/>
                  </a:schemeClr>
                </a:solidFill>
                <a:ln w="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Rectangle 425">
                  <a:extLst>
                    <a:ext uri="{FF2B5EF4-FFF2-40B4-BE49-F238E27FC236}">
                      <a16:creationId xmlns:a16="http://schemas.microsoft.com/office/drawing/2014/main" id="{0C74B614-7107-05F5-5F2C-7C0C670F3576}"/>
                    </a:ext>
                  </a:extLst>
                </p:cNvPr>
                <p:cNvSpPr/>
                <p:nvPr/>
              </p:nvSpPr>
              <p:spPr>
                <a:xfrm>
                  <a:off x="6907057" y="4540091"/>
                  <a:ext cx="91440" cy="27432"/>
                </a:xfrm>
                <a:prstGeom prst="rect">
                  <a:avLst/>
                </a:prstGeom>
                <a:solidFill>
                  <a:schemeClr val="tx1">
                    <a:lumMod val="95000"/>
                    <a:lumOff val="5000"/>
                  </a:schemeClr>
                </a:solidFill>
                <a:ln w="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Rectangle 426">
                  <a:extLst>
                    <a:ext uri="{FF2B5EF4-FFF2-40B4-BE49-F238E27FC236}">
                      <a16:creationId xmlns:a16="http://schemas.microsoft.com/office/drawing/2014/main" id="{41925E9A-1FEB-9820-CC6E-AD38AB3FE1A1}"/>
                    </a:ext>
                  </a:extLst>
                </p:cNvPr>
                <p:cNvSpPr/>
                <p:nvPr/>
              </p:nvSpPr>
              <p:spPr>
                <a:xfrm>
                  <a:off x="6817038" y="4540560"/>
                  <a:ext cx="91440" cy="27432"/>
                </a:xfrm>
                <a:prstGeom prst="rect">
                  <a:avLst/>
                </a:prstGeom>
                <a:solidFill>
                  <a:schemeClr val="accent6">
                    <a:lumMod val="75000"/>
                  </a:schemeClr>
                </a:solidFill>
                <a:ln w="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14" name="Rectangle 413">
              <a:extLst>
                <a:ext uri="{FF2B5EF4-FFF2-40B4-BE49-F238E27FC236}">
                  <a16:creationId xmlns:a16="http://schemas.microsoft.com/office/drawing/2014/main" id="{C58D198F-7AC8-B14A-B281-7C4C04F50633}"/>
                </a:ext>
              </a:extLst>
            </p:cNvPr>
            <p:cNvSpPr/>
            <p:nvPr/>
          </p:nvSpPr>
          <p:spPr>
            <a:xfrm>
              <a:off x="6430327" y="4671060"/>
              <a:ext cx="815340" cy="75251"/>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Right Triangle 414">
              <a:extLst>
                <a:ext uri="{FF2B5EF4-FFF2-40B4-BE49-F238E27FC236}">
                  <a16:creationId xmlns:a16="http://schemas.microsoft.com/office/drawing/2014/main" id="{7D46867C-8468-17FE-8236-E9C0DCAD1B69}"/>
                </a:ext>
              </a:extLst>
            </p:cNvPr>
            <p:cNvSpPr/>
            <p:nvPr/>
          </p:nvSpPr>
          <p:spPr>
            <a:xfrm rot="10800000">
              <a:off x="6377938" y="4595812"/>
              <a:ext cx="45719" cy="45719"/>
            </a:xfrm>
            <a:prstGeom prst="r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 name="Straight Arrow Connector 3">
            <a:extLst>
              <a:ext uri="{FF2B5EF4-FFF2-40B4-BE49-F238E27FC236}">
                <a16:creationId xmlns:a16="http://schemas.microsoft.com/office/drawing/2014/main" id="{36788E62-5A96-3DAE-94C3-296DDB105363}"/>
              </a:ext>
            </a:extLst>
          </p:cNvPr>
          <p:cNvCxnSpPr>
            <a:cxnSpLocks/>
          </p:cNvCxnSpPr>
          <p:nvPr/>
        </p:nvCxnSpPr>
        <p:spPr>
          <a:xfrm>
            <a:off x="3124200" y="2926080"/>
            <a:ext cx="1828800" cy="0"/>
          </a:xfrm>
          <a:prstGeom prst="straightConnector1">
            <a:avLst/>
          </a:prstGeom>
          <a:ln w="44450">
            <a:solidFill>
              <a:srgbClr val="B0C7E7"/>
            </a:solidFill>
            <a:tailEnd type="stealth" w="med" len="lg"/>
          </a:ln>
        </p:spPr>
        <p:style>
          <a:lnRef idx="2">
            <a:schemeClr val="accent1"/>
          </a:lnRef>
          <a:fillRef idx="0">
            <a:schemeClr val="accent1"/>
          </a:fillRef>
          <a:effectRef idx="1">
            <a:schemeClr val="accent1"/>
          </a:effectRef>
          <a:fontRef idx="minor">
            <a:schemeClr val="tx1"/>
          </a:fontRef>
        </p:style>
      </p:cxnSp>
      <p:cxnSp>
        <p:nvCxnSpPr>
          <p:cNvPr id="5" name="Straight Arrow Connector 4">
            <a:extLst>
              <a:ext uri="{FF2B5EF4-FFF2-40B4-BE49-F238E27FC236}">
                <a16:creationId xmlns:a16="http://schemas.microsoft.com/office/drawing/2014/main" id="{0E961229-5CC8-6F5C-C913-61D9CD4CF1B3}"/>
              </a:ext>
            </a:extLst>
          </p:cNvPr>
          <p:cNvCxnSpPr>
            <a:cxnSpLocks/>
          </p:cNvCxnSpPr>
          <p:nvPr/>
        </p:nvCxnSpPr>
        <p:spPr>
          <a:xfrm>
            <a:off x="4602480" y="3840480"/>
            <a:ext cx="1828800" cy="0"/>
          </a:xfrm>
          <a:prstGeom prst="straightConnector1">
            <a:avLst/>
          </a:prstGeom>
          <a:ln w="44450">
            <a:solidFill>
              <a:srgbClr val="B0C7E7"/>
            </a:solidFill>
            <a:tailEnd type="stealth" w="med" len="lg"/>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AB4B93EF-B7AC-D9C5-7E8F-AACBE71DD3C6}"/>
              </a:ext>
            </a:extLst>
          </p:cNvPr>
          <p:cNvCxnSpPr>
            <a:cxnSpLocks/>
          </p:cNvCxnSpPr>
          <p:nvPr/>
        </p:nvCxnSpPr>
        <p:spPr>
          <a:xfrm>
            <a:off x="6065520" y="4754880"/>
            <a:ext cx="1828800" cy="0"/>
          </a:xfrm>
          <a:prstGeom prst="straightConnector1">
            <a:avLst/>
          </a:prstGeom>
          <a:ln w="44450">
            <a:solidFill>
              <a:srgbClr val="B0C7E7"/>
            </a:solidFill>
            <a:tailEnd type="stealth" w="med" len="lg"/>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79465319-5E17-3BB4-EBF1-37BED9338475}"/>
              </a:ext>
            </a:extLst>
          </p:cNvPr>
          <p:cNvCxnSpPr>
            <a:cxnSpLocks/>
          </p:cNvCxnSpPr>
          <p:nvPr/>
        </p:nvCxnSpPr>
        <p:spPr>
          <a:xfrm>
            <a:off x="4587240" y="3200400"/>
            <a:ext cx="0" cy="2699535"/>
          </a:xfrm>
          <a:prstGeom prst="line">
            <a:avLst/>
          </a:prstGeom>
          <a:ln w="69850">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932ABB0B-F313-EB31-6B9F-A0473A814D71}"/>
              </a:ext>
            </a:extLst>
          </p:cNvPr>
          <p:cNvCxnSpPr>
            <a:cxnSpLocks/>
          </p:cNvCxnSpPr>
          <p:nvPr/>
        </p:nvCxnSpPr>
        <p:spPr>
          <a:xfrm flipH="1">
            <a:off x="3124200" y="2286000"/>
            <a:ext cx="0" cy="2286000"/>
          </a:xfrm>
          <a:prstGeom prst="line">
            <a:avLst/>
          </a:prstGeom>
          <a:ln w="69850">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
        <p:nvSpPr>
          <p:cNvPr id="2" name="Rectangle 1">
            <a:extLst>
              <a:ext uri="{FF2B5EF4-FFF2-40B4-BE49-F238E27FC236}">
                <a16:creationId xmlns:a16="http://schemas.microsoft.com/office/drawing/2014/main" id="{5B0CAB46-34A9-0517-99D3-3917F099792E}"/>
              </a:ext>
            </a:extLst>
          </p:cNvPr>
          <p:cNvSpPr/>
          <p:nvPr/>
        </p:nvSpPr>
        <p:spPr>
          <a:xfrm>
            <a:off x="6035443" y="5133012"/>
            <a:ext cx="3078077" cy="548640"/>
          </a:xfrm>
          <a:prstGeom prst="rect">
            <a:avLst/>
          </a:prstGeom>
          <a:gradFill>
            <a:gsLst>
              <a:gs pos="0">
                <a:srgbClr val="B0C7E7"/>
              </a:gs>
              <a:gs pos="100000">
                <a:srgbClr val="61CBF5"/>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DC5CD2E5-F7EC-D4B1-577D-6EB0DE907C5A}"/>
              </a:ext>
            </a:extLst>
          </p:cNvPr>
          <p:cNvCxnSpPr>
            <a:cxnSpLocks/>
          </p:cNvCxnSpPr>
          <p:nvPr/>
        </p:nvCxnSpPr>
        <p:spPr>
          <a:xfrm flipH="1">
            <a:off x="6050280" y="4114800"/>
            <a:ext cx="15240" cy="1785135"/>
          </a:xfrm>
          <a:prstGeom prst="line">
            <a:avLst/>
          </a:prstGeom>
          <a:ln w="69850">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3" name="Straight Connector 2">
            <a:extLst>
              <a:ext uri="{FF2B5EF4-FFF2-40B4-BE49-F238E27FC236}">
                <a16:creationId xmlns:a16="http://schemas.microsoft.com/office/drawing/2014/main" id="{408BF0C1-B865-CDBE-5B71-A0BE86727F39}"/>
              </a:ext>
            </a:extLst>
          </p:cNvPr>
          <p:cNvCxnSpPr>
            <a:cxnSpLocks/>
          </p:cNvCxnSpPr>
          <p:nvPr/>
        </p:nvCxnSpPr>
        <p:spPr>
          <a:xfrm>
            <a:off x="3124200" y="3200400"/>
            <a:ext cx="0" cy="1051560"/>
          </a:xfrm>
          <a:prstGeom prst="line">
            <a:avLst/>
          </a:prstGeom>
          <a:ln w="69850">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4912BDFA-04EA-CC65-9292-374E0AF33227}"/>
              </a:ext>
            </a:extLst>
          </p:cNvPr>
          <p:cNvCxnSpPr>
            <a:cxnSpLocks/>
          </p:cNvCxnSpPr>
          <p:nvPr/>
        </p:nvCxnSpPr>
        <p:spPr>
          <a:xfrm flipH="1">
            <a:off x="3119413" y="3561806"/>
            <a:ext cx="4787" cy="1010194"/>
          </a:xfrm>
          <a:prstGeom prst="line">
            <a:avLst/>
          </a:prstGeom>
          <a:ln w="69850">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47ED2712-AD0B-D769-9ACE-900F7BC9B668}"/>
              </a:ext>
            </a:extLst>
          </p:cNvPr>
          <p:cNvCxnSpPr>
            <a:cxnSpLocks/>
          </p:cNvCxnSpPr>
          <p:nvPr/>
        </p:nvCxnSpPr>
        <p:spPr>
          <a:xfrm>
            <a:off x="4587240" y="4480560"/>
            <a:ext cx="8904" cy="1419375"/>
          </a:xfrm>
          <a:prstGeom prst="line">
            <a:avLst/>
          </a:prstGeom>
          <a:ln w="69850">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D7865A2E-539B-BE7E-B0FF-352E913642FB}"/>
              </a:ext>
            </a:extLst>
          </p:cNvPr>
          <p:cNvCxnSpPr>
            <a:cxnSpLocks/>
          </p:cNvCxnSpPr>
          <p:nvPr/>
        </p:nvCxnSpPr>
        <p:spPr>
          <a:xfrm>
            <a:off x="4587240" y="4114800"/>
            <a:ext cx="0" cy="1785135"/>
          </a:xfrm>
          <a:prstGeom prst="line">
            <a:avLst/>
          </a:prstGeom>
          <a:ln w="69850">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501CFFF4-76BD-6791-396A-778F52C99412}"/>
              </a:ext>
            </a:extLst>
          </p:cNvPr>
          <p:cNvCxnSpPr>
            <a:cxnSpLocks/>
          </p:cNvCxnSpPr>
          <p:nvPr/>
        </p:nvCxnSpPr>
        <p:spPr>
          <a:xfrm>
            <a:off x="6050280" y="5669280"/>
            <a:ext cx="0" cy="230655"/>
          </a:xfrm>
          <a:prstGeom prst="line">
            <a:avLst/>
          </a:prstGeom>
          <a:ln w="69850">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55839408"/>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suction.wav"/>
          </p:stSnd>
        </p:sndAc>
      </p:transition>
    </mc:Choice>
    <mc:Fallback xmlns="">
      <p:transition spd="slow">
        <p:sndAc>
          <p:stSnd>
            <p:snd r:embed="rId4" name="suctio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59"/>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60"/>
                                        </p:tgtEl>
                                        <p:attrNameLst>
                                          <p:attrName>style.visibility</p:attrName>
                                        </p:attrNameLst>
                                      </p:cBhvr>
                                      <p:to>
                                        <p:strVal val="hidden"/>
                                      </p:to>
                                    </p:set>
                                  </p:childTnLst>
                                </p:cTn>
                              </p:par>
                            </p:childTnLst>
                          </p:cTn>
                        </p:par>
                        <p:par>
                          <p:cTn id="11" fill="hold">
                            <p:stCondLst>
                              <p:cond delay="0"/>
                            </p:stCondLst>
                            <p:childTnLst>
                              <p:par>
                                <p:cTn id="12" presetID="63" presetClass="path" presetSubtype="0" accel="50000" decel="50000" fill="hold" nodeType="afterEffect">
                                  <p:stCondLst>
                                    <p:cond delay="0"/>
                                  </p:stCondLst>
                                  <p:childTnLst>
                                    <p:animMotion origin="layout" path="M -0.24583 0.00162 L 0.00039 -0.00023 " pathEditMode="relative" rAng="0" ptsTypes="AA">
                                      <p:cBhvr>
                                        <p:cTn id="13" dur="5000" fill="hold"/>
                                        <p:tgtEl>
                                          <p:spTgt spid="78"/>
                                        </p:tgtEl>
                                        <p:attrNameLst>
                                          <p:attrName>ppt_x</p:attrName>
                                          <p:attrName>ppt_y</p:attrName>
                                        </p:attrNameLst>
                                      </p:cBhvr>
                                      <p:rCtr x="12305" y="-93"/>
                                    </p:animMotion>
                                  </p:childTnLst>
                                </p:cTn>
                              </p:par>
                            </p:childTnLst>
                          </p:cTn>
                        </p:par>
                        <p:par>
                          <p:cTn id="14" fill="hold">
                            <p:stCondLst>
                              <p:cond delay="5000"/>
                            </p:stCondLst>
                            <p:childTnLst>
                              <p:par>
                                <p:cTn id="15" presetID="1" presetClass="entr" presetSubtype="0" fill="hold" nodeType="after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1000"/>
                                  </p:stCondLst>
                                  <p:childTnLst>
                                    <p:set>
                                      <p:cBhvr>
                                        <p:cTn id="18" dur="1" fill="hold">
                                          <p:stCondLst>
                                            <p:cond delay="0"/>
                                          </p:stCondLst>
                                        </p:cTn>
                                        <p:tgtEl>
                                          <p:spTgt spid="78"/>
                                        </p:tgtEl>
                                        <p:attrNameLst>
                                          <p:attrName>style.visibility</p:attrName>
                                        </p:attrNameLst>
                                      </p:cBhvr>
                                      <p:to>
                                        <p:strVal val="visible"/>
                                      </p:to>
                                    </p:set>
                                  </p:childTnLst>
                                </p:cTn>
                              </p:par>
                            </p:childTnLst>
                          </p:cTn>
                        </p:par>
                        <p:par>
                          <p:cTn id="19" fill="hold">
                            <p:stCondLst>
                              <p:cond delay="6000"/>
                            </p:stCondLst>
                            <p:childTnLst>
                              <p:par>
                                <p:cTn id="20" presetID="42" presetClass="path" presetSubtype="0" fill="hold" nodeType="afterEffect">
                                  <p:stCondLst>
                                    <p:cond delay="0"/>
                                  </p:stCondLst>
                                  <p:childTnLst>
                                    <p:animMotion origin="layout" path="M 3.95833E-6 7.40741E-7 L -0.00703 0.13287 " pathEditMode="fixed" rAng="0" ptsTypes="AA">
                                      <p:cBhvr>
                                        <p:cTn id="21" dur="5000" fill="hold"/>
                                        <p:tgtEl>
                                          <p:spTgt spid="78"/>
                                        </p:tgtEl>
                                        <p:attrNameLst>
                                          <p:attrName>ppt_x</p:attrName>
                                          <p:attrName>ppt_y</p:attrName>
                                        </p:attrNameLst>
                                      </p:cBhvr>
                                      <p:rCtr x="-143" y="6505"/>
                                    </p:animMotion>
                                  </p:childTnLst>
                                </p:cTn>
                              </p:par>
                              <p:par>
                                <p:cTn id="22" presetID="1"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childTnLst>
                                </p:cTn>
                              </p:par>
                              <p:par>
                                <p:cTn id="26" presetID="22" presetClass="exit" presetSubtype="1" fill="hold" grpId="0" nodeType="withEffect">
                                  <p:stCondLst>
                                    <p:cond delay="0"/>
                                  </p:stCondLst>
                                  <p:childTnLst>
                                    <p:animEffect transition="out" filter="wipe(up)">
                                      <p:cBhvr>
                                        <p:cTn id="27" dur="5000"/>
                                        <p:tgtEl>
                                          <p:spTgt spid="7"/>
                                        </p:tgtEl>
                                      </p:cBhvr>
                                    </p:animEffect>
                                    <p:set>
                                      <p:cBhvr>
                                        <p:cTn id="28" dur="1" fill="hold">
                                          <p:stCondLst>
                                            <p:cond delay="4999"/>
                                          </p:stCondLst>
                                        </p:cTn>
                                        <p:tgtEl>
                                          <p:spTgt spid="7"/>
                                        </p:tgtEl>
                                        <p:attrNameLst>
                                          <p:attrName>style.visibility</p:attrName>
                                        </p:attrNameLst>
                                      </p:cBhvr>
                                      <p:to>
                                        <p:strVal val="hidden"/>
                                      </p:to>
                                    </p:set>
                                  </p:childTnLst>
                                </p:cTn>
                              </p:par>
                              <p:par>
                                <p:cTn id="29" presetID="2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2500"/>
                                        <p:tgtEl>
                                          <p:spTgt spid="12"/>
                                        </p:tgtEl>
                                      </p:cBhvr>
                                    </p:animEffect>
                                  </p:childTnLst>
                                </p:cTn>
                              </p:par>
                              <p:par>
                                <p:cTn id="32" presetID="1" presetClass="exit" presetSubtype="0" fill="hold" nodeType="withEffect">
                                  <p:stCondLst>
                                    <p:cond delay="2500"/>
                                  </p:stCondLst>
                                  <p:childTnLst>
                                    <p:set>
                                      <p:cBhvr>
                                        <p:cTn id="33" dur="1" fill="hold">
                                          <p:stCondLst>
                                            <p:cond delay="0"/>
                                          </p:stCondLst>
                                        </p:cTn>
                                        <p:tgtEl>
                                          <p:spTgt spid="4"/>
                                        </p:tgtEl>
                                        <p:attrNameLst>
                                          <p:attrName>style.visibility</p:attrName>
                                        </p:attrNameLst>
                                      </p:cBhvr>
                                      <p:to>
                                        <p:strVal val="hidden"/>
                                      </p:to>
                                    </p:set>
                                  </p:childTnLst>
                                </p:cTn>
                              </p:par>
                            </p:childTnLst>
                          </p:cTn>
                        </p:par>
                        <p:par>
                          <p:cTn id="34" fill="hold">
                            <p:stCondLst>
                              <p:cond delay="11000"/>
                            </p:stCondLst>
                            <p:childTnLst>
                              <p:par>
                                <p:cTn id="35" presetID="1" presetClass="exit" presetSubtype="0" fill="hold" nodeType="afterEffect">
                                  <p:stCondLst>
                                    <p:cond delay="0"/>
                                  </p:stCondLst>
                                  <p:childTnLst>
                                    <p:set>
                                      <p:cBhvr>
                                        <p:cTn id="36" dur="1" fill="hold">
                                          <p:stCondLst>
                                            <p:cond delay="0"/>
                                          </p:stCondLst>
                                        </p:cTn>
                                        <p:tgtEl>
                                          <p:spTgt spid="18"/>
                                        </p:tgtEl>
                                        <p:attrNameLst>
                                          <p:attrName>style.visibility</p:attrName>
                                        </p:attrNameLst>
                                      </p:cBhvr>
                                      <p:to>
                                        <p:strVal val="hidden"/>
                                      </p:to>
                                    </p:set>
                                  </p:childTnLst>
                                </p:cTn>
                              </p:par>
                            </p:childTnLst>
                          </p:cTn>
                        </p:par>
                        <p:par>
                          <p:cTn id="37" fill="hold">
                            <p:stCondLst>
                              <p:cond delay="11000"/>
                            </p:stCondLst>
                            <p:childTnLst>
                              <p:par>
                                <p:cTn id="38" presetID="1" presetClass="exit" presetSubtype="0" fill="hold" nodeType="afterEffect">
                                  <p:stCondLst>
                                    <p:cond delay="1000"/>
                                  </p:stCondLst>
                                  <p:childTnLst>
                                    <p:set>
                                      <p:cBhvr>
                                        <p:cTn id="39" dur="1" fill="hold">
                                          <p:stCondLst>
                                            <p:cond delay="0"/>
                                          </p:stCondLst>
                                        </p:cTn>
                                        <p:tgtEl>
                                          <p:spTgt spid="23"/>
                                        </p:tgtEl>
                                        <p:attrNameLst>
                                          <p:attrName>style.visibility</p:attrName>
                                        </p:attrNameLst>
                                      </p:cBhvr>
                                      <p:to>
                                        <p:strVal val="hidden"/>
                                      </p:to>
                                    </p:set>
                                  </p:childTnLst>
                                </p:cTn>
                              </p:par>
                            </p:childTnLst>
                          </p:cTn>
                        </p:par>
                        <p:par>
                          <p:cTn id="40" fill="hold">
                            <p:stCondLst>
                              <p:cond delay="12000"/>
                            </p:stCondLst>
                            <p:childTnLst>
                              <p:par>
                                <p:cTn id="41" presetID="63" presetClass="path" presetSubtype="0" accel="50000" decel="50000" fill="hold" nodeType="afterEffect">
                                  <p:stCondLst>
                                    <p:cond delay="2000"/>
                                  </p:stCondLst>
                                  <p:childTnLst>
                                    <p:animMotion origin="layout" path="M -0.00703 0.13287 L 0.12761 0.13334 " pathEditMode="fixed" rAng="0" ptsTypes="AA">
                                      <p:cBhvr>
                                        <p:cTn id="42" dur="5000" fill="hold"/>
                                        <p:tgtEl>
                                          <p:spTgt spid="78"/>
                                        </p:tgtEl>
                                        <p:attrNameLst>
                                          <p:attrName>ppt_x</p:attrName>
                                          <p:attrName>ppt_y</p:attrName>
                                        </p:attrNameLst>
                                      </p:cBhvr>
                                      <p:rCtr x="6523" y="-23"/>
                                    </p:animMotion>
                                  </p:childTnLst>
                                </p:cTn>
                              </p:par>
                            </p:childTnLst>
                          </p:cTn>
                        </p:par>
                        <p:par>
                          <p:cTn id="43" fill="hold">
                            <p:stCondLst>
                              <p:cond delay="19000"/>
                            </p:stCondLst>
                            <p:childTnLst>
                              <p:par>
                                <p:cTn id="44" presetID="1" presetClass="entr" presetSubtype="0" fill="hold" nodeType="afterEffect">
                                  <p:stCondLst>
                                    <p:cond delay="1000"/>
                                  </p:stCondLst>
                                  <p:childTnLst>
                                    <p:set>
                                      <p:cBhvr>
                                        <p:cTn id="45" dur="1" fill="hold">
                                          <p:stCondLst>
                                            <p:cond delay="0"/>
                                          </p:stCondLst>
                                        </p:cTn>
                                        <p:tgtEl>
                                          <p:spTgt spid="3"/>
                                        </p:tgtEl>
                                        <p:attrNameLst>
                                          <p:attrName>style.visibility</p:attrName>
                                        </p:attrNameLst>
                                      </p:cBhvr>
                                      <p:to>
                                        <p:strVal val="visible"/>
                                      </p:to>
                                    </p:set>
                                  </p:childTnLst>
                                </p:cTn>
                              </p:par>
                            </p:childTnLst>
                          </p:cTn>
                        </p:par>
                        <p:par>
                          <p:cTn id="46" fill="hold">
                            <p:stCondLst>
                              <p:cond delay="20000"/>
                            </p:stCondLst>
                            <p:childTnLst>
                              <p:par>
                                <p:cTn id="47" presetID="42" presetClass="path" presetSubtype="0" fill="hold" nodeType="afterEffect">
                                  <p:stCondLst>
                                    <p:cond delay="500"/>
                                  </p:stCondLst>
                                  <p:childTnLst>
                                    <p:animMotion origin="layout" path="M 0.12761 0.13333 L 0.12748 0.26736 " pathEditMode="fixed" rAng="0" ptsTypes="AA">
                                      <p:cBhvr>
                                        <p:cTn id="48" dur="5000" fill="hold"/>
                                        <p:tgtEl>
                                          <p:spTgt spid="78"/>
                                        </p:tgtEl>
                                        <p:attrNameLst>
                                          <p:attrName>ppt_x</p:attrName>
                                          <p:attrName>ppt_y</p:attrName>
                                        </p:attrNameLst>
                                      </p:cBhvr>
                                      <p:rCtr x="-13" y="6690"/>
                                    </p:animMotion>
                                  </p:childTnLst>
                                </p:cTn>
                              </p:par>
                              <p:par>
                                <p:cTn id="49" presetID="1" presetClass="entr" presetSubtype="0" fill="hold" nodeType="withEffect">
                                  <p:stCondLst>
                                    <p:cond delay="0"/>
                                  </p:stCondLst>
                                  <p:childTnLst>
                                    <p:set>
                                      <p:cBhvr>
                                        <p:cTn id="50" dur="1" fill="hold">
                                          <p:stCondLst>
                                            <p:cond delay="0"/>
                                          </p:stCondLst>
                                        </p:cTn>
                                        <p:tgtEl>
                                          <p:spTgt spid="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par>
                                <p:cTn id="53" presetID="22" presetClass="exit" presetSubtype="1" fill="hold" grpId="0" nodeType="withEffect">
                                  <p:stCondLst>
                                    <p:cond delay="0"/>
                                  </p:stCondLst>
                                  <p:childTnLst>
                                    <p:animEffect transition="out" filter="wipe(up)">
                                      <p:cBhvr>
                                        <p:cTn id="54" dur="5000"/>
                                        <p:tgtEl>
                                          <p:spTgt spid="10"/>
                                        </p:tgtEl>
                                      </p:cBhvr>
                                    </p:animEffect>
                                    <p:set>
                                      <p:cBhvr>
                                        <p:cTn id="55" dur="1" fill="hold">
                                          <p:stCondLst>
                                            <p:cond delay="4999"/>
                                          </p:stCondLst>
                                        </p:cTn>
                                        <p:tgtEl>
                                          <p:spTgt spid="10"/>
                                        </p:tgtEl>
                                        <p:attrNameLst>
                                          <p:attrName>style.visibility</p:attrName>
                                        </p:attrNameLst>
                                      </p:cBhvr>
                                      <p:to>
                                        <p:strVal val="hidden"/>
                                      </p:to>
                                    </p:set>
                                  </p:childTnLst>
                                </p:cTn>
                              </p:par>
                              <p:par>
                                <p:cTn id="56" presetID="22" presetClass="entr" presetSubtype="4" fill="hold" grpId="0" nodeType="with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wipe(down)">
                                      <p:cBhvr>
                                        <p:cTn id="58" dur="2500"/>
                                        <p:tgtEl>
                                          <p:spTgt spid="16"/>
                                        </p:tgtEl>
                                      </p:cBhvr>
                                    </p:animEffect>
                                  </p:childTnLst>
                                </p:cTn>
                              </p:par>
                              <p:par>
                                <p:cTn id="59" presetID="1" presetClass="exit" presetSubtype="0" fill="hold" nodeType="withEffect">
                                  <p:stCondLst>
                                    <p:cond delay="2500"/>
                                  </p:stCondLst>
                                  <p:childTnLst>
                                    <p:set>
                                      <p:cBhvr>
                                        <p:cTn id="60" dur="1" fill="hold">
                                          <p:stCondLst>
                                            <p:cond delay="0"/>
                                          </p:stCondLst>
                                        </p:cTn>
                                        <p:tgtEl>
                                          <p:spTgt spid="5"/>
                                        </p:tgtEl>
                                        <p:attrNameLst>
                                          <p:attrName>style.visibility</p:attrName>
                                        </p:attrNameLst>
                                      </p:cBhvr>
                                      <p:to>
                                        <p:strVal val="hidden"/>
                                      </p:to>
                                    </p:set>
                                  </p:childTnLst>
                                </p:cTn>
                              </p:par>
                            </p:childTnLst>
                          </p:cTn>
                        </p:par>
                        <p:par>
                          <p:cTn id="61" fill="hold">
                            <p:stCondLst>
                              <p:cond delay="25500"/>
                            </p:stCondLst>
                            <p:childTnLst>
                              <p:par>
                                <p:cTn id="62" presetID="1" presetClass="exit" presetSubtype="0" fill="hold" nodeType="afterEffect">
                                  <p:stCondLst>
                                    <p:cond delay="0"/>
                                  </p:stCondLst>
                                  <p:childTnLst>
                                    <p:set>
                                      <p:cBhvr>
                                        <p:cTn id="63" dur="1" fill="hold">
                                          <p:stCondLst>
                                            <p:cond delay="0"/>
                                          </p:stCondLst>
                                        </p:cTn>
                                        <p:tgtEl>
                                          <p:spTgt spid="19"/>
                                        </p:tgtEl>
                                        <p:attrNameLst>
                                          <p:attrName>style.visibility</p:attrName>
                                        </p:attrNameLst>
                                      </p:cBhvr>
                                      <p:to>
                                        <p:strVal val="hidden"/>
                                      </p:to>
                                    </p:set>
                                  </p:childTnLst>
                                </p:cTn>
                              </p:par>
                            </p:childTnLst>
                          </p:cTn>
                        </p:par>
                        <p:par>
                          <p:cTn id="64" fill="hold">
                            <p:stCondLst>
                              <p:cond delay="25500"/>
                            </p:stCondLst>
                            <p:childTnLst>
                              <p:par>
                                <p:cTn id="65" presetID="1" presetClass="exit" presetSubtype="0" fill="hold" nodeType="afterEffect">
                                  <p:stCondLst>
                                    <p:cond delay="1000"/>
                                  </p:stCondLst>
                                  <p:childTnLst>
                                    <p:set>
                                      <p:cBhvr>
                                        <p:cTn id="66" dur="1" fill="hold">
                                          <p:stCondLst>
                                            <p:cond delay="0"/>
                                          </p:stCondLst>
                                        </p:cTn>
                                        <p:tgtEl>
                                          <p:spTgt spid="25"/>
                                        </p:tgtEl>
                                        <p:attrNameLst>
                                          <p:attrName>style.visibility</p:attrName>
                                        </p:attrNameLst>
                                      </p:cBhvr>
                                      <p:to>
                                        <p:strVal val="hidden"/>
                                      </p:to>
                                    </p:set>
                                  </p:childTnLst>
                                </p:cTn>
                              </p:par>
                            </p:childTnLst>
                          </p:cTn>
                        </p:par>
                        <p:par>
                          <p:cTn id="67" fill="hold">
                            <p:stCondLst>
                              <p:cond delay="26500"/>
                            </p:stCondLst>
                            <p:childTnLst>
                              <p:par>
                                <p:cTn id="68" presetID="63" presetClass="path" presetSubtype="0" accel="50000" decel="50000" fill="hold" nodeType="afterEffect">
                                  <p:stCondLst>
                                    <p:cond delay="0"/>
                                  </p:stCondLst>
                                  <p:childTnLst>
                                    <p:animMotion origin="layout" path="M 0.12747 0.26736 L 0.24063 0.26759 " pathEditMode="relative" rAng="0" ptsTypes="AA">
                                      <p:cBhvr>
                                        <p:cTn id="69" dur="5000" fill="hold"/>
                                        <p:tgtEl>
                                          <p:spTgt spid="78"/>
                                        </p:tgtEl>
                                        <p:attrNameLst>
                                          <p:attrName>ppt_x</p:attrName>
                                          <p:attrName>ppt_y</p:attrName>
                                        </p:attrNameLst>
                                      </p:cBhvr>
                                      <p:rCtr x="5651" y="0"/>
                                    </p:animMotion>
                                  </p:childTnLst>
                                </p:cTn>
                              </p:par>
                            </p:childTnLst>
                          </p:cTn>
                        </p:par>
                        <p:par>
                          <p:cTn id="70" fill="hold">
                            <p:stCondLst>
                              <p:cond delay="31500"/>
                            </p:stCondLst>
                            <p:childTnLst>
                              <p:par>
                                <p:cTn id="71" presetID="1" presetClass="entr" presetSubtype="0" fill="hold" nodeType="afterEffect">
                                  <p:stCondLst>
                                    <p:cond delay="1000"/>
                                  </p:stCondLst>
                                  <p:childTnLst>
                                    <p:set>
                                      <p:cBhvr>
                                        <p:cTn id="72" dur="1" fill="hold">
                                          <p:stCondLst>
                                            <p:cond delay="0"/>
                                          </p:stCondLst>
                                        </p:cTn>
                                        <p:tgtEl>
                                          <p:spTgt spid="30"/>
                                        </p:tgtEl>
                                        <p:attrNameLst>
                                          <p:attrName>style.visibility</p:attrName>
                                        </p:attrNameLst>
                                      </p:cBhvr>
                                      <p:to>
                                        <p:strVal val="visible"/>
                                      </p:to>
                                    </p:set>
                                  </p:childTnLst>
                                </p:cTn>
                              </p:par>
                            </p:childTnLst>
                          </p:cTn>
                        </p:par>
                        <p:par>
                          <p:cTn id="73" fill="hold">
                            <p:stCondLst>
                              <p:cond delay="32500"/>
                            </p:stCondLst>
                            <p:childTnLst>
                              <p:par>
                                <p:cTn id="74" presetID="42" presetClass="path" presetSubtype="0" fill="hold" nodeType="afterEffect">
                                  <p:stCondLst>
                                    <p:cond delay="0"/>
                                  </p:stCondLst>
                                  <p:childTnLst>
                                    <p:animMotion origin="layout" path="M 0.24063 0.2662 L 0.24141 0.40046 " pathEditMode="relative" rAng="0" ptsTypes="AA">
                                      <p:cBhvr>
                                        <p:cTn id="75" dur="5000" fill="hold"/>
                                        <p:tgtEl>
                                          <p:spTgt spid="78"/>
                                        </p:tgtEl>
                                        <p:attrNameLst>
                                          <p:attrName>ppt_x</p:attrName>
                                          <p:attrName>ppt_y</p:attrName>
                                        </p:attrNameLst>
                                      </p:cBhvr>
                                      <p:rCtr x="39" y="6713"/>
                                    </p:animMotion>
                                  </p:childTnLst>
                                </p:cTn>
                              </p:par>
                              <p:par>
                                <p:cTn id="76" presetID="1" presetClass="entr" presetSubtype="0" fill="hold" nodeType="withEffect">
                                  <p:stCondLst>
                                    <p:cond delay="0"/>
                                  </p:stCondLst>
                                  <p:childTnLst>
                                    <p:set>
                                      <p:cBhvr>
                                        <p:cTn id="77" dur="1" fill="hold">
                                          <p:stCondLst>
                                            <p:cond delay="0"/>
                                          </p:stCondLst>
                                        </p:cTn>
                                        <p:tgtEl>
                                          <p:spTgt spid="11"/>
                                        </p:tgtEl>
                                        <p:attrNameLst>
                                          <p:attrName>style.visibility</p:attrName>
                                        </p:attrNameLst>
                                      </p:cBhvr>
                                      <p:to>
                                        <p:strVal val="visible"/>
                                      </p:to>
                                    </p:set>
                                  </p:childTnLst>
                                </p:cTn>
                              </p:par>
                              <p:par>
                                <p:cTn id="78" presetID="1" presetClass="entr" presetSubtype="0" fill="hold" nodeType="withEffect">
                                  <p:stCondLst>
                                    <p:cond delay="0"/>
                                  </p:stCondLst>
                                  <p:childTnLst>
                                    <p:set>
                                      <p:cBhvr>
                                        <p:cTn id="79" dur="1" fill="hold">
                                          <p:stCondLst>
                                            <p:cond delay="0"/>
                                          </p:stCondLst>
                                        </p:cTn>
                                        <p:tgtEl>
                                          <p:spTgt spid="186"/>
                                        </p:tgtEl>
                                        <p:attrNameLst>
                                          <p:attrName>style.visibility</p:attrName>
                                        </p:attrNameLst>
                                      </p:cBhvr>
                                      <p:to>
                                        <p:strVal val="visible"/>
                                      </p:to>
                                    </p:set>
                                  </p:childTnLst>
                                </p:cTn>
                              </p:par>
                              <p:par>
                                <p:cTn id="80" presetID="22" presetClass="entr" presetSubtype="4" fill="hold" grpId="0" nodeType="withEffect">
                                  <p:stCondLst>
                                    <p:cond delay="0"/>
                                  </p:stCondLst>
                                  <p:childTnLst>
                                    <p:set>
                                      <p:cBhvr>
                                        <p:cTn id="81" dur="1" fill="hold">
                                          <p:stCondLst>
                                            <p:cond delay="0"/>
                                          </p:stCondLst>
                                        </p:cTn>
                                        <p:tgtEl>
                                          <p:spTgt spid="17"/>
                                        </p:tgtEl>
                                        <p:attrNameLst>
                                          <p:attrName>style.visibility</p:attrName>
                                        </p:attrNameLst>
                                      </p:cBhvr>
                                      <p:to>
                                        <p:strVal val="visible"/>
                                      </p:to>
                                    </p:set>
                                    <p:animEffect transition="in" filter="wipe(down)">
                                      <p:cBhvr>
                                        <p:cTn id="82" dur="2500"/>
                                        <p:tgtEl>
                                          <p:spTgt spid="17"/>
                                        </p:tgtEl>
                                      </p:cBhvr>
                                    </p:animEffect>
                                  </p:childTnLst>
                                </p:cTn>
                              </p:par>
                              <p:par>
                                <p:cTn id="83" presetID="22" presetClass="exit" presetSubtype="1" fill="hold" grpId="0" nodeType="withEffect">
                                  <p:stCondLst>
                                    <p:cond delay="0"/>
                                  </p:stCondLst>
                                  <p:childTnLst>
                                    <p:animEffect transition="out" filter="wipe(up)">
                                      <p:cBhvr>
                                        <p:cTn id="84" dur="5000"/>
                                        <p:tgtEl>
                                          <p:spTgt spid="13"/>
                                        </p:tgtEl>
                                      </p:cBhvr>
                                    </p:animEffect>
                                    <p:set>
                                      <p:cBhvr>
                                        <p:cTn id="85" dur="1" fill="hold">
                                          <p:stCondLst>
                                            <p:cond delay="4999"/>
                                          </p:stCondLst>
                                        </p:cTn>
                                        <p:tgtEl>
                                          <p:spTgt spid="13"/>
                                        </p:tgtEl>
                                        <p:attrNameLst>
                                          <p:attrName>style.visibility</p:attrName>
                                        </p:attrNameLst>
                                      </p:cBhvr>
                                      <p:to>
                                        <p:strVal val="hidden"/>
                                      </p:to>
                                    </p:set>
                                  </p:childTnLst>
                                </p:cTn>
                              </p:par>
                              <p:par>
                                <p:cTn id="86" presetID="1" presetClass="exit" presetSubtype="0" fill="hold" nodeType="withEffect">
                                  <p:stCondLst>
                                    <p:cond delay="2500"/>
                                  </p:stCondLst>
                                  <p:childTnLst>
                                    <p:set>
                                      <p:cBhvr>
                                        <p:cTn id="87" dur="1" fill="hold">
                                          <p:stCondLst>
                                            <p:cond delay="0"/>
                                          </p:stCondLst>
                                        </p:cTn>
                                        <p:tgtEl>
                                          <p:spTgt spid="11"/>
                                        </p:tgtEl>
                                        <p:attrNameLst>
                                          <p:attrName>style.visibility</p:attrName>
                                        </p:attrNameLst>
                                      </p:cBhvr>
                                      <p:to>
                                        <p:strVal val="hidden"/>
                                      </p:to>
                                    </p:set>
                                  </p:childTnLst>
                                </p:cTn>
                              </p:par>
                            </p:childTnLst>
                          </p:cTn>
                        </p:par>
                        <p:par>
                          <p:cTn id="88" fill="hold">
                            <p:stCondLst>
                              <p:cond delay="37500"/>
                            </p:stCondLst>
                            <p:childTnLst>
                              <p:par>
                                <p:cTn id="89" presetID="1" presetClass="exit" presetSubtype="0" fill="hold" nodeType="afterEffect">
                                  <p:stCondLst>
                                    <p:cond delay="0"/>
                                  </p:stCondLst>
                                  <p:childTnLst>
                                    <p:set>
                                      <p:cBhvr>
                                        <p:cTn id="90" dur="1" fill="hold">
                                          <p:stCondLst>
                                            <p:cond delay="0"/>
                                          </p:stCondLst>
                                        </p:cTn>
                                        <p:tgtEl>
                                          <p:spTgt spid="186"/>
                                        </p:tgtEl>
                                        <p:attrNameLst>
                                          <p:attrName>style.visibility</p:attrName>
                                        </p:attrNameLst>
                                      </p:cBhvr>
                                      <p:to>
                                        <p:strVal val="hidden"/>
                                      </p:to>
                                    </p:set>
                                  </p:childTnLst>
                                </p:cTn>
                              </p:par>
                            </p:childTnLst>
                          </p:cTn>
                        </p:par>
                        <p:par>
                          <p:cTn id="91" fill="hold">
                            <p:stCondLst>
                              <p:cond delay="37500"/>
                            </p:stCondLst>
                            <p:childTnLst>
                              <p:par>
                                <p:cTn id="92" presetID="1" presetClass="exit" presetSubtype="0" fill="hold" nodeType="afterEffect">
                                  <p:stCondLst>
                                    <p:cond delay="1000"/>
                                  </p:stCondLst>
                                  <p:childTnLst>
                                    <p:set>
                                      <p:cBhvr>
                                        <p:cTn id="93" dur="1" fill="hold">
                                          <p:stCondLst>
                                            <p:cond delay="0"/>
                                          </p:stCondLst>
                                        </p:cTn>
                                        <p:tgtEl>
                                          <p:spTgt spid="26"/>
                                        </p:tgtEl>
                                        <p:attrNameLst>
                                          <p:attrName>style.visibility</p:attrName>
                                        </p:attrNameLst>
                                      </p:cBhvr>
                                      <p:to>
                                        <p:strVal val="hidden"/>
                                      </p:to>
                                    </p:set>
                                  </p:childTnLst>
                                </p:cTn>
                              </p:par>
                            </p:childTnLst>
                          </p:cTn>
                        </p:par>
                        <p:par>
                          <p:cTn id="94" fill="hold">
                            <p:stCondLst>
                              <p:cond delay="38500"/>
                            </p:stCondLst>
                            <p:childTnLst>
                              <p:par>
                                <p:cTn id="95" presetID="63" presetClass="path" presetSubtype="0" fill="hold" nodeType="afterEffect">
                                  <p:stCondLst>
                                    <p:cond delay="0"/>
                                  </p:stCondLst>
                                  <p:childTnLst>
                                    <p:animMotion origin="layout" path="M 0.24141 0.40046 L 0.84284 0.39815 " pathEditMode="relative" rAng="0" ptsTypes="AA">
                                      <p:cBhvr>
                                        <p:cTn id="96" dur="5000" fill="hold"/>
                                        <p:tgtEl>
                                          <p:spTgt spid="78"/>
                                        </p:tgtEl>
                                        <p:attrNameLst>
                                          <p:attrName>ppt_x</p:attrName>
                                          <p:attrName>ppt_y</p:attrName>
                                        </p:attrNameLst>
                                      </p:cBhvr>
                                      <p:rCtr x="30065"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9" grpId="0" animBg="1"/>
      <p:bldP spid="7" grpId="0" animBg="1"/>
      <p:bldP spid="8" grpId="0" animBg="1"/>
      <p:bldP spid="12" grpId="0" animBg="1"/>
      <p:bldP spid="13" grpId="0" animBg="1"/>
      <p:bldP spid="16" grpId="0" animBg="1"/>
      <p:bldP spid="17" grpId="0" animBg="1"/>
      <p:bldP spid="16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3ACAF85-808C-A9E8-11F3-8D2A9FEC4FFB}"/>
              </a:ext>
            </a:extLst>
          </p:cNvPr>
          <p:cNvSpPr/>
          <p:nvPr/>
        </p:nvSpPr>
        <p:spPr>
          <a:xfrm>
            <a:off x="9479245" y="2606035"/>
            <a:ext cx="1828780" cy="1097281"/>
          </a:xfrm>
          <a:prstGeom prst="rect">
            <a:avLst/>
          </a:prstGeom>
          <a:solidFill>
            <a:srgbClr val="61C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Freeform: Shape 174">
            <a:extLst>
              <a:ext uri="{FF2B5EF4-FFF2-40B4-BE49-F238E27FC236}">
                <a16:creationId xmlns:a16="http://schemas.microsoft.com/office/drawing/2014/main" id="{5D32DB40-B431-CAE0-92FF-DCE6C7542E3D}"/>
              </a:ext>
            </a:extLst>
          </p:cNvPr>
          <p:cNvSpPr/>
          <p:nvPr/>
        </p:nvSpPr>
        <p:spPr>
          <a:xfrm>
            <a:off x="-7008" y="2422271"/>
            <a:ext cx="12194514" cy="4430187"/>
          </a:xfrm>
          <a:custGeom>
            <a:avLst/>
            <a:gdLst>
              <a:gd name="connsiteX0" fmla="*/ 0 w 12666964"/>
              <a:gd name="connsiteY0" fmla="*/ 824643 h 4639318"/>
              <a:gd name="connsiteX1" fmla="*/ 532932 w 12666964"/>
              <a:gd name="connsiteY1" fmla="*/ 790984 h 4639318"/>
              <a:gd name="connsiteX2" fmla="*/ 504883 w 12666964"/>
              <a:gd name="connsiteY2" fmla="*/ 1497821 h 4639318"/>
              <a:gd name="connsiteX3" fmla="*/ 2361732 w 12666964"/>
              <a:gd name="connsiteY3" fmla="*/ 1537089 h 4639318"/>
              <a:gd name="connsiteX4" fmla="*/ 5441521 w 12666964"/>
              <a:gd name="connsiteY4" fmla="*/ 2541246 h 4639318"/>
              <a:gd name="connsiteX5" fmla="*/ 11932078 w 12666964"/>
              <a:gd name="connsiteY5" fmla="*/ 2580515 h 4639318"/>
              <a:gd name="connsiteX6" fmla="*/ 12061104 w 12666964"/>
              <a:gd name="connsiteY6" fmla="*/ 1666115 h 4639318"/>
              <a:gd name="connsiteX7" fmla="*/ 11741344 w 12666964"/>
              <a:gd name="connsiteY7" fmla="*/ 920010 h 4639318"/>
              <a:gd name="connsiteX8" fmla="*/ 11853541 w 12666964"/>
              <a:gd name="connsiteY8" fmla="*/ 11219 h 4639318"/>
              <a:gd name="connsiteX9" fmla="*/ 12666964 w 12666964"/>
              <a:gd name="connsiteY9" fmla="*/ 0 h 4639318"/>
              <a:gd name="connsiteX10" fmla="*/ 12582817 w 12666964"/>
              <a:gd name="connsiteY10" fmla="*/ 4616878 h 4639318"/>
              <a:gd name="connsiteX11" fmla="*/ 16829 w 12666964"/>
              <a:gd name="connsiteY11" fmla="*/ 4639318 h 4639318"/>
              <a:gd name="connsiteX12" fmla="*/ 50488 w 12666964"/>
              <a:gd name="connsiteY12" fmla="*/ 785374 h 4639318"/>
              <a:gd name="connsiteX13" fmla="*/ 0 w 12666964"/>
              <a:gd name="connsiteY13" fmla="*/ 824643 h 4639318"/>
              <a:gd name="connsiteX0" fmla="*/ 0 w 12666964"/>
              <a:gd name="connsiteY0" fmla="*/ 824643 h 4639318"/>
              <a:gd name="connsiteX1" fmla="*/ 532932 w 12666964"/>
              <a:gd name="connsiteY1" fmla="*/ 790984 h 4639318"/>
              <a:gd name="connsiteX2" fmla="*/ 504883 w 12666964"/>
              <a:gd name="connsiteY2" fmla="*/ 1497821 h 4639318"/>
              <a:gd name="connsiteX3" fmla="*/ 2361732 w 12666964"/>
              <a:gd name="connsiteY3" fmla="*/ 1537089 h 4639318"/>
              <a:gd name="connsiteX4" fmla="*/ 5441521 w 12666964"/>
              <a:gd name="connsiteY4" fmla="*/ 2541246 h 4639318"/>
              <a:gd name="connsiteX5" fmla="*/ 11932078 w 12666964"/>
              <a:gd name="connsiteY5" fmla="*/ 2580515 h 4639318"/>
              <a:gd name="connsiteX6" fmla="*/ 12061104 w 12666964"/>
              <a:gd name="connsiteY6" fmla="*/ 1666115 h 4639318"/>
              <a:gd name="connsiteX7" fmla="*/ 11741344 w 12666964"/>
              <a:gd name="connsiteY7" fmla="*/ 920010 h 4639318"/>
              <a:gd name="connsiteX8" fmla="*/ 11864019 w 12666964"/>
              <a:gd name="connsiteY8" fmla="*/ 38842 h 4639318"/>
              <a:gd name="connsiteX9" fmla="*/ 12666964 w 12666964"/>
              <a:gd name="connsiteY9" fmla="*/ 0 h 4639318"/>
              <a:gd name="connsiteX10" fmla="*/ 12582817 w 12666964"/>
              <a:gd name="connsiteY10" fmla="*/ 4616878 h 4639318"/>
              <a:gd name="connsiteX11" fmla="*/ 16829 w 12666964"/>
              <a:gd name="connsiteY11" fmla="*/ 4639318 h 4639318"/>
              <a:gd name="connsiteX12" fmla="*/ 50488 w 12666964"/>
              <a:gd name="connsiteY12" fmla="*/ 785374 h 4639318"/>
              <a:gd name="connsiteX13" fmla="*/ 0 w 12666964"/>
              <a:gd name="connsiteY13" fmla="*/ 824643 h 4639318"/>
              <a:gd name="connsiteX0" fmla="*/ 0 w 12582817"/>
              <a:gd name="connsiteY0" fmla="*/ 790353 h 4605028"/>
              <a:gd name="connsiteX1" fmla="*/ 532932 w 12582817"/>
              <a:gd name="connsiteY1" fmla="*/ 756694 h 4605028"/>
              <a:gd name="connsiteX2" fmla="*/ 504883 w 12582817"/>
              <a:gd name="connsiteY2" fmla="*/ 1463531 h 4605028"/>
              <a:gd name="connsiteX3" fmla="*/ 2361732 w 12582817"/>
              <a:gd name="connsiteY3" fmla="*/ 1502799 h 4605028"/>
              <a:gd name="connsiteX4" fmla="*/ 5441521 w 12582817"/>
              <a:gd name="connsiteY4" fmla="*/ 2506956 h 4605028"/>
              <a:gd name="connsiteX5" fmla="*/ 11932078 w 12582817"/>
              <a:gd name="connsiteY5" fmla="*/ 2546225 h 4605028"/>
              <a:gd name="connsiteX6" fmla="*/ 12061104 w 12582817"/>
              <a:gd name="connsiteY6" fmla="*/ 1631825 h 4605028"/>
              <a:gd name="connsiteX7" fmla="*/ 11741344 w 12582817"/>
              <a:gd name="connsiteY7" fmla="*/ 885720 h 4605028"/>
              <a:gd name="connsiteX8" fmla="*/ 11864019 w 12582817"/>
              <a:gd name="connsiteY8" fmla="*/ 4552 h 4605028"/>
              <a:gd name="connsiteX9" fmla="*/ 12428839 w 12582817"/>
              <a:gd name="connsiteY9" fmla="*/ 0 h 4605028"/>
              <a:gd name="connsiteX10" fmla="*/ 12582817 w 12582817"/>
              <a:gd name="connsiteY10" fmla="*/ 4582588 h 4605028"/>
              <a:gd name="connsiteX11" fmla="*/ 16829 w 12582817"/>
              <a:gd name="connsiteY11" fmla="*/ 4605028 h 4605028"/>
              <a:gd name="connsiteX12" fmla="*/ 50488 w 12582817"/>
              <a:gd name="connsiteY12" fmla="*/ 751084 h 4605028"/>
              <a:gd name="connsiteX13" fmla="*/ 0 w 12582817"/>
              <a:gd name="connsiteY13" fmla="*/ 790353 h 4605028"/>
              <a:gd name="connsiteX0" fmla="*/ 0 w 12582817"/>
              <a:gd name="connsiteY0" fmla="*/ 786543 h 4601218"/>
              <a:gd name="connsiteX1" fmla="*/ 532932 w 12582817"/>
              <a:gd name="connsiteY1" fmla="*/ 752884 h 4601218"/>
              <a:gd name="connsiteX2" fmla="*/ 504883 w 12582817"/>
              <a:gd name="connsiteY2" fmla="*/ 1459721 h 4601218"/>
              <a:gd name="connsiteX3" fmla="*/ 2361732 w 12582817"/>
              <a:gd name="connsiteY3" fmla="*/ 1498989 h 4601218"/>
              <a:gd name="connsiteX4" fmla="*/ 5441521 w 12582817"/>
              <a:gd name="connsiteY4" fmla="*/ 2503146 h 4601218"/>
              <a:gd name="connsiteX5" fmla="*/ 11932078 w 12582817"/>
              <a:gd name="connsiteY5" fmla="*/ 2542415 h 4601218"/>
              <a:gd name="connsiteX6" fmla="*/ 12061104 w 12582817"/>
              <a:gd name="connsiteY6" fmla="*/ 1628015 h 4601218"/>
              <a:gd name="connsiteX7" fmla="*/ 11741344 w 12582817"/>
              <a:gd name="connsiteY7" fmla="*/ 881910 h 4601218"/>
              <a:gd name="connsiteX8" fmla="*/ 11864019 w 12582817"/>
              <a:gd name="connsiteY8" fmla="*/ 742 h 4601218"/>
              <a:gd name="connsiteX9" fmla="*/ 12386929 w 12582817"/>
              <a:gd name="connsiteY9" fmla="*/ 0 h 4601218"/>
              <a:gd name="connsiteX10" fmla="*/ 12582817 w 12582817"/>
              <a:gd name="connsiteY10" fmla="*/ 4578778 h 4601218"/>
              <a:gd name="connsiteX11" fmla="*/ 16829 w 12582817"/>
              <a:gd name="connsiteY11" fmla="*/ 4601218 h 4601218"/>
              <a:gd name="connsiteX12" fmla="*/ 50488 w 12582817"/>
              <a:gd name="connsiteY12" fmla="*/ 747274 h 4601218"/>
              <a:gd name="connsiteX13" fmla="*/ 0 w 12582817"/>
              <a:gd name="connsiteY13" fmla="*/ 786543 h 4601218"/>
              <a:gd name="connsiteX0" fmla="*/ 0 w 12398032"/>
              <a:gd name="connsiteY0" fmla="*/ 786543 h 4601218"/>
              <a:gd name="connsiteX1" fmla="*/ 532932 w 12398032"/>
              <a:gd name="connsiteY1" fmla="*/ 752884 h 4601218"/>
              <a:gd name="connsiteX2" fmla="*/ 504883 w 12398032"/>
              <a:gd name="connsiteY2" fmla="*/ 1459721 h 4601218"/>
              <a:gd name="connsiteX3" fmla="*/ 2361732 w 12398032"/>
              <a:gd name="connsiteY3" fmla="*/ 1498989 h 4601218"/>
              <a:gd name="connsiteX4" fmla="*/ 5441521 w 12398032"/>
              <a:gd name="connsiteY4" fmla="*/ 2503146 h 4601218"/>
              <a:gd name="connsiteX5" fmla="*/ 11932078 w 12398032"/>
              <a:gd name="connsiteY5" fmla="*/ 2542415 h 4601218"/>
              <a:gd name="connsiteX6" fmla="*/ 12061104 w 12398032"/>
              <a:gd name="connsiteY6" fmla="*/ 1628015 h 4601218"/>
              <a:gd name="connsiteX7" fmla="*/ 11741344 w 12398032"/>
              <a:gd name="connsiteY7" fmla="*/ 881910 h 4601218"/>
              <a:gd name="connsiteX8" fmla="*/ 11864019 w 12398032"/>
              <a:gd name="connsiteY8" fmla="*/ 742 h 4601218"/>
              <a:gd name="connsiteX9" fmla="*/ 12386929 w 12398032"/>
              <a:gd name="connsiteY9" fmla="*/ 0 h 4601218"/>
              <a:gd name="connsiteX10" fmla="*/ 12398032 w 12398032"/>
              <a:gd name="connsiteY10" fmla="*/ 4415900 h 4601218"/>
              <a:gd name="connsiteX11" fmla="*/ 16829 w 12398032"/>
              <a:gd name="connsiteY11" fmla="*/ 4601218 h 4601218"/>
              <a:gd name="connsiteX12" fmla="*/ 50488 w 12398032"/>
              <a:gd name="connsiteY12" fmla="*/ 747274 h 4601218"/>
              <a:gd name="connsiteX13" fmla="*/ 0 w 12398032"/>
              <a:gd name="connsiteY13" fmla="*/ 786543 h 4601218"/>
              <a:gd name="connsiteX0" fmla="*/ 0 w 12389460"/>
              <a:gd name="connsiteY0" fmla="*/ 786543 h 4601218"/>
              <a:gd name="connsiteX1" fmla="*/ 532932 w 12389460"/>
              <a:gd name="connsiteY1" fmla="*/ 752884 h 4601218"/>
              <a:gd name="connsiteX2" fmla="*/ 504883 w 12389460"/>
              <a:gd name="connsiteY2" fmla="*/ 1459721 h 4601218"/>
              <a:gd name="connsiteX3" fmla="*/ 2361732 w 12389460"/>
              <a:gd name="connsiteY3" fmla="*/ 1498989 h 4601218"/>
              <a:gd name="connsiteX4" fmla="*/ 5441521 w 12389460"/>
              <a:gd name="connsiteY4" fmla="*/ 2503146 h 4601218"/>
              <a:gd name="connsiteX5" fmla="*/ 11932078 w 12389460"/>
              <a:gd name="connsiteY5" fmla="*/ 2542415 h 4601218"/>
              <a:gd name="connsiteX6" fmla="*/ 12061104 w 12389460"/>
              <a:gd name="connsiteY6" fmla="*/ 1628015 h 4601218"/>
              <a:gd name="connsiteX7" fmla="*/ 11741344 w 12389460"/>
              <a:gd name="connsiteY7" fmla="*/ 881910 h 4601218"/>
              <a:gd name="connsiteX8" fmla="*/ 11864019 w 12389460"/>
              <a:gd name="connsiteY8" fmla="*/ 742 h 4601218"/>
              <a:gd name="connsiteX9" fmla="*/ 12386929 w 12389460"/>
              <a:gd name="connsiteY9" fmla="*/ 0 h 4601218"/>
              <a:gd name="connsiteX10" fmla="*/ 12389460 w 12389460"/>
              <a:gd name="connsiteY10" fmla="*/ 4430187 h 4601218"/>
              <a:gd name="connsiteX11" fmla="*/ 16829 w 12389460"/>
              <a:gd name="connsiteY11" fmla="*/ 4601218 h 4601218"/>
              <a:gd name="connsiteX12" fmla="*/ 50488 w 12389460"/>
              <a:gd name="connsiteY12" fmla="*/ 747274 h 4601218"/>
              <a:gd name="connsiteX13" fmla="*/ 0 w 12389460"/>
              <a:gd name="connsiteY13" fmla="*/ 786543 h 4601218"/>
              <a:gd name="connsiteX0" fmla="*/ 0 w 12389460"/>
              <a:gd name="connsiteY0" fmla="*/ 786543 h 4465963"/>
              <a:gd name="connsiteX1" fmla="*/ 532932 w 12389460"/>
              <a:gd name="connsiteY1" fmla="*/ 752884 h 4465963"/>
              <a:gd name="connsiteX2" fmla="*/ 504883 w 12389460"/>
              <a:gd name="connsiteY2" fmla="*/ 1459721 h 4465963"/>
              <a:gd name="connsiteX3" fmla="*/ 2361732 w 12389460"/>
              <a:gd name="connsiteY3" fmla="*/ 1498989 h 4465963"/>
              <a:gd name="connsiteX4" fmla="*/ 5441521 w 12389460"/>
              <a:gd name="connsiteY4" fmla="*/ 2503146 h 4465963"/>
              <a:gd name="connsiteX5" fmla="*/ 11932078 w 12389460"/>
              <a:gd name="connsiteY5" fmla="*/ 2542415 h 4465963"/>
              <a:gd name="connsiteX6" fmla="*/ 12061104 w 12389460"/>
              <a:gd name="connsiteY6" fmla="*/ 1628015 h 4465963"/>
              <a:gd name="connsiteX7" fmla="*/ 11741344 w 12389460"/>
              <a:gd name="connsiteY7" fmla="*/ 881910 h 4465963"/>
              <a:gd name="connsiteX8" fmla="*/ 11864019 w 12389460"/>
              <a:gd name="connsiteY8" fmla="*/ 742 h 4465963"/>
              <a:gd name="connsiteX9" fmla="*/ 12386929 w 12389460"/>
              <a:gd name="connsiteY9" fmla="*/ 0 h 4465963"/>
              <a:gd name="connsiteX10" fmla="*/ 12389460 w 12389460"/>
              <a:gd name="connsiteY10" fmla="*/ 4430187 h 4465963"/>
              <a:gd name="connsiteX11" fmla="*/ 344489 w 12389460"/>
              <a:gd name="connsiteY11" fmla="*/ 4465963 h 4465963"/>
              <a:gd name="connsiteX12" fmla="*/ 50488 w 12389460"/>
              <a:gd name="connsiteY12" fmla="*/ 747274 h 4465963"/>
              <a:gd name="connsiteX13" fmla="*/ 0 w 12389460"/>
              <a:gd name="connsiteY13" fmla="*/ 786543 h 4465963"/>
              <a:gd name="connsiteX0" fmla="*/ 0 w 12389460"/>
              <a:gd name="connsiteY0" fmla="*/ 786543 h 4430187"/>
              <a:gd name="connsiteX1" fmla="*/ 532932 w 12389460"/>
              <a:gd name="connsiteY1" fmla="*/ 752884 h 4430187"/>
              <a:gd name="connsiteX2" fmla="*/ 504883 w 12389460"/>
              <a:gd name="connsiteY2" fmla="*/ 1459721 h 4430187"/>
              <a:gd name="connsiteX3" fmla="*/ 2361732 w 12389460"/>
              <a:gd name="connsiteY3" fmla="*/ 1498989 h 4430187"/>
              <a:gd name="connsiteX4" fmla="*/ 5441521 w 12389460"/>
              <a:gd name="connsiteY4" fmla="*/ 2503146 h 4430187"/>
              <a:gd name="connsiteX5" fmla="*/ 11932078 w 12389460"/>
              <a:gd name="connsiteY5" fmla="*/ 2542415 h 4430187"/>
              <a:gd name="connsiteX6" fmla="*/ 12061104 w 12389460"/>
              <a:gd name="connsiteY6" fmla="*/ 1628015 h 4430187"/>
              <a:gd name="connsiteX7" fmla="*/ 11741344 w 12389460"/>
              <a:gd name="connsiteY7" fmla="*/ 881910 h 4430187"/>
              <a:gd name="connsiteX8" fmla="*/ 11864019 w 12389460"/>
              <a:gd name="connsiteY8" fmla="*/ 742 h 4430187"/>
              <a:gd name="connsiteX9" fmla="*/ 12386929 w 12389460"/>
              <a:gd name="connsiteY9" fmla="*/ 0 h 4430187"/>
              <a:gd name="connsiteX10" fmla="*/ 12389460 w 12389460"/>
              <a:gd name="connsiteY10" fmla="*/ 4430187 h 4430187"/>
              <a:gd name="connsiteX11" fmla="*/ 194946 w 12389460"/>
              <a:gd name="connsiteY11" fmla="*/ 4429768 h 4430187"/>
              <a:gd name="connsiteX12" fmla="*/ 50488 w 12389460"/>
              <a:gd name="connsiteY12" fmla="*/ 747274 h 4430187"/>
              <a:gd name="connsiteX13" fmla="*/ 0 w 12389460"/>
              <a:gd name="connsiteY13" fmla="*/ 786543 h 4430187"/>
              <a:gd name="connsiteX0" fmla="*/ 0 w 12389460"/>
              <a:gd name="connsiteY0" fmla="*/ 786543 h 4430187"/>
              <a:gd name="connsiteX1" fmla="*/ 520549 w 12389460"/>
              <a:gd name="connsiteY1" fmla="*/ 793842 h 4430187"/>
              <a:gd name="connsiteX2" fmla="*/ 504883 w 12389460"/>
              <a:gd name="connsiteY2" fmla="*/ 1459721 h 4430187"/>
              <a:gd name="connsiteX3" fmla="*/ 2361732 w 12389460"/>
              <a:gd name="connsiteY3" fmla="*/ 1498989 h 4430187"/>
              <a:gd name="connsiteX4" fmla="*/ 5441521 w 12389460"/>
              <a:gd name="connsiteY4" fmla="*/ 2503146 h 4430187"/>
              <a:gd name="connsiteX5" fmla="*/ 11932078 w 12389460"/>
              <a:gd name="connsiteY5" fmla="*/ 2542415 h 4430187"/>
              <a:gd name="connsiteX6" fmla="*/ 12061104 w 12389460"/>
              <a:gd name="connsiteY6" fmla="*/ 1628015 h 4430187"/>
              <a:gd name="connsiteX7" fmla="*/ 11741344 w 12389460"/>
              <a:gd name="connsiteY7" fmla="*/ 881910 h 4430187"/>
              <a:gd name="connsiteX8" fmla="*/ 11864019 w 12389460"/>
              <a:gd name="connsiteY8" fmla="*/ 742 h 4430187"/>
              <a:gd name="connsiteX9" fmla="*/ 12386929 w 12389460"/>
              <a:gd name="connsiteY9" fmla="*/ 0 h 4430187"/>
              <a:gd name="connsiteX10" fmla="*/ 12389460 w 12389460"/>
              <a:gd name="connsiteY10" fmla="*/ 4430187 h 4430187"/>
              <a:gd name="connsiteX11" fmla="*/ 194946 w 12389460"/>
              <a:gd name="connsiteY11" fmla="*/ 4429768 h 4430187"/>
              <a:gd name="connsiteX12" fmla="*/ 50488 w 12389460"/>
              <a:gd name="connsiteY12" fmla="*/ 747274 h 4430187"/>
              <a:gd name="connsiteX13" fmla="*/ 0 w 12389460"/>
              <a:gd name="connsiteY13" fmla="*/ 786543 h 4430187"/>
              <a:gd name="connsiteX0" fmla="*/ 259075 w 12338972"/>
              <a:gd name="connsiteY0" fmla="*/ 790353 h 4430187"/>
              <a:gd name="connsiteX1" fmla="*/ 470061 w 12338972"/>
              <a:gd name="connsiteY1" fmla="*/ 793842 h 4430187"/>
              <a:gd name="connsiteX2" fmla="*/ 454395 w 12338972"/>
              <a:gd name="connsiteY2" fmla="*/ 1459721 h 4430187"/>
              <a:gd name="connsiteX3" fmla="*/ 2311244 w 12338972"/>
              <a:gd name="connsiteY3" fmla="*/ 1498989 h 4430187"/>
              <a:gd name="connsiteX4" fmla="*/ 5391033 w 12338972"/>
              <a:gd name="connsiteY4" fmla="*/ 2503146 h 4430187"/>
              <a:gd name="connsiteX5" fmla="*/ 11881590 w 12338972"/>
              <a:gd name="connsiteY5" fmla="*/ 2542415 h 4430187"/>
              <a:gd name="connsiteX6" fmla="*/ 12010616 w 12338972"/>
              <a:gd name="connsiteY6" fmla="*/ 1628015 h 4430187"/>
              <a:gd name="connsiteX7" fmla="*/ 11690856 w 12338972"/>
              <a:gd name="connsiteY7" fmla="*/ 881910 h 4430187"/>
              <a:gd name="connsiteX8" fmla="*/ 11813531 w 12338972"/>
              <a:gd name="connsiteY8" fmla="*/ 742 h 4430187"/>
              <a:gd name="connsiteX9" fmla="*/ 12336441 w 12338972"/>
              <a:gd name="connsiteY9" fmla="*/ 0 h 4430187"/>
              <a:gd name="connsiteX10" fmla="*/ 12338972 w 12338972"/>
              <a:gd name="connsiteY10" fmla="*/ 4430187 h 4430187"/>
              <a:gd name="connsiteX11" fmla="*/ 144458 w 12338972"/>
              <a:gd name="connsiteY11" fmla="*/ 4429768 h 4430187"/>
              <a:gd name="connsiteX12" fmla="*/ 0 w 12338972"/>
              <a:gd name="connsiteY12" fmla="*/ 747274 h 4430187"/>
              <a:gd name="connsiteX13" fmla="*/ 259075 w 12338972"/>
              <a:gd name="connsiteY13" fmla="*/ 790353 h 4430187"/>
              <a:gd name="connsiteX0" fmla="*/ 114617 w 12194514"/>
              <a:gd name="connsiteY0" fmla="*/ 790353 h 4430187"/>
              <a:gd name="connsiteX1" fmla="*/ 325603 w 12194514"/>
              <a:gd name="connsiteY1" fmla="*/ 793842 h 4430187"/>
              <a:gd name="connsiteX2" fmla="*/ 309937 w 12194514"/>
              <a:gd name="connsiteY2" fmla="*/ 1459721 h 4430187"/>
              <a:gd name="connsiteX3" fmla="*/ 2166786 w 12194514"/>
              <a:gd name="connsiteY3" fmla="*/ 1498989 h 4430187"/>
              <a:gd name="connsiteX4" fmla="*/ 5246575 w 12194514"/>
              <a:gd name="connsiteY4" fmla="*/ 2503146 h 4430187"/>
              <a:gd name="connsiteX5" fmla="*/ 11737132 w 12194514"/>
              <a:gd name="connsiteY5" fmla="*/ 2542415 h 4430187"/>
              <a:gd name="connsiteX6" fmla="*/ 11866158 w 12194514"/>
              <a:gd name="connsiteY6" fmla="*/ 1628015 h 4430187"/>
              <a:gd name="connsiteX7" fmla="*/ 11546398 w 12194514"/>
              <a:gd name="connsiteY7" fmla="*/ 881910 h 4430187"/>
              <a:gd name="connsiteX8" fmla="*/ 11669073 w 12194514"/>
              <a:gd name="connsiteY8" fmla="*/ 742 h 4430187"/>
              <a:gd name="connsiteX9" fmla="*/ 12191983 w 12194514"/>
              <a:gd name="connsiteY9" fmla="*/ 0 h 4430187"/>
              <a:gd name="connsiteX10" fmla="*/ 12194514 w 12194514"/>
              <a:gd name="connsiteY10" fmla="*/ 4430187 h 4430187"/>
              <a:gd name="connsiteX11" fmla="*/ 0 w 12194514"/>
              <a:gd name="connsiteY11" fmla="*/ 4429768 h 4430187"/>
              <a:gd name="connsiteX12" fmla="*/ 11752 w 12194514"/>
              <a:gd name="connsiteY12" fmla="*/ 790136 h 4430187"/>
              <a:gd name="connsiteX13" fmla="*/ 114617 w 12194514"/>
              <a:gd name="connsiteY13" fmla="*/ 790353 h 4430187"/>
              <a:gd name="connsiteX0" fmla="*/ 114617 w 12194514"/>
              <a:gd name="connsiteY0" fmla="*/ 790353 h 4430187"/>
              <a:gd name="connsiteX1" fmla="*/ 325603 w 12194514"/>
              <a:gd name="connsiteY1" fmla="*/ 793842 h 4430187"/>
              <a:gd name="connsiteX2" fmla="*/ 309937 w 12194514"/>
              <a:gd name="connsiteY2" fmla="*/ 1459721 h 4430187"/>
              <a:gd name="connsiteX3" fmla="*/ 2166786 w 12194514"/>
              <a:gd name="connsiteY3" fmla="*/ 1498989 h 4430187"/>
              <a:gd name="connsiteX4" fmla="*/ 5246575 w 12194514"/>
              <a:gd name="connsiteY4" fmla="*/ 2503146 h 4430187"/>
              <a:gd name="connsiteX5" fmla="*/ 11737132 w 12194514"/>
              <a:gd name="connsiteY5" fmla="*/ 2542415 h 4430187"/>
              <a:gd name="connsiteX6" fmla="*/ 11866158 w 12194514"/>
              <a:gd name="connsiteY6" fmla="*/ 1628015 h 4430187"/>
              <a:gd name="connsiteX7" fmla="*/ 11546398 w 12194514"/>
              <a:gd name="connsiteY7" fmla="*/ 881910 h 4430187"/>
              <a:gd name="connsiteX8" fmla="*/ 11669073 w 12194514"/>
              <a:gd name="connsiteY8" fmla="*/ 742 h 4430187"/>
              <a:gd name="connsiteX9" fmla="*/ 12191983 w 12194514"/>
              <a:gd name="connsiteY9" fmla="*/ 0 h 4430187"/>
              <a:gd name="connsiteX10" fmla="*/ 12194514 w 12194514"/>
              <a:gd name="connsiteY10" fmla="*/ 4430187 h 4430187"/>
              <a:gd name="connsiteX11" fmla="*/ 0 w 12194514"/>
              <a:gd name="connsiteY11" fmla="*/ 4429768 h 4430187"/>
              <a:gd name="connsiteX12" fmla="*/ 6989 w 12194514"/>
              <a:gd name="connsiteY12" fmla="*/ 791089 h 4430187"/>
              <a:gd name="connsiteX13" fmla="*/ 114617 w 12194514"/>
              <a:gd name="connsiteY13" fmla="*/ 790353 h 4430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4514" h="4430187">
                <a:moveTo>
                  <a:pt x="114617" y="790353"/>
                </a:moveTo>
                <a:lnTo>
                  <a:pt x="325603" y="793842"/>
                </a:lnTo>
                <a:lnTo>
                  <a:pt x="309937" y="1459721"/>
                </a:lnTo>
                <a:lnTo>
                  <a:pt x="2166786" y="1498989"/>
                </a:lnTo>
                <a:lnTo>
                  <a:pt x="5246575" y="2503146"/>
                </a:lnTo>
                <a:lnTo>
                  <a:pt x="11737132" y="2542415"/>
                </a:lnTo>
                <a:lnTo>
                  <a:pt x="11866158" y="1628015"/>
                </a:lnTo>
                <a:lnTo>
                  <a:pt x="11546398" y="881910"/>
                </a:lnTo>
                <a:lnTo>
                  <a:pt x="11669073" y="742"/>
                </a:lnTo>
                <a:lnTo>
                  <a:pt x="12191983" y="0"/>
                </a:lnTo>
                <a:cubicBezTo>
                  <a:pt x="12192827" y="1476729"/>
                  <a:pt x="12193670" y="2953458"/>
                  <a:pt x="12194514" y="4430187"/>
                </a:cubicBezTo>
                <a:lnTo>
                  <a:pt x="0" y="4429768"/>
                </a:lnTo>
                <a:cubicBezTo>
                  <a:pt x="3917" y="3216557"/>
                  <a:pt x="3072" y="2004300"/>
                  <a:pt x="6989" y="791089"/>
                </a:cubicBezTo>
                <a:lnTo>
                  <a:pt x="114617" y="790353"/>
                </a:lnTo>
                <a:close/>
              </a:path>
            </a:pathLst>
          </a:cu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a16="http://schemas.microsoft.com/office/drawing/2014/main" id="{3ABD9D1C-9E07-8CB5-3D32-149CE80BCFAF}"/>
              </a:ext>
            </a:extLst>
          </p:cNvPr>
          <p:cNvSpPr/>
          <p:nvPr/>
        </p:nvSpPr>
        <p:spPr>
          <a:xfrm>
            <a:off x="4936740" y="3374480"/>
            <a:ext cx="1395193" cy="855736"/>
          </a:xfrm>
          <a:custGeom>
            <a:avLst/>
            <a:gdLst>
              <a:gd name="connsiteX0" fmla="*/ 1395193 w 1395193"/>
              <a:gd name="connsiteY0" fmla="*/ 5102 h 855736"/>
              <a:gd name="connsiteX1" fmla="*/ 665714 w 1395193"/>
              <a:gd name="connsiteY1" fmla="*/ 0 h 855736"/>
              <a:gd name="connsiteX2" fmla="*/ 663163 w 1395193"/>
              <a:gd name="connsiteY2" fmla="*/ 278019 h 855736"/>
              <a:gd name="connsiteX3" fmla="*/ 0 w 1395193"/>
              <a:gd name="connsiteY3" fmla="*/ 269092 h 855736"/>
              <a:gd name="connsiteX4" fmla="*/ 2550 w 1395193"/>
              <a:gd name="connsiteY4" fmla="*/ 460389 h 855736"/>
              <a:gd name="connsiteX5" fmla="*/ 502473 w 1395193"/>
              <a:gd name="connsiteY5" fmla="*/ 855736 h 855736"/>
              <a:gd name="connsiteX6" fmla="*/ 515227 w 1395193"/>
              <a:gd name="connsiteY6" fmla="*/ 855736 h 855736"/>
              <a:gd name="connsiteX7" fmla="*/ 1377339 w 1395193"/>
              <a:gd name="connsiteY7" fmla="*/ 841707 h 855736"/>
              <a:gd name="connsiteX8" fmla="*/ 1395193 w 1395193"/>
              <a:gd name="connsiteY8" fmla="*/ 5102 h 855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5193" h="855736">
                <a:moveTo>
                  <a:pt x="1395193" y="5102"/>
                </a:moveTo>
                <a:lnTo>
                  <a:pt x="665714" y="0"/>
                </a:lnTo>
                <a:cubicBezTo>
                  <a:pt x="664864" y="92673"/>
                  <a:pt x="664013" y="185346"/>
                  <a:pt x="663163" y="278019"/>
                </a:cubicBezTo>
                <a:lnTo>
                  <a:pt x="0" y="269092"/>
                </a:lnTo>
                <a:lnTo>
                  <a:pt x="2550" y="460389"/>
                </a:lnTo>
                <a:lnTo>
                  <a:pt x="502473" y="855736"/>
                </a:lnTo>
                <a:lnTo>
                  <a:pt x="515227" y="855736"/>
                </a:lnTo>
                <a:lnTo>
                  <a:pt x="1377339" y="841707"/>
                </a:lnTo>
                <a:lnTo>
                  <a:pt x="1395193" y="5102"/>
                </a:lnTo>
                <a:close/>
              </a:path>
            </a:pathLst>
          </a:cu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Shape 45">
            <a:extLst>
              <a:ext uri="{FF2B5EF4-FFF2-40B4-BE49-F238E27FC236}">
                <a16:creationId xmlns:a16="http://schemas.microsoft.com/office/drawing/2014/main" id="{056AA6A7-E35E-F0C2-B018-21AD2743B961}"/>
              </a:ext>
            </a:extLst>
          </p:cNvPr>
          <p:cNvSpPr/>
          <p:nvPr/>
        </p:nvSpPr>
        <p:spPr>
          <a:xfrm>
            <a:off x="6949440" y="2534920"/>
            <a:ext cx="2228427" cy="1947333"/>
          </a:xfrm>
          <a:custGeom>
            <a:avLst/>
            <a:gdLst>
              <a:gd name="connsiteX0" fmla="*/ 0 w 2228427"/>
              <a:gd name="connsiteY0" fmla="*/ 833120 h 1947333"/>
              <a:gd name="connsiteX1" fmla="*/ 1693 w 2228427"/>
              <a:gd name="connsiteY1" fmla="*/ 1317413 h 1947333"/>
              <a:gd name="connsiteX2" fmla="*/ 1039707 w 2228427"/>
              <a:gd name="connsiteY2" fmla="*/ 1334347 h 1947333"/>
              <a:gd name="connsiteX3" fmla="*/ 1662853 w 2228427"/>
              <a:gd name="connsiteY3" fmla="*/ 1942253 h 1947333"/>
              <a:gd name="connsiteX4" fmla="*/ 1957493 w 2228427"/>
              <a:gd name="connsiteY4" fmla="*/ 1947333 h 1947333"/>
              <a:gd name="connsiteX5" fmla="*/ 1937173 w 2228427"/>
              <a:gd name="connsiteY5" fmla="*/ 1347893 h 1947333"/>
              <a:gd name="connsiteX6" fmla="*/ 2226733 w 2228427"/>
              <a:gd name="connsiteY6" fmla="*/ 704427 h 1947333"/>
              <a:gd name="connsiteX7" fmla="*/ 2228427 w 2228427"/>
              <a:gd name="connsiteY7" fmla="*/ 0 h 1947333"/>
              <a:gd name="connsiteX8" fmla="*/ 750147 w 2228427"/>
              <a:gd name="connsiteY8" fmla="*/ 8467 h 1947333"/>
              <a:gd name="connsiteX9" fmla="*/ 734907 w 2228427"/>
              <a:gd name="connsiteY9" fmla="*/ 836507 h 1947333"/>
              <a:gd name="connsiteX10" fmla="*/ 0 w 2228427"/>
              <a:gd name="connsiteY10" fmla="*/ 833120 h 194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28427" h="1947333">
                <a:moveTo>
                  <a:pt x="0" y="833120"/>
                </a:moveTo>
                <a:cubicBezTo>
                  <a:pt x="564" y="994551"/>
                  <a:pt x="1129" y="1155982"/>
                  <a:pt x="1693" y="1317413"/>
                </a:cubicBezTo>
                <a:lnTo>
                  <a:pt x="1039707" y="1334347"/>
                </a:lnTo>
                <a:lnTo>
                  <a:pt x="1662853" y="1942253"/>
                </a:lnTo>
                <a:lnTo>
                  <a:pt x="1957493" y="1947333"/>
                </a:lnTo>
                <a:lnTo>
                  <a:pt x="1937173" y="1347893"/>
                </a:lnTo>
                <a:lnTo>
                  <a:pt x="2226733" y="704427"/>
                </a:lnTo>
                <a:cubicBezTo>
                  <a:pt x="2227298" y="469618"/>
                  <a:pt x="2227862" y="234809"/>
                  <a:pt x="2228427" y="0"/>
                </a:cubicBezTo>
                <a:lnTo>
                  <a:pt x="750147" y="8467"/>
                </a:lnTo>
                <a:lnTo>
                  <a:pt x="734907" y="836507"/>
                </a:lnTo>
                <a:lnTo>
                  <a:pt x="0" y="833120"/>
                </a:lnTo>
                <a:close/>
              </a:path>
            </a:pathLst>
          </a:cu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44">
            <a:extLst>
              <a:ext uri="{FF2B5EF4-FFF2-40B4-BE49-F238E27FC236}">
                <a16:creationId xmlns:a16="http://schemas.microsoft.com/office/drawing/2014/main" id="{6E54D0B9-A212-E8F8-0E4C-2A2BAE954EC4}"/>
              </a:ext>
            </a:extLst>
          </p:cNvPr>
          <p:cNvSpPr/>
          <p:nvPr/>
        </p:nvSpPr>
        <p:spPr>
          <a:xfrm>
            <a:off x="2954867" y="3657600"/>
            <a:ext cx="2304626" cy="909320"/>
          </a:xfrm>
          <a:custGeom>
            <a:avLst/>
            <a:gdLst>
              <a:gd name="connsiteX0" fmla="*/ 0 w 2304626"/>
              <a:gd name="connsiteY0" fmla="*/ 13547 h 909320"/>
              <a:gd name="connsiteX1" fmla="*/ 660400 w 2304626"/>
              <a:gd name="connsiteY1" fmla="*/ 335280 h 909320"/>
              <a:gd name="connsiteX2" fmla="*/ 2304626 w 2304626"/>
              <a:gd name="connsiteY2" fmla="*/ 909320 h 909320"/>
              <a:gd name="connsiteX3" fmla="*/ 1517226 w 2304626"/>
              <a:gd name="connsiteY3" fmla="*/ 167640 h 909320"/>
              <a:gd name="connsiteX4" fmla="*/ 1485053 w 2304626"/>
              <a:gd name="connsiteY4" fmla="*/ 0 h 909320"/>
              <a:gd name="connsiteX5" fmla="*/ 0 w 2304626"/>
              <a:gd name="connsiteY5" fmla="*/ 13547 h 909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4626" h="909320">
                <a:moveTo>
                  <a:pt x="0" y="13547"/>
                </a:moveTo>
                <a:lnTo>
                  <a:pt x="660400" y="335280"/>
                </a:lnTo>
                <a:lnTo>
                  <a:pt x="2304626" y="909320"/>
                </a:lnTo>
                <a:lnTo>
                  <a:pt x="1517226" y="167640"/>
                </a:lnTo>
                <a:lnTo>
                  <a:pt x="1485053" y="0"/>
                </a:lnTo>
                <a:lnTo>
                  <a:pt x="0" y="13547"/>
                </a:lnTo>
                <a:close/>
              </a:path>
            </a:pathLst>
          </a:cu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D94D8E2A-809D-ED85-FD7F-A5B83F68FA6F}"/>
              </a:ext>
            </a:extLst>
          </p:cNvPr>
          <p:cNvSpPr/>
          <p:nvPr/>
        </p:nvSpPr>
        <p:spPr>
          <a:xfrm>
            <a:off x="8930611" y="3886195"/>
            <a:ext cx="2926048" cy="457196"/>
          </a:xfrm>
          <a:prstGeom prst="rect">
            <a:avLst/>
          </a:prstGeom>
          <a:solidFill>
            <a:srgbClr val="61C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042E6451-CC8A-FF9C-ADD9-41283049C41E}"/>
              </a:ext>
            </a:extLst>
          </p:cNvPr>
          <p:cNvSpPr/>
          <p:nvPr/>
        </p:nvSpPr>
        <p:spPr>
          <a:xfrm>
            <a:off x="9400187" y="3703317"/>
            <a:ext cx="1920221" cy="1371585"/>
          </a:xfrm>
          <a:prstGeom prst="rect">
            <a:avLst/>
          </a:prstGeom>
          <a:solidFill>
            <a:srgbClr val="61C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8384B31-5FB3-AC17-CF41-497A8310776E}"/>
              </a:ext>
            </a:extLst>
          </p:cNvPr>
          <p:cNvSpPr/>
          <p:nvPr/>
        </p:nvSpPr>
        <p:spPr>
          <a:xfrm>
            <a:off x="5638807" y="2880363"/>
            <a:ext cx="1920219" cy="274320"/>
          </a:xfrm>
          <a:prstGeom prst="rect">
            <a:avLst/>
          </a:prstGeom>
          <a:solidFill>
            <a:srgbClr val="61C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4FE26E1-631E-704D-AC20-D261817A1DD7}"/>
              </a:ext>
            </a:extLst>
          </p:cNvPr>
          <p:cNvSpPr/>
          <p:nvPr/>
        </p:nvSpPr>
        <p:spPr>
          <a:xfrm>
            <a:off x="3072905" y="3154680"/>
            <a:ext cx="2385965" cy="274320"/>
          </a:xfrm>
          <a:prstGeom prst="rect">
            <a:avLst/>
          </a:prstGeom>
          <a:solidFill>
            <a:srgbClr val="61C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20B7FD1-0A37-7C03-C8AE-6CE0B4DFB08B}"/>
              </a:ext>
            </a:extLst>
          </p:cNvPr>
          <p:cNvSpPr/>
          <p:nvPr/>
        </p:nvSpPr>
        <p:spPr>
          <a:xfrm>
            <a:off x="426785" y="3429000"/>
            <a:ext cx="2468880" cy="274318"/>
          </a:xfrm>
          <a:prstGeom prst="rect">
            <a:avLst/>
          </a:prstGeom>
          <a:solidFill>
            <a:srgbClr val="61C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Connector 51">
            <a:extLst>
              <a:ext uri="{FF2B5EF4-FFF2-40B4-BE49-F238E27FC236}">
                <a16:creationId xmlns:a16="http://schemas.microsoft.com/office/drawing/2014/main" id="{95982E68-DBE8-1242-378D-E10AB970BAD2}"/>
              </a:ext>
            </a:extLst>
          </p:cNvPr>
          <p:cNvCxnSpPr>
            <a:cxnSpLocks/>
          </p:cNvCxnSpPr>
          <p:nvPr/>
        </p:nvCxnSpPr>
        <p:spPr>
          <a:xfrm flipH="1">
            <a:off x="5455929" y="4709146"/>
            <a:ext cx="292608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72E8B84-2272-8EAF-A5C0-29DC35170CB9}"/>
              </a:ext>
            </a:extLst>
          </p:cNvPr>
          <p:cNvCxnSpPr>
            <a:cxnSpLocks/>
          </p:cNvCxnSpPr>
          <p:nvPr/>
        </p:nvCxnSpPr>
        <p:spPr>
          <a:xfrm flipH="1">
            <a:off x="8564855" y="4892024"/>
            <a:ext cx="1737360" cy="0"/>
          </a:xfrm>
          <a:prstGeom prst="line">
            <a:avLst/>
          </a:prstGeom>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E1327333-1430-BFA8-B487-28D8871177E1}"/>
              </a:ext>
            </a:extLst>
          </p:cNvPr>
          <p:cNvSpPr/>
          <p:nvPr/>
        </p:nvSpPr>
        <p:spPr>
          <a:xfrm>
            <a:off x="7741904" y="2423171"/>
            <a:ext cx="1097268" cy="182878"/>
          </a:xfrm>
          <a:prstGeom prst="rect">
            <a:avLst/>
          </a:prstGeom>
          <a:solidFill>
            <a:schemeClr val="tx1">
              <a:lumMod val="65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95985BA-B164-4675-2477-F92842E8E5CC}"/>
              </a:ext>
            </a:extLst>
          </p:cNvPr>
          <p:cNvSpPr/>
          <p:nvPr/>
        </p:nvSpPr>
        <p:spPr>
          <a:xfrm>
            <a:off x="426784" y="3703317"/>
            <a:ext cx="2468880" cy="274318"/>
          </a:xfrm>
          <a:prstGeom prst="rect">
            <a:avLst/>
          </a:prstGeom>
          <a:solidFill>
            <a:srgbClr val="61C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023F9C7-56EF-C424-6CC6-A8AA33744F9C}"/>
              </a:ext>
            </a:extLst>
          </p:cNvPr>
          <p:cNvSpPr/>
          <p:nvPr/>
        </p:nvSpPr>
        <p:spPr>
          <a:xfrm>
            <a:off x="3051934" y="3423285"/>
            <a:ext cx="2410684" cy="274320"/>
          </a:xfrm>
          <a:prstGeom prst="rect">
            <a:avLst/>
          </a:prstGeom>
          <a:solidFill>
            <a:srgbClr val="61C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0336F44-3334-D63C-6C31-E701E436BE4E}"/>
              </a:ext>
            </a:extLst>
          </p:cNvPr>
          <p:cNvSpPr/>
          <p:nvPr/>
        </p:nvSpPr>
        <p:spPr>
          <a:xfrm>
            <a:off x="5638805" y="3154683"/>
            <a:ext cx="1920219" cy="182880"/>
          </a:xfrm>
          <a:prstGeom prst="rect">
            <a:avLst/>
          </a:prstGeom>
          <a:solidFill>
            <a:srgbClr val="61C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AF2BE21B-2970-657D-8B66-1560D8117204}"/>
              </a:ext>
            </a:extLst>
          </p:cNvPr>
          <p:cNvSpPr/>
          <p:nvPr/>
        </p:nvSpPr>
        <p:spPr>
          <a:xfrm>
            <a:off x="5547366" y="3246122"/>
            <a:ext cx="914390" cy="919808"/>
          </a:xfrm>
          <a:custGeom>
            <a:avLst/>
            <a:gdLst>
              <a:gd name="connsiteX0" fmla="*/ 0 w 914390"/>
              <a:gd name="connsiteY0" fmla="*/ 0 h 919808"/>
              <a:gd name="connsiteX1" fmla="*/ 731512 w 914390"/>
              <a:gd name="connsiteY1" fmla="*/ 0 h 919808"/>
              <a:gd name="connsiteX2" fmla="*/ 731512 w 914390"/>
              <a:gd name="connsiteY2" fmla="*/ 5418 h 919808"/>
              <a:gd name="connsiteX3" fmla="*/ 914390 w 914390"/>
              <a:gd name="connsiteY3" fmla="*/ 5418 h 919808"/>
              <a:gd name="connsiteX4" fmla="*/ 914390 w 914390"/>
              <a:gd name="connsiteY4" fmla="*/ 919808 h 919808"/>
              <a:gd name="connsiteX5" fmla="*/ 731512 w 914390"/>
              <a:gd name="connsiteY5" fmla="*/ 919808 h 919808"/>
              <a:gd name="connsiteX6" fmla="*/ 731512 w 914390"/>
              <a:gd name="connsiteY6" fmla="*/ 182880 h 919808"/>
              <a:gd name="connsiteX7" fmla="*/ 0 w 914390"/>
              <a:gd name="connsiteY7" fmla="*/ 182880 h 919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390" h="919808">
                <a:moveTo>
                  <a:pt x="0" y="0"/>
                </a:moveTo>
                <a:lnTo>
                  <a:pt x="731512" y="0"/>
                </a:lnTo>
                <a:lnTo>
                  <a:pt x="731512" y="5418"/>
                </a:lnTo>
                <a:lnTo>
                  <a:pt x="914390" y="5418"/>
                </a:lnTo>
                <a:lnTo>
                  <a:pt x="914390" y="919808"/>
                </a:lnTo>
                <a:lnTo>
                  <a:pt x="731512" y="919808"/>
                </a:lnTo>
                <a:lnTo>
                  <a:pt x="731512" y="182880"/>
                </a:lnTo>
                <a:lnTo>
                  <a:pt x="0" y="182880"/>
                </a:lnTo>
                <a:close/>
              </a:path>
            </a:pathLst>
          </a:custGeom>
          <a:solidFill>
            <a:schemeClr val="tx1">
              <a:lumMod val="65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Rectangle 9">
            <a:extLst>
              <a:ext uri="{FF2B5EF4-FFF2-40B4-BE49-F238E27FC236}">
                <a16:creationId xmlns:a16="http://schemas.microsoft.com/office/drawing/2014/main" id="{60A92C95-F372-1221-78FB-613E2D3D9298}"/>
              </a:ext>
            </a:extLst>
          </p:cNvPr>
          <p:cNvSpPr/>
          <p:nvPr/>
        </p:nvSpPr>
        <p:spPr>
          <a:xfrm>
            <a:off x="6461758" y="3246122"/>
            <a:ext cx="487673" cy="1036307"/>
          </a:xfrm>
          <a:prstGeom prst="rect">
            <a:avLst/>
          </a:prstGeom>
          <a:solidFill>
            <a:srgbClr val="61C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2709056-1D28-666A-672B-2B1BE93A9AE6}"/>
              </a:ext>
            </a:extLst>
          </p:cNvPr>
          <p:cNvSpPr/>
          <p:nvPr/>
        </p:nvSpPr>
        <p:spPr>
          <a:xfrm>
            <a:off x="5181612" y="4251951"/>
            <a:ext cx="3200365" cy="670551"/>
          </a:xfrm>
          <a:prstGeom prst="rect">
            <a:avLst/>
          </a:prstGeom>
          <a:solidFill>
            <a:srgbClr val="61C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BE0551D-D0D8-5E00-2080-4BC81C7808C5}"/>
              </a:ext>
            </a:extLst>
          </p:cNvPr>
          <p:cNvSpPr/>
          <p:nvPr/>
        </p:nvSpPr>
        <p:spPr>
          <a:xfrm rot="18507941">
            <a:off x="4776152" y="3351257"/>
            <a:ext cx="311845" cy="1216949"/>
          </a:xfrm>
          <a:prstGeom prst="rect">
            <a:avLst/>
          </a:prstGeom>
          <a:solidFill>
            <a:srgbClr val="61C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38CF787-62BA-63E5-E0BD-E5DE85B50765}"/>
              </a:ext>
            </a:extLst>
          </p:cNvPr>
          <p:cNvSpPr/>
          <p:nvPr/>
        </p:nvSpPr>
        <p:spPr>
          <a:xfrm rot="17415205">
            <a:off x="3707943" y="3136764"/>
            <a:ext cx="378958" cy="2343732"/>
          </a:xfrm>
          <a:prstGeom prst="rect">
            <a:avLst/>
          </a:prstGeom>
          <a:solidFill>
            <a:srgbClr val="61C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7CC6221-80B7-1195-E598-AD5BCFAAC962}"/>
              </a:ext>
            </a:extLst>
          </p:cNvPr>
          <p:cNvSpPr/>
          <p:nvPr/>
        </p:nvSpPr>
        <p:spPr>
          <a:xfrm rot="17706270">
            <a:off x="2603572" y="3759898"/>
            <a:ext cx="177335" cy="477461"/>
          </a:xfrm>
          <a:prstGeom prst="rect">
            <a:avLst/>
          </a:prstGeom>
          <a:solidFill>
            <a:srgbClr val="61C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E49E3E3-3CD4-2337-47C7-05839CC96411}"/>
              </a:ext>
            </a:extLst>
          </p:cNvPr>
          <p:cNvSpPr/>
          <p:nvPr/>
        </p:nvSpPr>
        <p:spPr>
          <a:xfrm rot="16200000">
            <a:off x="7330429" y="3474718"/>
            <a:ext cx="274316" cy="1280145"/>
          </a:xfrm>
          <a:prstGeom prst="rect">
            <a:avLst/>
          </a:prstGeom>
          <a:solidFill>
            <a:srgbClr val="61C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026D354-F6DC-96DF-A171-B8C1945F09E1}"/>
              </a:ext>
            </a:extLst>
          </p:cNvPr>
          <p:cNvSpPr/>
          <p:nvPr/>
        </p:nvSpPr>
        <p:spPr>
          <a:xfrm rot="2523796">
            <a:off x="7813964" y="4401685"/>
            <a:ext cx="1371394" cy="274320"/>
          </a:xfrm>
          <a:prstGeom prst="rect">
            <a:avLst/>
          </a:prstGeom>
          <a:solidFill>
            <a:srgbClr val="61C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65A8DE3-7955-C1FA-9C55-9AD3069BD37C}"/>
              </a:ext>
            </a:extLst>
          </p:cNvPr>
          <p:cNvSpPr/>
          <p:nvPr/>
        </p:nvSpPr>
        <p:spPr>
          <a:xfrm rot="1126913">
            <a:off x="4777393" y="4631817"/>
            <a:ext cx="457343" cy="191686"/>
          </a:xfrm>
          <a:prstGeom prst="rect">
            <a:avLst/>
          </a:prstGeom>
          <a:solidFill>
            <a:srgbClr val="61C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9FCCD442-F955-9A96-F7A7-789EC43A3AA8}"/>
              </a:ext>
            </a:extLst>
          </p:cNvPr>
          <p:cNvSpPr/>
          <p:nvPr/>
        </p:nvSpPr>
        <p:spPr>
          <a:xfrm>
            <a:off x="4815856" y="2423171"/>
            <a:ext cx="4023317" cy="2194537"/>
          </a:xfrm>
          <a:custGeom>
            <a:avLst/>
            <a:gdLst>
              <a:gd name="connsiteX0" fmla="*/ 0 w 4023317"/>
              <a:gd name="connsiteY0" fmla="*/ 1097269 h 2194537"/>
              <a:gd name="connsiteX1" fmla="*/ 182878 w 4023317"/>
              <a:gd name="connsiteY1" fmla="*/ 1097269 h 2194537"/>
              <a:gd name="connsiteX2" fmla="*/ 182878 w 4023317"/>
              <a:gd name="connsiteY2" fmla="*/ 1344540 h 2194537"/>
              <a:gd name="connsiteX3" fmla="*/ 640074 w 4023317"/>
              <a:gd name="connsiteY3" fmla="*/ 1734121 h 2194537"/>
              <a:gd name="connsiteX4" fmla="*/ 640074 w 4023317"/>
              <a:gd name="connsiteY4" fmla="*/ 1737341 h 2194537"/>
              <a:gd name="connsiteX5" fmla="*/ 3108925 w 4023317"/>
              <a:gd name="connsiteY5" fmla="*/ 1737341 h 2194537"/>
              <a:gd name="connsiteX6" fmla="*/ 3108925 w 4023317"/>
              <a:gd name="connsiteY6" fmla="*/ 1737339 h 2194537"/>
              <a:gd name="connsiteX7" fmla="*/ 3108927 w 4023317"/>
              <a:gd name="connsiteY7" fmla="*/ 1737341 h 2194537"/>
              <a:gd name="connsiteX8" fmla="*/ 3108949 w 4023317"/>
              <a:gd name="connsiteY8" fmla="*/ 1737341 h 2194537"/>
              <a:gd name="connsiteX9" fmla="*/ 3108949 w 4023317"/>
              <a:gd name="connsiteY9" fmla="*/ 1737363 h 2194537"/>
              <a:gd name="connsiteX10" fmla="*/ 3291805 w 4023317"/>
              <a:gd name="connsiteY10" fmla="*/ 1920219 h 2194537"/>
              <a:gd name="connsiteX11" fmla="*/ 3108949 w 4023317"/>
              <a:gd name="connsiteY11" fmla="*/ 1920219 h 2194537"/>
              <a:gd name="connsiteX12" fmla="*/ 3108925 w 4023317"/>
              <a:gd name="connsiteY12" fmla="*/ 1920219 h 2194537"/>
              <a:gd name="connsiteX13" fmla="*/ 640074 w 4023317"/>
              <a:gd name="connsiteY13" fmla="*/ 1920219 h 2194537"/>
              <a:gd name="connsiteX14" fmla="*/ 640074 w 4023317"/>
              <a:gd name="connsiteY14" fmla="*/ 1920212 h 2194537"/>
              <a:gd name="connsiteX15" fmla="*/ 0 w 4023317"/>
              <a:gd name="connsiteY15" fmla="*/ 1374799 h 2194537"/>
              <a:gd name="connsiteX16" fmla="*/ 0 w 4023317"/>
              <a:gd name="connsiteY16" fmla="*/ 1371585 h 2194537"/>
              <a:gd name="connsiteX17" fmla="*/ 0 w 4023317"/>
              <a:gd name="connsiteY17" fmla="*/ 1188708 h 2194537"/>
              <a:gd name="connsiteX18" fmla="*/ 640074 w 4023317"/>
              <a:gd name="connsiteY18" fmla="*/ 274316 h 2194537"/>
              <a:gd name="connsiteX19" fmla="*/ 822952 w 4023317"/>
              <a:gd name="connsiteY19" fmla="*/ 274316 h 2194537"/>
              <a:gd name="connsiteX20" fmla="*/ 822952 w 4023317"/>
              <a:gd name="connsiteY20" fmla="*/ 1097267 h 2194537"/>
              <a:gd name="connsiteX21" fmla="*/ 822952 w 4023317"/>
              <a:gd name="connsiteY21" fmla="*/ 1280146 h 2194537"/>
              <a:gd name="connsiteX22" fmla="*/ 182879 w 4023317"/>
              <a:gd name="connsiteY22" fmla="*/ 1280146 h 2194537"/>
              <a:gd name="connsiteX23" fmla="*/ 182879 w 4023317"/>
              <a:gd name="connsiteY23" fmla="*/ 1097267 h 2194537"/>
              <a:gd name="connsiteX24" fmla="*/ 640074 w 4023317"/>
              <a:gd name="connsiteY24" fmla="*/ 1097267 h 2194537"/>
              <a:gd name="connsiteX25" fmla="*/ 2743170 w 4023317"/>
              <a:gd name="connsiteY25" fmla="*/ 0 h 2194537"/>
              <a:gd name="connsiteX26" fmla="*/ 2926049 w 4023317"/>
              <a:gd name="connsiteY26" fmla="*/ 0 h 2194537"/>
              <a:gd name="connsiteX27" fmla="*/ 2926049 w 4023317"/>
              <a:gd name="connsiteY27" fmla="*/ 1005840 h 2194537"/>
              <a:gd name="connsiteX28" fmla="*/ 2743170 w 4023317"/>
              <a:gd name="connsiteY28" fmla="*/ 1005840 h 2194537"/>
              <a:gd name="connsiteX29" fmla="*/ 2743170 w 4023317"/>
              <a:gd name="connsiteY29" fmla="*/ 1005832 h 2194537"/>
              <a:gd name="connsiteX30" fmla="*/ 2194537 w 4023317"/>
              <a:gd name="connsiteY30" fmla="*/ 1005832 h 2194537"/>
              <a:gd name="connsiteX31" fmla="*/ 2194537 w 4023317"/>
              <a:gd name="connsiteY31" fmla="*/ 1371585 h 2194537"/>
              <a:gd name="connsiteX32" fmla="*/ 3200353 w 4023317"/>
              <a:gd name="connsiteY32" fmla="*/ 1371585 h 2194537"/>
              <a:gd name="connsiteX33" fmla="*/ 3200365 w 4023317"/>
              <a:gd name="connsiteY33" fmla="*/ 1371585 h 2194537"/>
              <a:gd name="connsiteX34" fmla="*/ 3200365 w 4023317"/>
              <a:gd name="connsiteY34" fmla="*/ 1371597 h 2194537"/>
              <a:gd name="connsiteX35" fmla="*/ 3840439 w 4023317"/>
              <a:gd name="connsiteY35" fmla="*/ 2016984 h 2194537"/>
              <a:gd name="connsiteX36" fmla="*/ 3840439 w 4023317"/>
              <a:gd name="connsiteY36" fmla="*/ 2011657 h 2194537"/>
              <a:gd name="connsiteX37" fmla="*/ 4023317 w 4023317"/>
              <a:gd name="connsiteY37" fmla="*/ 2011657 h 2194537"/>
              <a:gd name="connsiteX38" fmla="*/ 4023317 w 4023317"/>
              <a:gd name="connsiteY38" fmla="*/ 2194537 h 2194537"/>
              <a:gd name="connsiteX39" fmla="*/ 3840439 w 4023317"/>
              <a:gd name="connsiteY39" fmla="*/ 2194537 h 2194537"/>
              <a:gd name="connsiteX40" fmla="*/ 3840439 w 4023317"/>
              <a:gd name="connsiteY40" fmla="*/ 2194535 h 2194537"/>
              <a:gd name="connsiteX41" fmla="*/ 3200365 w 4023317"/>
              <a:gd name="connsiteY41" fmla="*/ 1549148 h 2194537"/>
              <a:gd name="connsiteX42" fmla="*/ 3200365 w 4023317"/>
              <a:gd name="connsiteY42" fmla="*/ 1554463 h 2194537"/>
              <a:gd name="connsiteX43" fmla="*/ 2011658 w 4023317"/>
              <a:gd name="connsiteY43" fmla="*/ 1554463 h 2194537"/>
              <a:gd name="connsiteX44" fmla="*/ 2011658 w 4023317"/>
              <a:gd name="connsiteY44" fmla="*/ 1371585 h 2194537"/>
              <a:gd name="connsiteX45" fmla="*/ 2011659 w 4023317"/>
              <a:gd name="connsiteY45" fmla="*/ 1371585 h 2194537"/>
              <a:gd name="connsiteX46" fmla="*/ 2011659 w 4023317"/>
              <a:gd name="connsiteY46" fmla="*/ 1005832 h 2194537"/>
              <a:gd name="connsiteX47" fmla="*/ 2011659 w 4023317"/>
              <a:gd name="connsiteY47" fmla="*/ 1005829 h 2194537"/>
              <a:gd name="connsiteX48" fmla="*/ 2011659 w 4023317"/>
              <a:gd name="connsiteY48" fmla="*/ 822952 h 2194537"/>
              <a:gd name="connsiteX49" fmla="*/ 2743170 w 4023317"/>
              <a:gd name="connsiteY49" fmla="*/ 822952 h 2194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023317" h="2194537">
                <a:moveTo>
                  <a:pt x="0" y="1097269"/>
                </a:moveTo>
                <a:lnTo>
                  <a:pt x="182878" y="1097269"/>
                </a:lnTo>
                <a:lnTo>
                  <a:pt x="182878" y="1344540"/>
                </a:lnTo>
                <a:lnTo>
                  <a:pt x="640074" y="1734121"/>
                </a:lnTo>
                <a:lnTo>
                  <a:pt x="640074" y="1737341"/>
                </a:lnTo>
                <a:lnTo>
                  <a:pt x="3108925" y="1737341"/>
                </a:lnTo>
                <a:lnTo>
                  <a:pt x="3108925" y="1737339"/>
                </a:lnTo>
                <a:lnTo>
                  <a:pt x="3108927" y="1737341"/>
                </a:lnTo>
                <a:lnTo>
                  <a:pt x="3108949" y="1737341"/>
                </a:lnTo>
                <a:lnTo>
                  <a:pt x="3108949" y="1737363"/>
                </a:lnTo>
                <a:lnTo>
                  <a:pt x="3291805" y="1920219"/>
                </a:lnTo>
                <a:lnTo>
                  <a:pt x="3108949" y="1920219"/>
                </a:lnTo>
                <a:lnTo>
                  <a:pt x="3108925" y="1920219"/>
                </a:lnTo>
                <a:lnTo>
                  <a:pt x="640074" y="1920219"/>
                </a:lnTo>
                <a:lnTo>
                  <a:pt x="640074" y="1920212"/>
                </a:lnTo>
                <a:lnTo>
                  <a:pt x="0" y="1374799"/>
                </a:lnTo>
                <a:lnTo>
                  <a:pt x="0" y="1371585"/>
                </a:lnTo>
                <a:lnTo>
                  <a:pt x="0" y="1188708"/>
                </a:lnTo>
                <a:close/>
                <a:moveTo>
                  <a:pt x="640074" y="274316"/>
                </a:moveTo>
                <a:lnTo>
                  <a:pt x="822952" y="274316"/>
                </a:lnTo>
                <a:lnTo>
                  <a:pt x="822952" y="1097267"/>
                </a:lnTo>
                <a:lnTo>
                  <a:pt x="822952" y="1280146"/>
                </a:lnTo>
                <a:lnTo>
                  <a:pt x="182879" y="1280146"/>
                </a:lnTo>
                <a:lnTo>
                  <a:pt x="182879" y="1097267"/>
                </a:lnTo>
                <a:lnTo>
                  <a:pt x="640074" y="1097267"/>
                </a:lnTo>
                <a:close/>
                <a:moveTo>
                  <a:pt x="2743170" y="0"/>
                </a:moveTo>
                <a:lnTo>
                  <a:pt x="2926049" y="0"/>
                </a:lnTo>
                <a:lnTo>
                  <a:pt x="2926049" y="1005840"/>
                </a:lnTo>
                <a:lnTo>
                  <a:pt x="2743170" y="1005840"/>
                </a:lnTo>
                <a:lnTo>
                  <a:pt x="2743170" y="1005832"/>
                </a:lnTo>
                <a:lnTo>
                  <a:pt x="2194537" y="1005832"/>
                </a:lnTo>
                <a:lnTo>
                  <a:pt x="2194537" y="1371585"/>
                </a:lnTo>
                <a:lnTo>
                  <a:pt x="3200353" y="1371585"/>
                </a:lnTo>
                <a:lnTo>
                  <a:pt x="3200365" y="1371585"/>
                </a:lnTo>
                <a:lnTo>
                  <a:pt x="3200365" y="1371597"/>
                </a:lnTo>
                <a:lnTo>
                  <a:pt x="3840439" y="2016984"/>
                </a:lnTo>
                <a:lnTo>
                  <a:pt x="3840439" y="2011657"/>
                </a:lnTo>
                <a:lnTo>
                  <a:pt x="4023317" y="2011657"/>
                </a:lnTo>
                <a:lnTo>
                  <a:pt x="4023317" y="2194537"/>
                </a:lnTo>
                <a:lnTo>
                  <a:pt x="3840439" y="2194537"/>
                </a:lnTo>
                <a:lnTo>
                  <a:pt x="3840439" y="2194535"/>
                </a:lnTo>
                <a:lnTo>
                  <a:pt x="3200365" y="1549148"/>
                </a:lnTo>
                <a:lnTo>
                  <a:pt x="3200365" y="1554463"/>
                </a:lnTo>
                <a:lnTo>
                  <a:pt x="2011658" y="1554463"/>
                </a:lnTo>
                <a:lnTo>
                  <a:pt x="2011658" y="1371585"/>
                </a:lnTo>
                <a:lnTo>
                  <a:pt x="2011659" y="1371585"/>
                </a:lnTo>
                <a:lnTo>
                  <a:pt x="2011659" y="1005832"/>
                </a:lnTo>
                <a:lnTo>
                  <a:pt x="2011659" y="1005829"/>
                </a:lnTo>
                <a:lnTo>
                  <a:pt x="2011659" y="822952"/>
                </a:lnTo>
                <a:lnTo>
                  <a:pt x="2743170" y="822952"/>
                </a:lnTo>
                <a:close/>
              </a:path>
            </a:pathLst>
          </a:custGeom>
          <a:solidFill>
            <a:schemeClr val="tx1">
              <a:lumMod val="65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Rectangle 18">
            <a:extLst>
              <a:ext uri="{FF2B5EF4-FFF2-40B4-BE49-F238E27FC236}">
                <a16:creationId xmlns:a16="http://schemas.microsoft.com/office/drawing/2014/main" id="{F78CD29C-DB30-721D-8D31-EEDADDB24588}"/>
              </a:ext>
            </a:extLst>
          </p:cNvPr>
          <p:cNvSpPr/>
          <p:nvPr/>
        </p:nvSpPr>
        <p:spPr>
          <a:xfrm>
            <a:off x="8345688" y="4617706"/>
            <a:ext cx="3200365" cy="289574"/>
          </a:xfrm>
          <a:prstGeom prst="rect">
            <a:avLst/>
          </a:prstGeom>
          <a:solidFill>
            <a:srgbClr val="61C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 name="Group 75">
            <a:extLst>
              <a:ext uri="{FF2B5EF4-FFF2-40B4-BE49-F238E27FC236}">
                <a16:creationId xmlns:a16="http://schemas.microsoft.com/office/drawing/2014/main" id="{DC526F4D-D479-561B-C107-69A429C0B5F9}"/>
              </a:ext>
            </a:extLst>
          </p:cNvPr>
          <p:cNvGrpSpPr/>
          <p:nvPr/>
        </p:nvGrpSpPr>
        <p:grpSpPr>
          <a:xfrm>
            <a:off x="8839200" y="2423160"/>
            <a:ext cx="3108927" cy="2834609"/>
            <a:chOff x="8839169" y="2423171"/>
            <a:chExt cx="3108927" cy="2834609"/>
          </a:xfrm>
        </p:grpSpPr>
        <p:sp>
          <p:nvSpPr>
            <p:cNvPr id="7" name="Rectangle 6">
              <a:extLst>
                <a:ext uri="{FF2B5EF4-FFF2-40B4-BE49-F238E27FC236}">
                  <a16:creationId xmlns:a16="http://schemas.microsoft.com/office/drawing/2014/main" id="{A2ECB1CD-CC3A-5F12-E719-B7B4D38377F9}"/>
                </a:ext>
              </a:extLst>
            </p:cNvPr>
            <p:cNvSpPr/>
            <p:nvPr/>
          </p:nvSpPr>
          <p:spPr>
            <a:xfrm>
              <a:off x="9619487" y="4251961"/>
              <a:ext cx="1554480" cy="365760"/>
            </a:xfrm>
            <a:prstGeom prst="rect">
              <a:avLst/>
            </a:prstGeom>
            <a:solidFill>
              <a:schemeClr val="tx1">
                <a:lumMod val="65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Shape 74">
              <a:extLst>
                <a:ext uri="{FF2B5EF4-FFF2-40B4-BE49-F238E27FC236}">
                  <a16:creationId xmlns:a16="http://schemas.microsoft.com/office/drawing/2014/main" id="{96B4CC4A-6296-E131-D705-8D78050D6CCE}"/>
                </a:ext>
              </a:extLst>
            </p:cNvPr>
            <p:cNvSpPr/>
            <p:nvPr/>
          </p:nvSpPr>
          <p:spPr>
            <a:xfrm>
              <a:off x="8839169" y="2423171"/>
              <a:ext cx="3108927" cy="2834609"/>
            </a:xfrm>
            <a:custGeom>
              <a:avLst/>
              <a:gdLst>
                <a:gd name="connsiteX0" fmla="*/ 2194537 w 3108927"/>
                <a:gd name="connsiteY0" fmla="*/ 2194536 h 2834609"/>
                <a:gd name="connsiteX1" fmla="*/ 2194667 w 3108927"/>
                <a:gd name="connsiteY1" fmla="*/ 2194536 h 2834609"/>
                <a:gd name="connsiteX2" fmla="*/ 2194537 w 3108927"/>
                <a:gd name="connsiteY2" fmla="*/ 2194539 h 2834609"/>
                <a:gd name="connsiteX3" fmla="*/ 2788890 w 3108927"/>
                <a:gd name="connsiteY3" fmla="*/ 1554463 h 2834609"/>
                <a:gd name="connsiteX4" fmla="*/ 2651731 w 3108927"/>
                <a:gd name="connsiteY4" fmla="*/ 1691622 h 2834609"/>
                <a:gd name="connsiteX5" fmla="*/ 2788890 w 3108927"/>
                <a:gd name="connsiteY5" fmla="*/ 1828781 h 2834609"/>
                <a:gd name="connsiteX6" fmla="*/ 2926049 w 3108927"/>
                <a:gd name="connsiteY6" fmla="*/ 1691622 h 2834609"/>
                <a:gd name="connsiteX7" fmla="*/ 2788890 w 3108927"/>
                <a:gd name="connsiteY7" fmla="*/ 1554463 h 2834609"/>
                <a:gd name="connsiteX8" fmla="*/ 2468854 w 3108927"/>
                <a:gd name="connsiteY8" fmla="*/ 0 h 2834609"/>
                <a:gd name="connsiteX9" fmla="*/ 3108927 w 3108927"/>
                <a:gd name="connsiteY9" fmla="*/ 0 h 2834609"/>
                <a:gd name="connsiteX10" fmla="*/ 3108927 w 3108927"/>
                <a:gd name="connsiteY10" fmla="*/ 274317 h 2834609"/>
                <a:gd name="connsiteX11" fmla="*/ 2834610 w 3108927"/>
                <a:gd name="connsiteY11" fmla="*/ 274317 h 2834609"/>
                <a:gd name="connsiteX12" fmla="*/ 2834610 w 3108927"/>
                <a:gd name="connsiteY12" fmla="*/ 822951 h 2834609"/>
                <a:gd name="connsiteX13" fmla="*/ 3108927 w 3108927"/>
                <a:gd name="connsiteY13" fmla="*/ 1463024 h 2834609"/>
                <a:gd name="connsiteX14" fmla="*/ 3108927 w 3108927"/>
                <a:gd name="connsiteY14" fmla="*/ 2194536 h 2834609"/>
                <a:gd name="connsiteX15" fmla="*/ 3108927 w 3108927"/>
                <a:gd name="connsiteY15" fmla="*/ 2834609 h 2834609"/>
                <a:gd name="connsiteX16" fmla="*/ 2194560 w 3108927"/>
                <a:gd name="connsiteY16" fmla="*/ 2834609 h 2834609"/>
                <a:gd name="connsiteX17" fmla="*/ 2194537 w 3108927"/>
                <a:gd name="connsiteY17" fmla="*/ 2834609 h 2834609"/>
                <a:gd name="connsiteX18" fmla="*/ 0 w 3108927"/>
                <a:gd name="connsiteY18" fmla="*/ 2834609 h 2834609"/>
                <a:gd name="connsiteX19" fmla="*/ 0 w 3108927"/>
                <a:gd name="connsiteY19" fmla="*/ 2468853 h 2834609"/>
                <a:gd name="connsiteX20" fmla="*/ 2194560 w 3108927"/>
                <a:gd name="connsiteY20" fmla="*/ 2468853 h 2834609"/>
                <a:gd name="connsiteX21" fmla="*/ 2194560 w 3108927"/>
                <a:gd name="connsiteY21" fmla="*/ 2468855 h 2834609"/>
                <a:gd name="connsiteX22" fmla="*/ 2300941 w 3108927"/>
                <a:gd name="connsiteY22" fmla="*/ 2447381 h 2834609"/>
                <a:gd name="connsiteX23" fmla="*/ 2390686 w 3108927"/>
                <a:gd name="connsiteY23" fmla="*/ 2386309 h 2834609"/>
                <a:gd name="connsiteX24" fmla="*/ 2449715 w 3108927"/>
                <a:gd name="connsiteY24" fmla="*/ 2295208 h 2834609"/>
                <a:gd name="connsiteX25" fmla="*/ 2467679 w 3108927"/>
                <a:gd name="connsiteY25" fmla="*/ 2194536 h 2834609"/>
                <a:gd name="connsiteX26" fmla="*/ 2468854 w 3108927"/>
                <a:gd name="connsiteY26" fmla="*/ 2194536 h 2834609"/>
                <a:gd name="connsiteX27" fmla="*/ 2468854 w 3108927"/>
                <a:gd name="connsiteY27" fmla="*/ 1600184 h 2834609"/>
                <a:gd name="connsiteX28" fmla="*/ 2331697 w 3108927"/>
                <a:gd name="connsiteY28" fmla="*/ 1600184 h 2834609"/>
                <a:gd name="connsiteX29" fmla="*/ 2331697 w 3108927"/>
                <a:gd name="connsiteY29" fmla="*/ 1737341 h 2834609"/>
                <a:gd name="connsiteX30" fmla="*/ 2194537 w 3108927"/>
                <a:gd name="connsiteY30" fmla="*/ 1737341 h 2834609"/>
                <a:gd name="connsiteX31" fmla="*/ 2194537 w 3108927"/>
                <a:gd name="connsiteY31" fmla="*/ 1600184 h 2834609"/>
                <a:gd name="connsiteX32" fmla="*/ 2194537 w 3108927"/>
                <a:gd name="connsiteY32" fmla="*/ 1600181 h 2834609"/>
                <a:gd name="connsiteX33" fmla="*/ 2194537 w 3108927"/>
                <a:gd name="connsiteY33" fmla="*/ 1463024 h 2834609"/>
                <a:gd name="connsiteX34" fmla="*/ 2468854 w 3108927"/>
                <a:gd name="connsiteY34" fmla="*/ 1463024 h 2834609"/>
                <a:gd name="connsiteX35" fmla="*/ 2468854 w 3108927"/>
                <a:gd name="connsiteY35" fmla="*/ 274317 h 283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108927" h="2834609">
                  <a:moveTo>
                    <a:pt x="2194537" y="2194536"/>
                  </a:moveTo>
                  <a:lnTo>
                    <a:pt x="2194667" y="2194536"/>
                  </a:lnTo>
                  <a:lnTo>
                    <a:pt x="2194537" y="2194539"/>
                  </a:lnTo>
                  <a:close/>
                  <a:moveTo>
                    <a:pt x="2788890" y="1554463"/>
                  </a:moveTo>
                  <a:cubicBezTo>
                    <a:pt x="2713139" y="1554463"/>
                    <a:pt x="2651731" y="1615871"/>
                    <a:pt x="2651731" y="1691622"/>
                  </a:cubicBezTo>
                  <a:cubicBezTo>
                    <a:pt x="2651731" y="1767373"/>
                    <a:pt x="2713139" y="1828781"/>
                    <a:pt x="2788890" y="1828781"/>
                  </a:cubicBezTo>
                  <a:cubicBezTo>
                    <a:pt x="2864641" y="1828781"/>
                    <a:pt x="2926049" y="1767373"/>
                    <a:pt x="2926049" y="1691622"/>
                  </a:cubicBezTo>
                  <a:cubicBezTo>
                    <a:pt x="2926049" y="1615871"/>
                    <a:pt x="2864641" y="1554463"/>
                    <a:pt x="2788890" y="1554463"/>
                  </a:cubicBezTo>
                  <a:close/>
                  <a:moveTo>
                    <a:pt x="2468854" y="0"/>
                  </a:moveTo>
                  <a:lnTo>
                    <a:pt x="3108927" y="0"/>
                  </a:lnTo>
                  <a:lnTo>
                    <a:pt x="3108927" y="274317"/>
                  </a:lnTo>
                  <a:lnTo>
                    <a:pt x="2834610" y="274317"/>
                  </a:lnTo>
                  <a:lnTo>
                    <a:pt x="2834610" y="822951"/>
                  </a:lnTo>
                  <a:lnTo>
                    <a:pt x="3108927" y="1463024"/>
                  </a:lnTo>
                  <a:lnTo>
                    <a:pt x="3108927" y="2194536"/>
                  </a:lnTo>
                  <a:lnTo>
                    <a:pt x="3108927" y="2834609"/>
                  </a:lnTo>
                  <a:lnTo>
                    <a:pt x="2194560" y="2834609"/>
                  </a:lnTo>
                  <a:lnTo>
                    <a:pt x="2194537" y="2834609"/>
                  </a:lnTo>
                  <a:lnTo>
                    <a:pt x="0" y="2834609"/>
                  </a:lnTo>
                  <a:lnTo>
                    <a:pt x="0" y="2468853"/>
                  </a:lnTo>
                  <a:lnTo>
                    <a:pt x="2194560" y="2468853"/>
                  </a:lnTo>
                  <a:lnTo>
                    <a:pt x="2194560" y="2468855"/>
                  </a:lnTo>
                  <a:lnTo>
                    <a:pt x="2300941" y="2447381"/>
                  </a:lnTo>
                  <a:cubicBezTo>
                    <a:pt x="2334299" y="2433342"/>
                    <a:pt x="2364880" y="2412705"/>
                    <a:pt x="2390686" y="2386309"/>
                  </a:cubicBezTo>
                  <a:cubicBezTo>
                    <a:pt x="2416492" y="2359914"/>
                    <a:pt x="2436434" y="2328875"/>
                    <a:pt x="2449715" y="2295208"/>
                  </a:cubicBezTo>
                  <a:lnTo>
                    <a:pt x="2467679" y="2194536"/>
                  </a:lnTo>
                  <a:lnTo>
                    <a:pt x="2468854" y="2194536"/>
                  </a:lnTo>
                  <a:lnTo>
                    <a:pt x="2468854" y="1600184"/>
                  </a:lnTo>
                  <a:lnTo>
                    <a:pt x="2331697" y="1600184"/>
                  </a:lnTo>
                  <a:lnTo>
                    <a:pt x="2331697" y="1737341"/>
                  </a:lnTo>
                  <a:lnTo>
                    <a:pt x="2194537" y="1737341"/>
                  </a:lnTo>
                  <a:lnTo>
                    <a:pt x="2194537" y="1600184"/>
                  </a:lnTo>
                  <a:lnTo>
                    <a:pt x="2194537" y="1600181"/>
                  </a:lnTo>
                  <a:lnTo>
                    <a:pt x="2194537" y="1463024"/>
                  </a:lnTo>
                  <a:lnTo>
                    <a:pt x="2468854" y="1463024"/>
                  </a:lnTo>
                  <a:lnTo>
                    <a:pt x="2468854" y="274317"/>
                  </a:lnTo>
                  <a:close/>
                </a:path>
              </a:pathLst>
            </a:custGeom>
            <a:solidFill>
              <a:schemeClr val="tx1">
                <a:lumMod val="65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0" name="Freeform: Shape 39">
              <a:extLst>
                <a:ext uri="{FF2B5EF4-FFF2-40B4-BE49-F238E27FC236}">
                  <a16:creationId xmlns:a16="http://schemas.microsoft.com/office/drawing/2014/main" id="{4F807209-505A-C1CB-7845-C4CE4F79C13B}"/>
                </a:ext>
              </a:extLst>
            </p:cNvPr>
            <p:cNvSpPr/>
            <p:nvPr/>
          </p:nvSpPr>
          <p:spPr>
            <a:xfrm>
              <a:off x="8839170" y="2423171"/>
              <a:ext cx="914390" cy="2194536"/>
            </a:xfrm>
            <a:custGeom>
              <a:avLst/>
              <a:gdLst>
                <a:gd name="connsiteX0" fmla="*/ 320037 w 914390"/>
                <a:gd name="connsiteY0" fmla="*/ 1554463 h 2194536"/>
                <a:gd name="connsiteX1" fmla="*/ 182878 w 914390"/>
                <a:gd name="connsiteY1" fmla="*/ 1691622 h 2194536"/>
                <a:gd name="connsiteX2" fmla="*/ 320037 w 914390"/>
                <a:gd name="connsiteY2" fmla="*/ 1828781 h 2194536"/>
                <a:gd name="connsiteX3" fmla="*/ 457196 w 914390"/>
                <a:gd name="connsiteY3" fmla="*/ 1691622 h 2194536"/>
                <a:gd name="connsiteX4" fmla="*/ 320037 w 914390"/>
                <a:gd name="connsiteY4" fmla="*/ 1554463 h 2194536"/>
                <a:gd name="connsiteX5" fmla="*/ 0 w 914390"/>
                <a:gd name="connsiteY5" fmla="*/ 0 h 2194536"/>
                <a:gd name="connsiteX6" fmla="*/ 640073 w 914390"/>
                <a:gd name="connsiteY6" fmla="*/ 0 h 2194536"/>
                <a:gd name="connsiteX7" fmla="*/ 640073 w 914390"/>
                <a:gd name="connsiteY7" fmla="*/ 274317 h 2194536"/>
                <a:gd name="connsiteX8" fmla="*/ 640073 w 914390"/>
                <a:gd name="connsiteY8" fmla="*/ 1463024 h 2194536"/>
                <a:gd name="connsiteX9" fmla="*/ 914390 w 914390"/>
                <a:gd name="connsiteY9" fmla="*/ 1463024 h 2194536"/>
                <a:gd name="connsiteX10" fmla="*/ 914390 w 914390"/>
                <a:gd name="connsiteY10" fmla="*/ 1600181 h 2194536"/>
                <a:gd name="connsiteX11" fmla="*/ 914390 w 914390"/>
                <a:gd name="connsiteY11" fmla="*/ 1600184 h 2194536"/>
                <a:gd name="connsiteX12" fmla="*/ 914390 w 914390"/>
                <a:gd name="connsiteY12" fmla="*/ 1737341 h 2194536"/>
                <a:gd name="connsiteX13" fmla="*/ 777230 w 914390"/>
                <a:gd name="connsiteY13" fmla="*/ 1737341 h 2194536"/>
                <a:gd name="connsiteX14" fmla="*/ 777230 w 914390"/>
                <a:gd name="connsiteY14" fmla="*/ 1600184 h 2194536"/>
                <a:gd name="connsiteX15" fmla="*/ 640073 w 914390"/>
                <a:gd name="connsiteY15" fmla="*/ 1600184 h 2194536"/>
                <a:gd name="connsiteX16" fmla="*/ 640073 w 914390"/>
                <a:gd name="connsiteY16" fmla="*/ 2194536 h 2194536"/>
                <a:gd name="connsiteX17" fmla="*/ 0 w 914390"/>
                <a:gd name="connsiteY17" fmla="*/ 2194536 h 2194536"/>
                <a:gd name="connsiteX18" fmla="*/ 0 w 914390"/>
                <a:gd name="connsiteY18" fmla="*/ 1463024 h 2194536"/>
                <a:gd name="connsiteX19" fmla="*/ 274317 w 914390"/>
                <a:gd name="connsiteY19" fmla="*/ 822951 h 2194536"/>
                <a:gd name="connsiteX20" fmla="*/ 274317 w 914390"/>
                <a:gd name="connsiteY20" fmla="*/ 274317 h 2194536"/>
                <a:gd name="connsiteX21" fmla="*/ 0 w 914390"/>
                <a:gd name="connsiteY21" fmla="*/ 274317 h 2194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14390" h="2194536">
                  <a:moveTo>
                    <a:pt x="320037" y="1554463"/>
                  </a:moveTo>
                  <a:cubicBezTo>
                    <a:pt x="244286" y="1554463"/>
                    <a:pt x="182878" y="1615871"/>
                    <a:pt x="182878" y="1691622"/>
                  </a:cubicBezTo>
                  <a:cubicBezTo>
                    <a:pt x="182878" y="1767373"/>
                    <a:pt x="244286" y="1828781"/>
                    <a:pt x="320037" y="1828781"/>
                  </a:cubicBezTo>
                  <a:cubicBezTo>
                    <a:pt x="395788" y="1828781"/>
                    <a:pt x="457196" y="1767373"/>
                    <a:pt x="457196" y="1691622"/>
                  </a:cubicBezTo>
                  <a:cubicBezTo>
                    <a:pt x="457196" y="1615871"/>
                    <a:pt x="395788" y="1554463"/>
                    <a:pt x="320037" y="1554463"/>
                  </a:cubicBezTo>
                  <a:close/>
                  <a:moveTo>
                    <a:pt x="0" y="0"/>
                  </a:moveTo>
                  <a:lnTo>
                    <a:pt x="640073" y="0"/>
                  </a:lnTo>
                  <a:lnTo>
                    <a:pt x="640073" y="274317"/>
                  </a:lnTo>
                  <a:lnTo>
                    <a:pt x="640073" y="1463024"/>
                  </a:lnTo>
                  <a:lnTo>
                    <a:pt x="914390" y="1463024"/>
                  </a:lnTo>
                  <a:lnTo>
                    <a:pt x="914390" y="1600181"/>
                  </a:lnTo>
                  <a:lnTo>
                    <a:pt x="914390" y="1600184"/>
                  </a:lnTo>
                  <a:lnTo>
                    <a:pt x="914390" y="1737341"/>
                  </a:lnTo>
                  <a:lnTo>
                    <a:pt x="777230" y="1737341"/>
                  </a:lnTo>
                  <a:lnTo>
                    <a:pt x="777230" y="1600184"/>
                  </a:lnTo>
                  <a:lnTo>
                    <a:pt x="640073" y="1600184"/>
                  </a:lnTo>
                  <a:lnTo>
                    <a:pt x="640073" y="2194536"/>
                  </a:lnTo>
                  <a:lnTo>
                    <a:pt x="0" y="2194536"/>
                  </a:lnTo>
                  <a:lnTo>
                    <a:pt x="0" y="1463024"/>
                  </a:lnTo>
                  <a:lnTo>
                    <a:pt x="274317" y="822951"/>
                  </a:lnTo>
                  <a:lnTo>
                    <a:pt x="274317" y="274317"/>
                  </a:lnTo>
                  <a:lnTo>
                    <a:pt x="0" y="274317"/>
                  </a:lnTo>
                  <a:close/>
                </a:path>
              </a:pathLst>
            </a:custGeom>
            <a:solidFill>
              <a:schemeClr val="tx1">
                <a:lumMod val="65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1" name="Freeform: Shape 30">
            <a:extLst>
              <a:ext uri="{FF2B5EF4-FFF2-40B4-BE49-F238E27FC236}">
                <a16:creationId xmlns:a16="http://schemas.microsoft.com/office/drawing/2014/main" id="{3F8FF18C-5457-684B-6263-DD13CF0E4946}"/>
              </a:ext>
            </a:extLst>
          </p:cNvPr>
          <p:cNvSpPr/>
          <p:nvPr/>
        </p:nvSpPr>
        <p:spPr>
          <a:xfrm>
            <a:off x="2895637" y="3063243"/>
            <a:ext cx="5577779" cy="1645905"/>
          </a:xfrm>
          <a:custGeom>
            <a:avLst/>
            <a:gdLst>
              <a:gd name="connsiteX0" fmla="*/ 237218 w 5577779"/>
              <a:gd name="connsiteY0" fmla="*/ 640074 h 1645905"/>
              <a:gd name="connsiteX1" fmla="*/ 2214785 w 5577779"/>
              <a:gd name="connsiteY1" fmla="*/ 1402354 h 1645905"/>
              <a:gd name="connsiteX2" fmla="*/ 1645903 w 5577779"/>
              <a:gd name="connsiteY2" fmla="*/ 917604 h 1645905"/>
              <a:gd name="connsiteX3" fmla="*/ 1645903 w 5577779"/>
              <a:gd name="connsiteY3" fmla="*/ 914390 h 1645905"/>
              <a:gd name="connsiteX4" fmla="*/ 1478885 w 5577779"/>
              <a:gd name="connsiteY4" fmla="*/ 747372 h 1645905"/>
              <a:gd name="connsiteX5" fmla="*/ 1463024 w 5577779"/>
              <a:gd name="connsiteY5" fmla="*/ 747372 h 1645905"/>
              <a:gd name="connsiteX6" fmla="*/ 1463024 w 5577779"/>
              <a:gd name="connsiteY6" fmla="*/ 731511 h 1645905"/>
              <a:gd name="connsiteX7" fmla="*/ 1463024 w 5577779"/>
              <a:gd name="connsiteY7" fmla="*/ 640074 h 1645905"/>
              <a:gd name="connsiteX8" fmla="*/ 0 w 5577779"/>
              <a:gd name="connsiteY8" fmla="*/ 0 h 1645905"/>
              <a:gd name="connsiteX9" fmla="*/ 182878 w 5577779"/>
              <a:gd name="connsiteY9" fmla="*/ 0 h 1645905"/>
              <a:gd name="connsiteX10" fmla="*/ 182878 w 5577779"/>
              <a:gd name="connsiteY10" fmla="*/ 457196 h 1645905"/>
              <a:gd name="connsiteX11" fmla="*/ 1463024 w 5577779"/>
              <a:gd name="connsiteY11" fmla="*/ 457196 h 1645905"/>
              <a:gd name="connsiteX12" fmla="*/ 1645902 w 5577779"/>
              <a:gd name="connsiteY12" fmla="*/ 457196 h 1645905"/>
              <a:gd name="connsiteX13" fmla="*/ 1645902 w 5577779"/>
              <a:gd name="connsiteY13" fmla="*/ 731511 h 1645905"/>
              <a:gd name="connsiteX14" fmla="*/ 1645904 w 5577779"/>
              <a:gd name="connsiteY14" fmla="*/ 731511 h 1645905"/>
              <a:gd name="connsiteX15" fmla="*/ 1645904 w 5577779"/>
              <a:gd name="connsiteY15" fmla="*/ 731514 h 1645905"/>
              <a:gd name="connsiteX16" fmla="*/ 2285977 w 5577779"/>
              <a:gd name="connsiteY16" fmla="*/ 1276926 h 1645905"/>
              <a:gd name="connsiteX17" fmla="*/ 2285977 w 5577779"/>
              <a:gd name="connsiteY17" fmla="*/ 1280149 h 1645905"/>
              <a:gd name="connsiteX18" fmla="*/ 2468852 w 5577779"/>
              <a:gd name="connsiteY18" fmla="*/ 1463024 h 1645905"/>
              <a:gd name="connsiteX19" fmla="*/ 5394899 w 5577779"/>
              <a:gd name="connsiteY19" fmla="*/ 1463024 h 1645905"/>
              <a:gd name="connsiteX20" fmla="*/ 5394899 w 5577779"/>
              <a:gd name="connsiteY20" fmla="*/ 1463023 h 1645905"/>
              <a:gd name="connsiteX21" fmla="*/ 5394900 w 5577779"/>
              <a:gd name="connsiteY21" fmla="*/ 1463024 h 1645905"/>
              <a:gd name="connsiteX22" fmla="*/ 5394935 w 5577779"/>
              <a:gd name="connsiteY22" fmla="*/ 1463024 h 1645905"/>
              <a:gd name="connsiteX23" fmla="*/ 5394935 w 5577779"/>
              <a:gd name="connsiteY23" fmla="*/ 1463059 h 1645905"/>
              <a:gd name="connsiteX24" fmla="*/ 5577779 w 5577779"/>
              <a:gd name="connsiteY24" fmla="*/ 1645903 h 1645905"/>
              <a:gd name="connsiteX25" fmla="*/ 5394935 w 5577779"/>
              <a:gd name="connsiteY25" fmla="*/ 1645903 h 1645905"/>
              <a:gd name="connsiteX26" fmla="*/ 5394935 w 5577779"/>
              <a:gd name="connsiteY26" fmla="*/ 1645905 h 1645905"/>
              <a:gd name="connsiteX27" fmla="*/ 2285975 w 5577779"/>
              <a:gd name="connsiteY27" fmla="*/ 1645905 h 1645905"/>
              <a:gd name="connsiteX28" fmla="*/ 2285975 w 5577779"/>
              <a:gd name="connsiteY28" fmla="*/ 1645902 h 1645905"/>
              <a:gd name="connsiteX29" fmla="*/ 0 w 5577779"/>
              <a:gd name="connsiteY29" fmla="*/ 764742 h 1645905"/>
              <a:gd name="connsiteX30" fmla="*/ 0 w 5577779"/>
              <a:gd name="connsiteY30" fmla="*/ 731513 h 1645905"/>
              <a:gd name="connsiteX31" fmla="*/ 0 w 5577779"/>
              <a:gd name="connsiteY31" fmla="*/ 548635 h 1645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577779" h="1645905">
                <a:moveTo>
                  <a:pt x="237218" y="640074"/>
                </a:moveTo>
                <a:lnTo>
                  <a:pt x="2214785" y="1402354"/>
                </a:lnTo>
                <a:lnTo>
                  <a:pt x="1645903" y="917604"/>
                </a:lnTo>
                <a:lnTo>
                  <a:pt x="1645903" y="914390"/>
                </a:lnTo>
                <a:lnTo>
                  <a:pt x="1478885" y="747372"/>
                </a:lnTo>
                <a:lnTo>
                  <a:pt x="1463024" y="747372"/>
                </a:lnTo>
                <a:lnTo>
                  <a:pt x="1463024" y="731511"/>
                </a:lnTo>
                <a:lnTo>
                  <a:pt x="1463024" y="640074"/>
                </a:lnTo>
                <a:close/>
                <a:moveTo>
                  <a:pt x="0" y="0"/>
                </a:moveTo>
                <a:lnTo>
                  <a:pt x="182878" y="0"/>
                </a:lnTo>
                <a:lnTo>
                  <a:pt x="182878" y="457196"/>
                </a:lnTo>
                <a:lnTo>
                  <a:pt x="1463024" y="457196"/>
                </a:lnTo>
                <a:lnTo>
                  <a:pt x="1645902" y="457196"/>
                </a:lnTo>
                <a:lnTo>
                  <a:pt x="1645902" y="731511"/>
                </a:lnTo>
                <a:lnTo>
                  <a:pt x="1645904" y="731511"/>
                </a:lnTo>
                <a:lnTo>
                  <a:pt x="1645904" y="731514"/>
                </a:lnTo>
                <a:lnTo>
                  <a:pt x="2285977" y="1276926"/>
                </a:lnTo>
                <a:lnTo>
                  <a:pt x="2285977" y="1280149"/>
                </a:lnTo>
                <a:lnTo>
                  <a:pt x="2468852" y="1463024"/>
                </a:lnTo>
                <a:lnTo>
                  <a:pt x="5394899" y="1463024"/>
                </a:lnTo>
                <a:lnTo>
                  <a:pt x="5394899" y="1463023"/>
                </a:lnTo>
                <a:lnTo>
                  <a:pt x="5394900" y="1463024"/>
                </a:lnTo>
                <a:lnTo>
                  <a:pt x="5394935" y="1463024"/>
                </a:lnTo>
                <a:lnTo>
                  <a:pt x="5394935" y="1463059"/>
                </a:lnTo>
                <a:lnTo>
                  <a:pt x="5577779" y="1645903"/>
                </a:lnTo>
                <a:lnTo>
                  <a:pt x="5394935" y="1645903"/>
                </a:lnTo>
                <a:lnTo>
                  <a:pt x="5394935" y="1645905"/>
                </a:lnTo>
                <a:lnTo>
                  <a:pt x="2285975" y="1645905"/>
                </a:lnTo>
                <a:lnTo>
                  <a:pt x="2285975" y="1645902"/>
                </a:lnTo>
                <a:lnTo>
                  <a:pt x="0" y="764742"/>
                </a:lnTo>
                <a:lnTo>
                  <a:pt x="0" y="731513"/>
                </a:lnTo>
                <a:lnTo>
                  <a:pt x="0" y="548635"/>
                </a:lnTo>
                <a:close/>
              </a:path>
            </a:pathLst>
          </a:custGeom>
          <a:solidFill>
            <a:schemeClr val="tx1">
              <a:lumMod val="65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4511FEDD-3BD0-032B-F1AA-7B6601F806AB}"/>
              </a:ext>
            </a:extLst>
          </p:cNvPr>
          <p:cNvSpPr/>
          <p:nvPr/>
        </p:nvSpPr>
        <p:spPr>
          <a:xfrm>
            <a:off x="243904" y="3218225"/>
            <a:ext cx="8595267" cy="1828781"/>
          </a:xfrm>
          <a:custGeom>
            <a:avLst/>
            <a:gdLst>
              <a:gd name="connsiteX0" fmla="*/ 1920220 w 8595267"/>
              <a:gd name="connsiteY0" fmla="*/ 640074 h 1828781"/>
              <a:gd name="connsiteX1" fmla="*/ 4937707 w 8595267"/>
              <a:gd name="connsiteY1" fmla="*/ 1649668 h 1828781"/>
              <a:gd name="connsiteX2" fmla="*/ 4937707 w 8595267"/>
              <a:gd name="connsiteY2" fmla="*/ 1645902 h 1828781"/>
              <a:gd name="connsiteX3" fmla="*/ 8595267 w 8595267"/>
              <a:gd name="connsiteY3" fmla="*/ 1645902 h 1828781"/>
              <a:gd name="connsiteX4" fmla="*/ 8595267 w 8595267"/>
              <a:gd name="connsiteY4" fmla="*/ 1828780 h 1828781"/>
              <a:gd name="connsiteX5" fmla="*/ 4937740 w 8595267"/>
              <a:gd name="connsiteY5" fmla="*/ 1828780 h 1828781"/>
              <a:gd name="connsiteX6" fmla="*/ 4937740 w 8595267"/>
              <a:gd name="connsiteY6" fmla="*/ 1828781 h 1828781"/>
              <a:gd name="connsiteX7" fmla="*/ 4937738 w 8595267"/>
              <a:gd name="connsiteY7" fmla="*/ 1828780 h 1828781"/>
              <a:gd name="connsiteX8" fmla="*/ 4937707 w 8595267"/>
              <a:gd name="connsiteY8" fmla="*/ 1828780 h 1828781"/>
              <a:gd name="connsiteX9" fmla="*/ 4937707 w 8595267"/>
              <a:gd name="connsiteY9" fmla="*/ 1828770 h 1828781"/>
              <a:gd name="connsiteX10" fmla="*/ 1920220 w 8595267"/>
              <a:gd name="connsiteY10" fmla="*/ 819176 h 1828781"/>
              <a:gd name="connsiteX11" fmla="*/ 1 w 8595267"/>
              <a:gd name="connsiteY11" fmla="*/ 0 h 1828781"/>
              <a:gd name="connsiteX12" fmla="*/ 182879 w 8595267"/>
              <a:gd name="connsiteY12" fmla="*/ 0 h 1828781"/>
              <a:gd name="connsiteX13" fmla="*/ 182879 w 8595267"/>
              <a:gd name="connsiteY13" fmla="*/ 640073 h 1828781"/>
              <a:gd name="connsiteX14" fmla="*/ 1920219 w 8595267"/>
              <a:gd name="connsiteY14" fmla="*/ 640073 h 1828781"/>
              <a:gd name="connsiteX15" fmla="*/ 1920219 w 8595267"/>
              <a:gd name="connsiteY15" fmla="*/ 822953 h 1828781"/>
              <a:gd name="connsiteX16" fmla="*/ 0 w 8595267"/>
              <a:gd name="connsiteY16" fmla="*/ 822953 h 1828781"/>
              <a:gd name="connsiteX17" fmla="*/ 0 w 8595267"/>
              <a:gd name="connsiteY17" fmla="*/ 640073 h 1828781"/>
              <a:gd name="connsiteX18" fmla="*/ 1 w 8595267"/>
              <a:gd name="connsiteY18" fmla="*/ 640073 h 182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595267" h="1828781">
                <a:moveTo>
                  <a:pt x="1920220" y="640074"/>
                </a:moveTo>
                <a:lnTo>
                  <a:pt x="4937707" y="1649668"/>
                </a:lnTo>
                <a:lnTo>
                  <a:pt x="4937707" y="1645902"/>
                </a:lnTo>
                <a:lnTo>
                  <a:pt x="8595267" y="1645902"/>
                </a:lnTo>
                <a:lnTo>
                  <a:pt x="8595267" y="1828780"/>
                </a:lnTo>
                <a:lnTo>
                  <a:pt x="4937740" y="1828780"/>
                </a:lnTo>
                <a:lnTo>
                  <a:pt x="4937740" y="1828781"/>
                </a:lnTo>
                <a:lnTo>
                  <a:pt x="4937738" y="1828780"/>
                </a:lnTo>
                <a:lnTo>
                  <a:pt x="4937707" y="1828780"/>
                </a:lnTo>
                <a:lnTo>
                  <a:pt x="4937707" y="1828770"/>
                </a:lnTo>
                <a:lnTo>
                  <a:pt x="1920220" y="819176"/>
                </a:lnTo>
                <a:close/>
                <a:moveTo>
                  <a:pt x="1" y="0"/>
                </a:moveTo>
                <a:lnTo>
                  <a:pt x="182879" y="0"/>
                </a:lnTo>
                <a:lnTo>
                  <a:pt x="182879" y="640073"/>
                </a:lnTo>
                <a:lnTo>
                  <a:pt x="1920219" y="640073"/>
                </a:lnTo>
                <a:lnTo>
                  <a:pt x="1920219" y="822953"/>
                </a:lnTo>
                <a:lnTo>
                  <a:pt x="0" y="822953"/>
                </a:lnTo>
                <a:lnTo>
                  <a:pt x="0" y="640073"/>
                </a:lnTo>
                <a:lnTo>
                  <a:pt x="1" y="640073"/>
                </a:lnTo>
                <a:close/>
              </a:path>
            </a:pathLst>
          </a:custGeom>
          <a:solidFill>
            <a:schemeClr val="tx1">
              <a:lumMod val="65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Rectangle 38">
            <a:extLst>
              <a:ext uri="{FF2B5EF4-FFF2-40B4-BE49-F238E27FC236}">
                <a16:creationId xmlns:a16="http://schemas.microsoft.com/office/drawing/2014/main" id="{FE2C51A8-5534-7CD4-DF83-A5FFCFF967D4}"/>
              </a:ext>
            </a:extLst>
          </p:cNvPr>
          <p:cNvSpPr/>
          <p:nvPr/>
        </p:nvSpPr>
        <p:spPr>
          <a:xfrm>
            <a:off x="5199707" y="4797728"/>
            <a:ext cx="3748999" cy="91439"/>
          </a:xfrm>
          <a:prstGeom prst="rect">
            <a:avLst/>
          </a:prstGeom>
          <a:solidFill>
            <a:srgbClr val="61C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C717D8AB-788C-6D20-60D8-452609E31D77}"/>
              </a:ext>
            </a:extLst>
          </p:cNvPr>
          <p:cNvSpPr/>
          <p:nvPr/>
        </p:nvSpPr>
        <p:spPr>
          <a:xfrm rot="1126913">
            <a:off x="4779301" y="4628960"/>
            <a:ext cx="457343" cy="191686"/>
          </a:xfrm>
          <a:prstGeom prst="rect">
            <a:avLst/>
          </a:prstGeom>
          <a:solidFill>
            <a:srgbClr val="61C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6E017C3-DB7B-89E5-523A-5C32AF13C422}"/>
              </a:ext>
            </a:extLst>
          </p:cNvPr>
          <p:cNvSpPr/>
          <p:nvPr/>
        </p:nvSpPr>
        <p:spPr>
          <a:xfrm>
            <a:off x="426783" y="3794756"/>
            <a:ext cx="1828780" cy="91439"/>
          </a:xfrm>
          <a:prstGeom prst="rect">
            <a:avLst/>
          </a:prstGeom>
          <a:solidFill>
            <a:schemeClr val="tx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777FE61C-0E02-CF5F-918A-AAF5A1899B91}"/>
              </a:ext>
            </a:extLst>
          </p:cNvPr>
          <p:cNvSpPr/>
          <p:nvPr/>
        </p:nvSpPr>
        <p:spPr>
          <a:xfrm rot="1126913">
            <a:off x="1922674" y="4148902"/>
            <a:ext cx="2954277" cy="124765"/>
          </a:xfrm>
          <a:prstGeom prst="rect">
            <a:avLst/>
          </a:prstGeom>
          <a:solidFill>
            <a:srgbClr val="61C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2" name="Group 131">
            <a:extLst>
              <a:ext uri="{FF2B5EF4-FFF2-40B4-BE49-F238E27FC236}">
                <a16:creationId xmlns:a16="http://schemas.microsoft.com/office/drawing/2014/main" id="{3695D063-977D-D002-BBFA-253FE0FFA2AE}"/>
              </a:ext>
            </a:extLst>
          </p:cNvPr>
          <p:cNvGrpSpPr/>
          <p:nvPr/>
        </p:nvGrpSpPr>
        <p:grpSpPr>
          <a:xfrm>
            <a:off x="6641521" y="3244216"/>
            <a:ext cx="2171867" cy="1493512"/>
            <a:chOff x="6641521" y="3244216"/>
            <a:chExt cx="2171867" cy="1493512"/>
          </a:xfrm>
        </p:grpSpPr>
        <p:cxnSp>
          <p:nvCxnSpPr>
            <p:cNvPr id="57" name="Straight Connector 56">
              <a:extLst>
                <a:ext uri="{FF2B5EF4-FFF2-40B4-BE49-F238E27FC236}">
                  <a16:creationId xmlns:a16="http://schemas.microsoft.com/office/drawing/2014/main" id="{20227E0F-00AA-129D-8164-EC6D1104058B}"/>
                </a:ext>
              </a:extLst>
            </p:cNvPr>
            <p:cNvCxnSpPr>
              <a:cxnSpLocks/>
              <a:endCxn id="108" idx="2"/>
            </p:cNvCxnSpPr>
            <p:nvPr/>
          </p:nvCxnSpPr>
          <p:spPr>
            <a:xfrm flipH="1">
              <a:off x="6641521" y="3244216"/>
              <a:ext cx="0" cy="737233"/>
            </a:xfrm>
            <a:prstGeom prst="line">
              <a:avLst/>
            </a:prstGeom>
            <a:ln w="50800">
              <a:solidFill>
                <a:srgbClr val="121AF2"/>
              </a:solidFill>
              <a:headEnd type="stealth" w="med" len="lg"/>
              <a:tailEnd type="none"/>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C83CA9AB-B8D7-F05C-7318-1CAAACAEEBF9}"/>
                </a:ext>
              </a:extLst>
            </p:cNvPr>
            <p:cNvCxnSpPr>
              <a:cxnSpLocks/>
            </p:cNvCxnSpPr>
            <p:nvPr/>
          </p:nvCxnSpPr>
          <p:spPr>
            <a:xfrm>
              <a:off x="6725817" y="4067174"/>
              <a:ext cx="1207759" cy="10382"/>
            </a:xfrm>
            <a:prstGeom prst="line">
              <a:avLst/>
            </a:prstGeom>
            <a:ln w="50800">
              <a:solidFill>
                <a:srgbClr val="121AF2"/>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B5C764BE-A6B4-3EA0-9951-4D074A8641CC}"/>
                </a:ext>
              </a:extLst>
            </p:cNvPr>
            <p:cNvCxnSpPr>
              <a:cxnSpLocks/>
            </p:cNvCxnSpPr>
            <p:nvPr/>
          </p:nvCxnSpPr>
          <p:spPr>
            <a:xfrm>
              <a:off x="8020734" y="4115745"/>
              <a:ext cx="545947" cy="577131"/>
            </a:xfrm>
            <a:prstGeom prst="line">
              <a:avLst/>
            </a:prstGeom>
            <a:ln w="50800">
              <a:solidFill>
                <a:srgbClr val="121AF2"/>
              </a:solidFill>
            </a:ln>
          </p:spPr>
          <p:style>
            <a:lnRef idx="1">
              <a:schemeClr val="accent1"/>
            </a:lnRef>
            <a:fillRef idx="0">
              <a:schemeClr val="accent1"/>
            </a:fillRef>
            <a:effectRef idx="0">
              <a:schemeClr val="accent1"/>
            </a:effectRef>
            <a:fontRef idx="minor">
              <a:schemeClr val="tx1"/>
            </a:fontRef>
          </p:style>
        </p:cxnSp>
        <p:sp>
          <p:nvSpPr>
            <p:cNvPr id="96" name="Arc 95">
              <a:extLst>
                <a:ext uri="{FF2B5EF4-FFF2-40B4-BE49-F238E27FC236}">
                  <a16:creationId xmlns:a16="http://schemas.microsoft.com/office/drawing/2014/main" id="{8FC7367B-0ADA-DA50-316C-6CCDBE01CAFF}"/>
                </a:ext>
              </a:extLst>
            </p:cNvPr>
            <p:cNvSpPr/>
            <p:nvPr/>
          </p:nvSpPr>
          <p:spPr>
            <a:xfrm rot="10800000">
              <a:off x="8556213" y="4575803"/>
              <a:ext cx="257175" cy="161925"/>
            </a:xfrm>
            <a:prstGeom prst="arc">
              <a:avLst>
                <a:gd name="adj1" fmla="val 16200000"/>
                <a:gd name="adj2" fmla="val 20554815"/>
              </a:avLst>
            </a:prstGeom>
            <a:ln w="50800">
              <a:solidFill>
                <a:srgbClr val="121AF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9" name="Arc 98">
              <a:extLst>
                <a:ext uri="{FF2B5EF4-FFF2-40B4-BE49-F238E27FC236}">
                  <a16:creationId xmlns:a16="http://schemas.microsoft.com/office/drawing/2014/main" id="{9540D15C-9E74-187D-BB17-55E22DD6F7C8}"/>
                </a:ext>
              </a:extLst>
            </p:cNvPr>
            <p:cNvSpPr/>
            <p:nvPr/>
          </p:nvSpPr>
          <p:spPr>
            <a:xfrm rot="5400000" flipH="1">
              <a:off x="7784515" y="4059546"/>
              <a:ext cx="257175" cy="291457"/>
            </a:xfrm>
            <a:prstGeom prst="arc">
              <a:avLst>
                <a:gd name="adj1" fmla="val 18571337"/>
                <a:gd name="adj2" fmla="val 20833"/>
              </a:avLst>
            </a:prstGeom>
            <a:ln w="50800">
              <a:solidFill>
                <a:srgbClr val="121AF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8" name="Arc 107">
              <a:extLst>
                <a:ext uri="{FF2B5EF4-FFF2-40B4-BE49-F238E27FC236}">
                  <a16:creationId xmlns:a16="http://schemas.microsoft.com/office/drawing/2014/main" id="{42F3ADDF-33DB-A12B-6F97-068CADD44291}"/>
                </a:ext>
              </a:extLst>
            </p:cNvPr>
            <p:cNvSpPr/>
            <p:nvPr/>
          </p:nvSpPr>
          <p:spPr>
            <a:xfrm rot="10800000">
              <a:off x="6641521" y="3894772"/>
              <a:ext cx="168592" cy="173355"/>
            </a:xfrm>
            <a:prstGeom prst="arc">
              <a:avLst/>
            </a:prstGeom>
            <a:ln w="50800">
              <a:solidFill>
                <a:srgbClr val="121AF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143" name="Group 142">
            <a:extLst>
              <a:ext uri="{FF2B5EF4-FFF2-40B4-BE49-F238E27FC236}">
                <a16:creationId xmlns:a16="http://schemas.microsoft.com/office/drawing/2014/main" id="{54772B4F-4FE0-D56B-589A-930F82BFA015}"/>
              </a:ext>
            </a:extLst>
          </p:cNvPr>
          <p:cNvGrpSpPr/>
          <p:nvPr/>
        </p:nvGrpSpPr>
        <p:grpSpPr>
          <a:xfrm>
            <a:off x="4667248" y="3473760"/>
            <a:ext cx="4142323" cy="1260146"/>
            <a:chOff x="4667248" y="3473760"/>
            <a:chExt cx="4142323" cy="1260146"/>
          </a:xfrm>
        </p:grpSpPr>
        <p:cxnSp>
          <p:nvCxnSpPr>
            <p:cNvPr id="122" name="Straight Connector 121">
              <a:extLst>
                <a:ext uri="{FF2B5EF4-FFF2-40B4-BE49-F238E27FC236}">
                  <a16:creationId xmlns:a16="http://schemas.microsoft.com/office/drawing/2014/main" id="{7A41CEB0-0420-C111-51C4-BC1C2C28AE3A}"/>
                </a:ext>
              </a:extLst>
            </p:cNvPr>
            <p:cNvCxnSpPr>
              <a:cxnSpLocks/>
            </p:cNvCxnSpPr>
            <p:nvPr/>
          </p:nvCxnSpPr>
          <p:spPr>
            <a:xfrm>
              <a:off x="4669156" y="3473760"/>
              <a:ext cx="0" cy="241935"/>
            </a:xfrm>
            <a:prstGeom prst="line">
              <a:avLst/>
            </a:prstGeom>
            <a:ln w="50800">
              <a:solidFill>
                <a:srgbClr val="121AF2"/>
              </a:solidFill>
              <a:headEnd type="stealth" w="med" len="lg"/>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48EB5BF4-6051-D157-4E59-645B3626CC4B}"/>
                </a:ext>
              </a:extLst>
            </p:cNvPr>
            <p:cNvCxnSpPr>
              <a:cxnSpLocks/>
            </p:cNvCxnSpPr>
            <p:nvPr/>
          </p:nvCxnSpPr>
          <p:spPr>
            <a:xfrm>
              <a:off x="4716780" y="3804285"/>
              <a:ext cx="695325" cy="602933"/>
            </a:xfrm>
            <a:prstGeom prst="line">
              <a:avLst/>
            </a:prstGeom>
            <a:ln w="50800">
              <a:solidFill>
                <a:srgbClr val="121AF2"/>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4990D680-8833-4C60-FC66-EB02E066885D}"/>
                </a:ext>
              </a:extLst>
            </p:cNvPr>
            <p:cNvCxnSpPr>
              <a:cxnSpLocks/>
            </p:cNvCxnSpPr>
            <p:nvPr/>
          </p:nvCxnSpPr>
          <p:spPr>
            <a:xfrm flipV="1">
              <a:off x="5469255" y="4424363"/>
              <a:ext cx="2792730" cy="8572"/>
            </a:xfrm>
            <a:prstGeom prst="line">
              <a:avLst/>
            </a:prstGeom>
            <a:ln w="50800">
              <a:solidFill>
                <a:srgbClr val="121AF2"/>
              </a:solidFill>
            </a:ln>
          </p:spPr>
          <p:style>
            <a:lnRef idx="1">
              <a:schemeClr val="accent1"/>
            </a:lnRef>
            <a:fillRef idx="0">
              <a:schemeClr val="accent1"/>
            </a:fillRef>
            <a:effectRef idx="0">
              <a:schemeClr val="accent1"/>
            </a:effectRef>
            <a:fontRef idx="minor">
              <a:schemeClr val="tx1"/>
            </a:fontRef>
          </p:style>
        </p:cxnSp>
        <p:sp>
          <p:nvSpPr>
            <p:cNvPr id="133" name="Arc 132">
              <a:extLst>
                <a:ext uri="{FF2B5EF4-FFF2-40B4-BE49-F238E27FC236}">
                  <a16:creationId xmlns:a16="http://schemas.microsoft.com/office/drawing/2014/main" id="{4C596030-A3AA-851F-F4AD-8E75BB1C9A30}"/>
                </a:ext>
              </a:extLst>
            </p:cNvPr>
            <p:cNvSpPr/>
            <p:nvPr/>
          </p:nvSpPr>
          <p:spPr>
            <a:xfrm>
              <a:off x="8156262" y="4425314"/>
              <a:ext cx="223844" cy="221933"/>
            </a:xfrm>
            <a:prstGeom prst="arc">
              <a:avLst>
                <a:gd name="adj1" fmla="val 16286053"/>
                <a:gd name="adj2" fmla="val 19827328"/>
              </a:avLst>
            </a:prstGeom>
            <a:ln w="50800">
              <a:solidFill>
                <a:srgbClr val="121AF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5" name="Arc 134">
              <a:extLst>
                <a:ext uri="{FF2B5EF4-FFF2-40B4-BE49-F238E27FC236}">
                  <a16:creationId xmlns:a16="http://schemas.microsoft.com/office/drawing/2014/main" id="{B5A89E7D-E394-8A06-B91A-DD59944FD00D}"/>
                </a:ext>
              </a:extLst>
            </p:cNvPr>
            <p:cNvSpPr/>
            <p:nvPr/>
          </p:nvSpPr>
          <p:spPr>
            <a:xfrm rot="10800000">
              <a:off x="5394007" y="4306251"/>
              <a:ext cx="162877" cy="126687"/>
            </a:xfrm>
            <a:prstGeom prst="arc">
              <a:avLst>
                <a:gd name="adj1" fmla="val 16200000"/>
                <a:gd name="adj2" fmla="val 19320636"/>
              </a:avLst>
            </a:prstGeom>
            <a:ln w="50800">
              <a:solidFill>
                <a:srgbClr val="121AF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8" name="Arc 137">
              <a:extLst>
                <a:ext uri="{FF2B5EF4-FFF2-40B4-BE49-F238E27FC236}">
                  <a16:creationId xmlns:a16="http://schemas.microsoft.com/office/drawing/2014/main" id="{45400D25-DA12-C064-2C62-797C55FD344D}"/>
                </a:ext>
              </a:extLst>
            </p:cNvPr>
            <p:cNvSpPr/>
            <p:nvPr/>
          </p:nvSpPr>
          <p:spPr>
            <a:xfrm rot="10800000">
              <a:off x="4667248" y="3614736"/>
              <a:ext cx="279083" cy="217166"/>
            </a:xfrm>
            <a:prstGeom prst="arc">
              <a:avLst>
                <a:gd name="adj1" fmla="val 19076665"/>
                <a:gd name="adj2" fmla="val 0"/>
              </a:avLst>
            </a:prstGeom>
            <a:ln w="50800">
              <a:solidFill>
                <a:srgbClr val="121AF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41" name="Straight Connector 140">
              <a:extLst>
                <a:ext uri="{FF2B5EF4-FFF2-40B4-BE49-F238E27FC236}">
                  <a16:creationId xmlns:a16="http://schemas.microsoft.com/office/drawing/2014/main" id="{D2735C3C-F5A8-F53F-CF22-3ACE3C2B451E}"/>
                </a:ext>
              </a:extLst>
            </p:cNvPr>
            <p:cNvCxnSpPr>
              <a:stCxn id="133" idx="2"/>
              <a:endCxn id="96" idx="2"/>
            </p:cNvCxnSpPr>
            <p:nvPr/>
          </p:nvCxnSpPr>
          <p:spPr>
            <a:xfrm>
              <a:off x="8365349" y="4481207"/>
              <a:ext cx="204362" cy="211669"/>
            </a:xfrm>
            <a:prstGeom prst="line">
              <a:avLst/>
            </a:prstGeom>
            <a:ln w="50800">
              <a:solidFill>
                <a:srgbClr val="121AF2"/>
              </a:solidFill>
            </a:ln>
          </p:spPr>
          <p:style>
            <a:lnRef idx="1">
              <a:schemeClr val="accent1"/>
            </a:lnRef>
            <a:fillRef idx="0">
              <a:schemeClr val="accent1"/>
            </a:fillRef>
            <a:effectRef idx="0">
              <a:schemeClr val="accent1"/>
            </a:effectRef>
            <a:fontRef idx="minor">
              <a:schemeClr val="tx1"/>
            </a:fontRef>
          </p:style>
        </p:cxnSp>
        <p:sp>
          <p:nvSpPr>
            <p:cNvPr id="142" name="Arc 141">
              <a:extLst>
                <a:ext uri="{FF2B5EF4-FFF2-40B4-BE49-F238E27FC236}">
                  <a16:creationId xmlns:a16="http://schemas.microsoft.com/office/drawing/2014/main" id="{F1E3C15D-FAC5-B3CF-DAE9-92FB60B88D2E}"/>
                </a:ext>
              </a:extLst>
            </p:cNvPr>
            <p:cNvSpPr/>
            <p:nvPr/>
          </p:nvSpPr>
          <p:spPr>
            <a:xfrm rot="10800000">
              <a:off x="8552396" y="4571981"/>
              <a:ext cx="257175" cy="161925"/>
            </a:xfrm>
            <a:prstGeom prst="arc">
              <a:avLst>
                <a:gd name="adj1" fmla="val 16200000"/>
                <a:gd name="adj2" fmla="val 20554815"/>
              </a:avLst>
            </a:prstGeom>
            <a:ln w="50800">
              <a:solidFill>
                <a:srgbClr val="121AF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60" name="Group 159">
            <a:extLst>
              <a:ext uri="{FF2B5EF4-FFF2-40B4-BE49-F238E27FC236}">
                <a16:creationId xmlns:a16="http://schemas.microsoft.com/office/drawing/2014/main" id="{073BBA9D-85F3-C067-3FBC-E66EC55B6D0C}"/>
              </a:ext>
            </a:extLst>
          </p:cNvPr>
          <p:cNvGrpSpPr/>
          <p:nvPr/>
        </p:nvGrpSpPr>
        <p:grpSpPr>
          <a:xfrm>
            <a:off x="2456421" y="3800779"/>
            <a:ext cx="6228380" cy="997649"/>
            <a:chOff x="2456421" y="3800779"/>
            <a:chExt cx="6228380" cy="997649"/>
          </a:xfrm>
        </p:grpSpPr>
        <p:cxnSp>
          <p:nvCxnSpPr>
            <p:cNvPr id="145" name="Straight Connector 144">
              <a:extLst>
                <a:ext uri="{FF2B5EF4-FFF2-40B4-BE49-F238E27FC236}">
                  <a16:creationId xmlns:a16="http://schemas.microsoft.com/office/drawing/2014/main" id="{E7ED9E5A-B4B2-0E21-25BC-820F8717C97E}"/>
                </a:ext>
              </a:extLst>
            </p:cNvPr>
            <p:cNvCxnSpPr>
              <a:cxnSpLocks/>
              <a:stCxn id="42" idx="3"/>
            </p:cNvCxnSpPr>
            <p:nvPr/>
          </p:nvCxnSpPr>
          <p:spPr>
            <a:xfrm flipV="1">
              <a:off x="5224467" y="4792110"/>
              <a:ext cx="3295806" cy="6318"/>
            </a:xfrm>
            <a:prstGeom prst="line">
              <a:avLst/>
            </a:prstGeom>
            <a:ln w="50800">
              <a:solidFill>
                <a:srgbClr val="121AF2"/>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1A07F05E-6C87-C50F-90B1-59E4C5971475}"/>
                </a:ext>
              </a:extLst>
            </p:cNvPr>
            <p:cNvCxnSpPr>
              <a:cxnSpLocks/>
              <a:endCxn id="96" idx="0"/>
            </p:cNvCxnSpPr>
            <p:nvPr/>
          </p:nvCxnSpPr>
          <p:spPr>
            <a:xfrm flipV="1">
              <a:off x="8517630" y="4737728"/>
              <a:ext cx="167171" cy="53124"/>
            </a:xfrm>
            <a:prstGeom prst="line">
              <a:avLst/>
            </a:prstGeom>
            <a:ln w="50800">
              <a:solidFill>
                <a:srgbClr val="121AF2"/>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C660EC40-04C0-A557-46FC-9C2B4B61EA3A}"/>
                </a:ext>
              </a:extLst>
            </p:cNvPr>
            <p:cNvCxnSpPr>
              <a:cxnSpLocks/>
            </p:cNvCxnSpPr>
            <p:nvPr/>
          </p:nvCxnSpPr>
          <p:spPr>
            <a:xfrm flipH="1" flipV="1">
              <a:off x="2456421" y="3800779"/>
              <a:ext cx="2763610" cy="995107"/>
            </a:xfrm>
            <a:prstGeom prst="line">
              <a:avLst/>
            </a:prstGeom>
            <a:ln w="50800">
              <a:solidFill>
                <a:srgbClr val="121AF2"/>
              </a:solidFill>
              <a:headEnd type="none"/>
              <a:tailEnd type="stealth" w="med" len="lg"/>
            </a:ln>
          </p:spPr>
          <p:style>
            <a:lnRef idx="1">
              <a:schemeClr val="accent1"/>
            </a:lnRef>
            <a:fillRef idx="0">
              <a:schemeClr val="accent1"/>
            </a:fillRef>
            <a:effectRef idx="0">
              <a:schemeClr val="accent1"/>
            </a:effectRef>
            <a:fontRef idx="minor">
              <a:schemeClr val="tx1"/>
            </a:fontRef>
          </p:style>
        </p:cxnSp>
      </p:grpSp>
      <p:grpSp>
        <p:nvGrpSpPr>
          <p:cNvPr id="174" name="Group 173">
            <a:extLst>
              <a:ext uri="{FF2B5EF4-FFF2-40B4-BE49-F238E27FC236}">
                <a16:creationId xmlns:a16="http://schemas.microsoft.com/office/drawing/2014/main" id="{28B8E6D3-47F6-A3C2-2442-06F8FDA876B6}"/>
              </a:ext>
            </a:extLst>
          </p:cNvPr>
          <p:cNvGrpSpPr/>
          <p:nvPr/>
        </p:nvGrpSpPr>
        <p:grpSpPr>
          <a:xfrm>
            <a:off x="8700150" y="4114800"/>
            <a:ext cx="2927970" cy="622935"/>
            <a:chOff x="8700150" y="4114800"/>
            <a:chExt cx="2927970" cy="622935"/>
          </a:xfrm>
        </p:grpSpPr>
        <p:grpSp>
          <p:nvGrpSpPr>
            <p:cNvPr id="161" name="Group 160">
              <a:extLst>
                <a:ext uri="{FF2B5EF4-FFF2-40B4-BE49-F238E27FC236}">
                  <a16:creationId xmlns:a16="http://schemas.microsoft.com/office/drawing/2014/main" id="{F355C2BB-3D78-D7C7-4934-7058C3C34DBB}"/>
                </a:ext>
              </a:extLst>
            </p:cNvPr>
            <p:cNvGrpSpPr/>
            <p:nvPr/>
          </p:nvGrpSpPr>
          <p:grpSpPr>
            <a:xfrm>
              <a:off x="8700150" y="4208145"/>
              <a:ext cx="2534967" cy="529590"/>
              <a:chOff x="8700150" y="4208145"/>
              <a:chExt cx="2534967" cy="529590"/>
            </a:xfrm>
          </p:grpSpPr>
          <p:cxnSp>
            <p:nvCxnSpPr>
              <p:cNvPr id="70" name="Straight Connector 69">
                <a:extLst>
                  <a:ext uri="{FF2B5EF4-FFF2-40B4-BE49-F238E27FC236}">
                    <a16:creationId xmlns:a16="http://schemas.microsoft.com/office/drawing/2014/main" id="{ACE52E0B-5670-93D5-79D3-6A3410CE19F4}"/>
                  </a:ext>
                </a:extLst>
              </p:cNvPr>
              <p:cNvCxnSpPr>
                <a:cxnSpLocks/>
              </p:cNvCxnSpPr>
              <p:nvPr/>
            </p:nvCxnSpPr>
            <p:spPr>
              <a:xfrm>
                <a:off x="11233214" y="4270248"/>
                <a:ext cx="0" cy="365760"/>
              </a:xfrm>
              <a:prstGeom prst="line">
                <a:avLst/>
              </a:prstGeom>
              <a:ln w="50800">
                <a:solidFill>
                  <a:srgbClr val="121AF2"/>
                </a:solidFill>
              </a:ln>
            </p:spPr>
            <p:style>
              <a:lnRef idx="1">
                <a:schemeClr val="accent1"/>
              </a:lnRef>
              <a:fillRef idx="0">
                <a:schemeClr val="accent1"/>
              </a:fillRef>
              <a:effectRef idx="0">
                <a:schemeClr val="accent1"/>
              </a:effectRef>
              <a:fontRef idx="minor">
                <a:schemeClr val="tx1"/>
              </a:fontRef>
            </p:style>
          </p:cxnSp>
          <p:sp>
            <p:nvSpPr>
              <p:cNvPr id="81" name="Arc 80">
                <a:extLst>
                  <a:ext uri="{FF2B5EF4-FFF2-40B4-BE49-F238E27FC236}">
                    <a16:creationId xmlns:a16="http://schemas.microsoft.com/office/drawing/2014/main" id="{0F79DD81-FD85-12E9-1290-1CCBE3F09F34}"/>
                  </a:ext>
                </a:extLst>
              </p:cNvPr>
              <p:cNvSpPr/>
              <p:nvPr/>
            </p:nvSpPr>
            <p:spPr>
              <a:xfrm>
                <a:off x="10931843" y="4544755"/>
                <a:ext cx="302895" cy="192980"/>
              </a:xfrm>
              <a:prstGeom prst="arc">
                <a:avLst>
                  <a:gd name="adj1" fmla="val 21591064"/>
                  <a:gd name="adj2" fmla="val 5530415"/>
                </a:avLst>
              </a:prstGeom>
              <a:ln w="50800">
                <a:solidFill>
                  <a:srgbClr val="121AF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6" name="Arc 85">
                <a:extLst>
                  <a:ext uri="{FF2B5EF4-FFF2-40B4-BE49-F238E27FC236}">
                    <a16:creationId xmlns:a16="http://schemas.microsoft.com/office/drawing/2014/main" id="{64D0CDDA-6EA3-033A-3246-7934AC9DD14C}"/>
                  </a:ext>
                </a:extLst>
              </p:cNvPr>
              <p:cNvSpPr/>
              <p:nvPr/>
            </p:nvSpPr>
            <p:spPr>
              <a:xfrm rot="16200000">
                <a:off x="11143677" y="4215384"/>
                <a:ext cx="91440" cy="91440"/>
              </a:xfrm>
              <a:prstGeom prst="arc">
                <a:avLst>
                  <a:gd name="adj1" fmla="val 21299095"/>
                  <a:gd name="adj2" fmla="val 5530415"/>
                </a:avLst>
              </a:prstGeom>
              <a:ln w="50800">
                <a:solidFill>
                  <a:srgbClr val="121AF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87" name="Straight Connector 86">
                <a:extLst>
                  <a:ext uri="{FF2B5EF4-FFF2-40B4-BE49-F238E27FC236}">
                    <a16:creationId xmlns:a16="http://schemas.microsoft.com/office/drawing/2014/main" id="{6369957F-3B98-C484-9F9D-2F215BF49050}"/>
                  </a:ext>
                </a:extLst>
              </p:cNvPr>
              <p:cNvCxnSpPr>
                <a:cxnSpLocks/>
              </p:cNvCxnSpPr>
              <p:nvPr/>
            </p:nvCxnSpPr>
            <p:spPr>
              <a:xfrm>
                <a:off x="10772390" y="4211391"/>
                <a:ext cx="402336" cy="0"/>
              </a:xfrm>
              <a:prstGeom prst="line">
                <a:avLst/>
              </a:prstGeom>
              <a:ln w="50800">
                <a:solidFill>
                  <a:srgbClr val="121AF2"/>
                </a:solidFill>
              </a:ln>
            </p:spPr>
            <p:style>
              <a:lnRef idx="1">
                <a:schemeClr val="accent1"/>
              </a:lnRef>
              <a:fillRef idx="0">
                <a:schemeClr val="accent1"/>
              </a:fillRef>
              <a:effectRef idx="0">
                <a:schemeClr val="accent1"/>
              </a:effectRef>
              <a:fontRef idx="minor">
                <a:schemeClr val="tx1"/>
              </a:fontRef>
            </p:style>
          </p:cxnSp>
          <p:grpSp>
            <p:nvGrpSpPr>
              <p:cNvPr id="120" name="Group 119">
                <a:extLst>
                  <a:ext uri="{FF2B5EF4-FFF2-40B4-BE49-F238E27FC236}">
                    <a16:creationId xmlns:a16="http://schemas.microsoft.com/office/drawing/2014/main" id="{609D79A7-846C-2DB9-2A77-0A2DD93A8457}"/>
                  </a:ext>
                </a:extLst>
              </p:cNvPr>
              <p:cNvGrpSpPr/>
              <p:nvPr/>
            </p:nvGrpSpPr>
            <p:grpSpPr>
              <a:xfrm>
                <a:off x="8700150" y="4208145"/>
                <a:ext cx="2395156" cy="529590"/>
                <a:chOff x="8684801" y="4208145"/>
                <a:chExt cx="2395156" cy="529590"/>
              </a:xfrm>
            </p:grpSpPr>
            <p:cxnSp>
              <p:nvCxnSpPr>
                <p:cNvPr id="67" name="Straight Connector 66">
                  <a:extLst>
                    <a:ext uri="{FF2B5EF4-FFF2-40B4-BE49-F238E27FC236}">
                      <a16:creationId xmlns:a16="http://schemas.microsoft.com/office/drawing/2014/main" id="{9C9DB916-994E-604E-74FB-2A86B4F4F2BB}"/>
                    </a:ext>
                  </a:extLst>
                </p:cNvPr>
                <p:cNvCxnSpPr>
                  <a:cxnSpLocks/>
                  <a:stCxn id="96" idx="0"/>
                </p:cNvCxnSpPr>
                <p:nvPr/>
              </p:nvCxnSpPr>
              <p:spPr>
                <a:xfrm>
                  <a:off x="8684801" y="4737728"/>
                  <a:ext cx="2395156" cy="7"/>
                </a:xfrm>
                <a:prstGeom prst="line">
                  <a:avLst/>
                </a:prstGeom>
                <a:ln w="50800">
                  <a:solidFill>
                    <a:srgbClr val="121AF2"/>
                  </a:solidFill>
                </a:ln>
              </p:spPr>
              <p:style>
                <a:lnRef idx="1">
                  <a:schemeClr val="accent1"/>
                </a:lnRef>
                <a:fillRef idx="0">
                  <a:schemeClr val="accent1"/>
                </a:fillRef>
                <a:effectRef idx="0">
                  <a:schemeClr val="accent1"/>
                </a:effectRef>
                <a:fontRef idx="minor">
                  <a:schemeClr val="tx1"/>
                </a:fontRef>
              </p:style>
            </p:cxnSp>
            <p:sp>
              <p:nvSpPr>
                <p:cNvPr id="85" name="Arc 84">
                  <a:extLst>
                    <a:ext uri="{FF2B5EF4-FFF2-40B4-BE49-F238E27FC236}">
                      <a16:creationId xmlns:a16="http://schemas.microsoft.com/office/drawing/2014/main" id="{FCA1DDEB-0524-3502-EC13-D0A844D457B8}"/>
                    </a:ext>
                  </a:extLst>
                </p:cNvPr>
                <p:cNvSpPr/>
                <p:nvPr/>
              </p:nvSpPr>
              <p:spPr>
                <a:xfrm rot="16200000">
                  <a:off x="9560234" y="4198618"/>
                  <a:ext cx="107632" cy="132402"/>
                </a:xfrm>
                <a:prstGeom prst="arc">
                  <a:avLst/>
                </a:prstGeom>
                <a:ln w="50800">
                  <a:solidFill>
                    <a:srgbClr val="121AF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4" name="Arc 113">
                  <a:extLst>
                    <a:ext uri="{FF2B5EF4-FFF2-40B4-BE49-F238E27FC236}">
                      <a16:creationId xmlns:a16="http://schemas.microsoft.com/office/drawing/2014/main" id="{0350F5B5-BAF2-D6BB-9B4A-36F008581D5B}"/>
                    </a:ext>
                  </a:extLst>
                </p:cNvPr>
                <p:cNvSpPr/>
                <p:nvPr/>
              </p:nvSpPr>
              <p:spPr>
                <a:xfrm rot="5400000">
                  <a:off x="9418802" y="4608674"/>
                  <a:ext cx="117143" cy="135264"/>
                </a:xfrm>
                <a:prstGeom prst="arc">
                  <a:avLst/>
                </a:prstGeom>
                <a:ln w="50800">
                  <a:solidFill>
                    <a:srgbClr val="121AF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16" name="Straight Connector 115">
                  <a:extLst>
                    <a:ext uri="{FF2B5EF4-FFF2-40B4-BE49-F238E27FC236}">
                      <a16:creationId xmlns:a16="http://schemas.microsoft.com/office/drawing/2014/main" id="{BD258EEC-1387-F81C-4DDE-5DD7A27DB572}"/>
                    </a:ext>
                  </a:extLst>
                </p:cNvPr>
                <p:cNvCxnSpPr>
                  <a:cxnSpLocks/>
                </p:cNvCxnSpPr>
                <p:nvPr/>
              </p:nvCxnSpPr>
              <p:spPr>
                <a:xfrm flipH="1">
                  <a:off x="9547865" y="4274820"/>
                  <a:ext cx="0" cy="401486"/>
                </a:xfrm>
                <a:prstGeom prst="line">
                  <a:avLst/>
                </a:prstGeom>
                <a:ln w="50800">
                  <a:solidFill>
                    <a:srgbClr val="121AF2"/>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2554AF8B-167E-826D-B2F3-23E0CD727E2B}"/>
                    </a:ext>
                  </a:extLst>
                </p:cNvPr>
                <p:cNvCxnSpPr/>
                <p:nvPr/>
              </p:nvCxnSpPr>
              <p:spPr>
                <a:xfrm>
                  <a:off x="9616440" y="4208145"/>
                  <a:ext cx="457200" cy="0"/>
                </a:xfrm>
                <a:prstGeom prst="line">
                  <a:avLst/>
                </a:prstGeom>
                <a:ln w="50800">
                  <a:solidFill>
                    <a:srgbClr val="121AF2"/>
                  </a:solidFill>
                </a:ln>
              </p:spPr>
              <p:style>
                <a:lnRef idx="1">
                  <a:schemeClr val="accent1"/>
                </a:lnRef>
                <a:fillRef idx="0">
                  <a:schemeClr val="accent1"/>
                </a:fillRef>
                <a:effectRef idx="0">
                  <a:schemeClr val="accent1"/>
                </a:effectRef>
                <a:fontRef idx="minor">
                  <a:schemeClr val="tx1"/>
                </a:fontRef>
              </p:style>
            </p:cxnSp>
          </p:grpSp>
        </p:grpSp>
        <p:grpSp>
          <p:nvGrpSpPr>
            <p:cNvPr id="168" name="Group 167">
              <a:extLst>
                <a:ext uri="{FF2B5EF4-FFF2-40B4-BE49-F238E27FC236}">
                  <a16:creationId xmlns:a16="http://schemas.microsoft.com/office/drawing/2014/main" id="{594E704C-1D97-7526-1C0C-C00B6A48B78E}"/>
                </a:ext>
              </a:extLst>
            </p:cNvPr>
            <p:cNvGrpSpPr/>
            <p:nvPr/>
          </p:nvGrpSpPr>
          <p:grpSpPr>
            <a:xfrm>
              <a:off x="9159240" y="4114800"/>
              <a:ext cx="411480" cy="228600"/>
              <a:chOff x="9159240" y="4114800"/>
              <a:chExt cx="411480" cy="228600"/>
            </a:xfrm>
          </p:grpSpPr>
          <p:cxnSp>
            <p:nvCxnSpPr>
              <p:cNvPr id="163" name="Straight Connector 162">
                <a:extLst>
                  <a:ext uri="{FF2B5EF4-FFF2-40B4-BE49-F238E27FC236}">
                    <a16:creationId xmlns:a16="http://schemas.microsoft.com/office/drawing/2014/main" id="{22F1302F-D22D-CD46-0461-5B744F03B738}"/>
                  </a:ext>
                </a:extLst>
              </p:cNvPr>
              <p:cNvCxnSpPr>
                <a:cxnSpLocks/>
              </p:cNvCxnSpPr>
              <p:nvPr/>
            </p:nvCxnSpPr>
            <p:spPr>
              <a:xfrm>
                <a:off x="9159240" y="4114800"/>
                <a:ext cx="137160" cy="0"/>
              </a:xfrm>
              <a:prstGeom prst="line">
                <a:avLst/>
              </a:prstGeom>
              <a:ln w="50800" cap="flat">
                <a:solidFill>
                  <a:srgbClr val="121AF2"/>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2236F384-EF69-424F-C46A-CA1CB4278D6B}"/>
                  </a:ext>
                </a:extLst>
              </p:cNvPr>
              <p:cNvCxnSpPr/>
              <p:nvPr/>
            </p:nvCxnSpPr>
            <p:spPr>
              <a:xfrm>
                <a:off x="9296400" y="4114800"/>
                <a:ext cx="182880" cy="0"/>
              </a:xfrm>
              <a:prstGeom prst="line">
                <a:avLst/>
              </a:prstGeom>
              <a:ln w="50800" cap="flat">
                <a:solidFill>
                  <a:srgbClr val="121AF2">
                    <a:alpha val="23000"/>
                  </a:srgbClr>
                </a:solidFill>
              </a:ln>
            </p:spPr>
            <p:style>
              <a:lnRef idx="1">
                <a:schemeClr val="accent1"/>
              </a:lnRef>
              <a:fillRef idx="0">
                <a:schemeClr val="accent1"/>
              </a:fillRef>
              <a:effectRef idx="0">
                <a:schemeClr val="accent1"/>
              </a:effectRef>
              <a:fontRef idx="minor">
                <a:schemeClr val="tx1"/>
              </a:fontRef>
            </p:style>
          </p:cxnSp>
          <p:sp>
            <p:nvSpPr>
              <p:cNvPr id="167" name="Arc 166">
                <a:extLst>
                  <a:ext uri="{FF2B5EF4-FFF2-40B4-BE49-F238E27FC236}">
                    <a16:creationId xmlns:a16="http://schemas.microsoft.com/office/drawing/2014/main" id="{8EE6A75C-7AD1-C51D-3F03-818EDD83D326}"/>
                  </a:ext>
                </a:extLst>
              </p:cNvPr>
              <p:cNvSpPr/>
              <p:nvPr/>
            </p:nvSpPr>
            <p:spPr>
              <a:xfrm>
                <a:off x="9387840" y="4114800"/>
                <a:ext cx="182880" cy="228600"/>
              </a:xfrm>
              <a:prstGeom prst="arc">
                <a:avLst/>
              </a:prstGeom>
              <a:ln w="50800" cap="flat">
                <a:solidFill>
                  <a:srgbClr val="121AF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73" name="Group 172">
              <a:extLst>
                <a:ext uri="{FF2B5EF4-FFF2-40B4-BE49-F238E27FC236}">
                  <a16:creationId xmlns:a16="http://schemas.microsoft.com/office/drawing/2014/main" id="{1B9E002A-64A9-597B-939E-99DE5CB26BF9}"/>
                </a:ext>
              </a:extLst>
            </p:cNvPr>
            <p:cNvGrpSpPr/>
            <p:nvPr/>
          </p:nvGrpSpPr>
          <p:grpSpPr>
            <a:xfrm>
              <a:off x="11235690" y="4114800"/>
              <a:ext cx="392430" cy="299085"/>
              <a:chOff x="11235690" y="4114800"/>
              <a:chExt cx="392430" cy="299085"/>
            </a:xfrm>
          </p:grpSpPr>
          <p:cxnSp>
            <p:nvCxnSpPr>
              <p:cNvPr id="170" name="Straight Connector 169">
                <a:extLst>
                  <a:ext uri="{FF2B5EF4-FFF2-40B4-BE49-F238E27FC236}">
                    <a16:creationId xmlns:a16="http://schemas.microsoft.com/office/drawing/2014/main" id="{2E75E6FA-50E1-B4B5-EF1B-D44B89B183BB}"/>
                  </a:ext>
                </a:extLst>
              </p:cNvPr>
              <p:cNvCxnSpPr>
                <a:cxnSpLocks/>
              </p:cNvCxnSpPr>
              <p:nvPr/>
            </p:nvCxnSpPr>
            <p:spPr>
              <a:xfrm flipH="1">
                <a:off x="11490960" y="4114800"/>
                <a:ext cx="137160" cy="0"/>
              </a:xfrm>
              <a:prstGeom prst="line">
                <a:avLst/>
              </a:prstGeom>
              <a:ln w="50800" cap="flat">
                <a:solidFill>
                  <a:srgbClr val="121AF2"/>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3AD76114-D4C8-11FF-4E08-1D03E62DDE38}"/>
                  </a:ext>
                </a:extLst>
              </p:cNvPr>
              <p:cNvCxnSpPr/>
              <p:nvPr/>
            </p:nvCxnSpPr>
            <p:spPr>
              <a:xfrm flipH="1">
                <a:off x="11312842" y="4114800"/>
                <a:ext cx="182880" cy="0"/>
              </a:xfrm>
              <a:prstGeom prst="line">
                <a:avLst/>
              </a:prstGeom>
              <a:ln w="50800" cap="flat">
                <a:solidFill>
                  <a:srgbClr val="121AF2">
                    <a:alpha val="23000"/>
                  </a:srgbClr>
                </a:solidFill>
              </a:ln>
            </p:spPr>
            <p:style>
              <a:lnRef idx="1">
                <a:schemeClr val="accent1"/>
              </a:lnRef>
              <a:fillRef idx="0">
                <a:schemeClr val="accent1"/>
              </a:fillRef>
              <a:effectRef idx="0">
                <a:schemeClr val="accent1"/>
              </a:effectRef>
              <a:fontRef idx="minor">
                <a:schemeClr val="tx1"/>
              </a:fontRef>
            </p:style>
          </p:cxnSp>
          <p:sp>
            <p:nvSpPr>
              <p:cNvPr id="172" name="Arc 171">
                <a:extLst>
                  <a:ext uri="{FF2B5EF4-FFF2-40B4-BE49-F238E27FC236}">
                    <a16:creationId xmlns:a16="http://schemas.microsoft.com/office/drawing/2014/main" id="{95099940-7081-E821-E222-A8C3C6D4020D}"/>
                  </a:ext>
                </a:extLst>
              </p:cNvPr>
              <p:cNvSpPr/>
              <p:nvPr/>
            </p:nvSpPr>
            <p:spPr>
              <a:xfrm flipH="1">
                <a:off x="11235690" y="4114800"/>
                <a:ext cx="168592" cy="299085"/>
              </a:xfrm>
              <a:prstGeom prst="arc">
                <a:avLst/>
              </a:prstGeom>
              <a:ln w="50800" cap="flat">
                <a:solidFill>
                  <a:srgbClr val="121AF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176" name="Title 175">
            <a:extLst>
              <a:ext uri="{FF2B5EF4-FFF2-40B4-BE49-F238E27FC236}">
                <a16:creationId xmlns:a16="http://schemas.microsoft.com/office/drawing/2014/main" id="{DC4ED36F-844F-5302-EE2D-F70FCED58ADE}"/>
              </a:ext>
            </a:extLst>
          </p:cNvPr>
          <p:cNvSpPr>
            <a:spLocks noGrp="1"/>
          </p:cNvSpPr>
          <p:nvPr>
            <p:ph type="title"/>
          </p:nvPr>
        </p:nvSpPr>
        <p:spPr/>
        <p:txBody>
          <a:bodyPr/>
          <a:lstStyle/>
          <a:p>
            <a:r>
              <a:rPr lang="en-US" dirty="0"/>
              <a:t>Neopanamax </a:t>
            </a:r>
            <a:r>
              <a:rPr lang="en-US"/>
              <a:t>Lock Chamber</a:t>
            </a:r>
          </a:p>
        </p:txBody>
      </p:sp>
      <p:sp>
        <p:nvSpPr>
          <p:cNvPr id="21" name="Rectangle 20">
            <a:extLst>
              <a:ext uri="{FF2B5EF4-FFF2-40B4-BE49-F238E27FC236}">
                <a16:creationId xmlns:a16="http://schemas.microsoft.com/office/drawing/2014/main" id="{29221757-85E3-4A07-C605-A6B9A484096A}"/>
              </a:ext>
            </a:extLst>
          </p:cNvPr>
          <p:cNvSpPr/>
          <p:nvPr/>
        </p:nvSpPr>
        <p:spPr>
          <a:xfrm>
            <a:off x="11033706" y="2423171"/>
            <a:ext cx="274317" cy="1463024"/>
          </a:xfrm>
          <a:prstGeom prst="rect">
            <a:avLst/>
          </a:prstGeom>
          <a:solidFill>
            <a:schemeClr val="tx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CC88AC3-10A4-C80A-67FE-F4E51D4BBB3D}"/>
              </a:ext>
            </a:extLst>
          </p:cNvPr>
          <p:cNvSpPr/>
          <p:nvPr/>
        </p:nvSpPr>
        <p:spPr>
          <a:xfrm>
            <a:off x="9472758" y="2423171"/>
            <a:ext cx="274317" cy="1463024"/>
          </a:xfrm>
          <a:prstGeom prst="rect">
            <a:avLst/>
          </a:prstGeom>
          <a:solidFill>
            <a:schemeClr val="tx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2DE5F8E8-DA5C-A226-3E3F-F143AD2800E5}"/>
              </a:ext>
            </a:extLst>
          </p:cNvPr>
          <p:cNvCxnSpPr/>
          <p:nvPr/>
        </p:nvCxnSpPr>
        <p:spPr>
          <a:xfrm>
            <a:off x="5641281" y="2880366"/>
            <a:ext cx="5394960" cy="0"/>
          </a:xfrm>
          <a:prstGeom prst="line">
            <a:avLst/>
          </a:prstGeom>
          <a:ln w="15875">
            <a:solidFill>
              <a:srgbClr val="FFC000"/>
            </a:solidFill>
            <a:prstDash val="lg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F927DA7-A75D-0F55-9F53-F8E5AA206360}"/>
              </a:ext>
            </a:extLst>
          </p:cNvPr>
          <p:cNvCxnSpPr>
            <a:cxnSpLocks/>
          </p:cNvCxnSpPr>
          <p:nvPr/>
        </p:nvCxnSpPr>
        <p:spPr>
          <a:xfrm>
            <a:off x="3081321" y="3154683"/>
            <a:ext cx="7924817" cy="0"/>
          </a:xfrm>
          <a:prstGeom prst="line">
            <a:avLst/>
          </a:prstGeom>
          <a:ln w="15875">
            <a:solidFill>
              <a:srgbClr val="FFC000"/>
            </a:solidFill>
            <a:prstDash val="lg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6909AD5-A22E-2783-2335-CA9210323710}"/>
              </a:ext>
            </a:extLst>
          </p:cNvPr>
          <p:cNvCxnSpPr>
            <a:cxnSpLocks/>
          </p:cNvCxnSpPr>
          <p:nvPr/>
        </p:nvCxnSpPr>
        <p:spPr>
          <a:xfrm>
            <a:off x="426782" y="3429000"/>
            <a:ext cx="10584118" cy="0"/>
          </a:xfrm>
          <a:prstGeom prst="line">
            <a:avLst/>
          </a:prstGeom>
          <a:ln w="15875">
            <a:solidFill>
              <a:srgbClr val="FFC000"/>
            </a:solidFill>
            <a:prstDash val="lg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72A4D20-6B9B-85B1-8F1C-84A6A82D68AA}"/>
              </a:ext>
            </a:extLst>
          </p:cNvPr>
          <p:cNvCxnSpPr>
            <a:cxnSpLocks/>
          </p:cNvCxnSpPr>
          <p:nvPr/>
        </p:nvCxnSpPr>
        <p:spPr>
          <a:xfrm>
            <a:off x="426782" y="3703317"/>
            <a:ext cx="10580308" cy="0"/>
          </a:xfrm>
          <a:prstGeom prst="line">
            <a:avLst/>
          </a:prstGeom>
          <a:ln w="15875">
            <a:solidFill>
              <a:srgbClr val="FFC000"/>
            </a:solidFill>
            <a:prstDash val="lgDash"/>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20ABC14E-5A5C-AA53-66C5-C30BFE88796A}"/>
              </a:ext>
            </a:extLst>
          </p:cNvPr>
          <p:cNvSpPr/>
          <p:nvPr/>
        </p:nvSpPr>
        <p:spPr>
          <a:xfrm>
            <a:off x="8646795" y="5047299"/>
            <a:ext cx="3411855" cy="839152"/>
          </a:xfrm>
          <a:prstGeom prst="rect">
            <a:avLst/>
          </a:prstGeom>
          <a:solidFill>
            <a:srgbClr val="795F0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099ACDB9-AF13-4162-2956-B1541CFC54F8}"/>
              </a:ext>
            </a:extLst>
          </p:cNvPr>
          <p:cNvSpPr/>
          <p:nvPr/>
        </p:nvSpPr>
        <p:spPr>
          <a:xfrm>
            <a:off x="8016221" y="4709144"/>
            <a:ext cx="182880" cy="18288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600" dirty="0"/>
              <a:t>VB</a:t>
            </a:r>
          </a:p>
        </p:txBody>
      </p:sp>
      <p:sp>
        <p:nvSpPr>
          <p:cNvPr id="88" name="Rectangle 87">
            <a:extLst>
              <a:ext uri="{FF2B5EF4-FFF2-40B4-BE49-F238E27FC236}">
                <a16:creationId xmlns:a16="http://schemas.microsoft.com/office/drawing/2014/main" id="{B00025BC-0305-C067-C31E-B409DD9430C9}"/>
              </a:ext>
            </a:extLst>
          </p:cNvPr>
          <p:cNvSpPr/>
          <p:nvPr/>
        </p:nvSpPr>
        <p:spPr>
          <a:xfrm>
            <a:off x="7650463" y="4343390"/>
            <a:ext cx="182880" cy="18288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600" dirty="0"/>
              <a:t>VM</a:t>
            </a:r>
          </a:p>
        </p:txBody>
      </p:sp>
      <p:sp>
        <p:nvSpPr>
          <p:cNvPr id="89" name="Rectangle 88">
            <a:extLst>
              <a:ext uri="{FF2B5EF4-FFF2-40B4-BE49-F238E27FC236}">
                <a16:creationId xmlns:a16="http://schemas.microsoft.com/office/drawing/2014/main" id="{41580664-EE23-AAFE-0187-5D88CD4A1486}"/>
              </a:ext>
            </a:extLst>
          </p:cNvPr>
          <p:cNvSpPr/>
          <p:nvPr/>
        </p:nvSpPr>
        <p:spPr>
          <a:xfrm>
            <a:off x="7284708" y="3977632"/>
            <a:ext cx="182880" cy="18288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600" dirty="0"/>
              <a:t>VT</a:t>
            </a:r>
          </a:p>
        </p:txBody>
      </p:sp>
      <p:sp>
        <p:nvSpPr>
          <p:cNvPr id="26" name="Rectangle 25">
            <a:extLst>
              <a:ext uri="{FF2B5EF4-FFF2-40B4-BE49-F238E27FC236}">
                <a16:creationId xmlns:a16="http://schemas.microsoft.com/office/drawing/2014/main" id="{4EEA7F65-4939-A249-78EA-7DBFB9351503}"/>
              </a:ext>
            </a:extLst>
          </p:cNvPr>
          <p:cNvSpPr/>
          <p:nvPr/>
        </p:nvSpPr>
        <p:spPr>
          <a:xfrm>
            <a:off x="9753560" y="4251952"/>
            <a:ext cx="1280146" cy="182878"/>
          </a:xfrm>
          <a:prstGeom prst="rect">
            <a:avLst/>
          </a:prstGeom>
          <a:solidFill>
            <a:srgbClr val="61C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350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41">
                                            <p:bg/>
                                          </p:spTgt>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4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89"/>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7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2"/>
                                        </p:tgtEl>
                                        <p:attrNameLst>
                                          <p:attrName>style.visibility</p:attrName>
                                        </p:attrNameLst>
                                      </p:cBhvr>
                                      <p:to>
                                        <p:strVal val="visible"/>
                                      </p:to>
                                    </p:set>
                                  </p:childTnLst>
                                </p:cTn>
                              </p:par>
                              <p:par>
                                <p:cTn id="17" presetID="1" presetClass="entr" presetSubtype="0" fill="hold" grpId="1" nodeType="withEffect">
                                  <p:stCondLst>
                                    <p:cond delay="5000"/>
                                  </p:stCondLst>
                                  <p:childTnLst>
                                    <p:set>
                                      <p:cBhvr>
                                        <p:cTn id="18" dur="1" fill="hold">
                                          <p:stCondLst>
                                            <p:cond delay="0"/>
                                          </p:stCondLst>
                                        </p:cTn>
                                        <p:tgtEl>
                                          <p:spTgt spid="89"/>
                                        </p:tgtEl>
                                        <p:attrNameLst>
                                          <p:attrName>style.visibility</p:attrName>
                                        </p:attrNameLst>
                                      </p:cBhvr>
                                      <p:to>
                                        <p:strVal val="visible"/>
                                      </p:to>
                                    </p:set>
                                  </p:childTnLst>
                                </p:cTn>
                              </p:par>
                              <p:par>
                                <p:cTn id="19" presetID="22" presetClass="exit" presetSubtype="1" fill="hold" grpId="0" nodeType="withEffect">
                                  <p:stCondLst>
                                    <p:cond delay="0"/>
                                  </p:stCondLst>
                                  <p:childTnLst>
                                    <p:animEffect transition="out" filter="wipe(up)">
                                      <p:cBhvr>
                                        <p:cTn id="20" dur="15000"/>
                                        <p:tgtEl>
                                          <p:spTgt spid="3"/>
                                        </p:tgtEl>
                                      </p:cBhvr>
                                    </p:animEffect>
                                    <p:set>
                                      <p:cBhvr>
                                        <p:cTn id="21" dur="1" fill="hold">
                                          <p:stCondLst>
                                            <p:cond delay="14999"/>
                                          </p:stCondLst>
                                        </p:cTn>
                                        <p:tgtEl>
                                          <p:spTgt spid="3"/>
                                        </p:tgtEl>
                                        <p:attrNameLst>
                                          <p:attrName>style.visibility</p:attrName>
                                        </p:attrNameLst>
                                      </p:cBhvr>
                                      <p:to>
                                        <p:strVal val="hidden"/>
                                      </p:to>
                                    </p:set>
                                  </p:childTnLst>
                                </p:cTn>
                              </p:par>
                              <p:par>
                                <p:cTn id="22" presetID="1" presetClass="exit" presetSubtype="0" fill="hold" grpId="0" nodeType="withEffect">
                                  <p:stCondLst>
                                    <p:cond delay="5000"/>
                                  </p:stCondLst>
                                  <p:childTnLst>
                                    <p:set>
                                      <p:cBhvr>
                                        <p:cTn id="23" dur="1" fill="hold">
                                          <p:stCondLst>
                                            <p:cond delay="0"/>
                                          </p:stCondLst>
                                        </p:cTn>
                                        <p:tgtEl>
                                          <p:spTgt spid="88"/>
                                        </p:tgtEl>
                                        <p:attrNameLst>
                                          <p:attrName>style.visibility</p:attrName>
                                        </p:attrNameLst>
                                      </p:cBhvr>
                                      <p:to>
                                        <p:strVal val="hidden"/>
                                      </p:to>
                                    </p:set>
                                  </p:childTnLst>
                                </p:cTn>
                              </p:par>
                              <p:par>
                                <p:cTn id="24" presetID="1" presetClass="entr" presetSubtype="0" fill="hold" grpId="1" nodeType="withEffect">
                                  <p:stCondLst>
                                    <p:cond delay="10000"/>
                                  </p:stCondLst>
                                  <p:childTnLst>
                                    <p:set>
                                      <p:cBhvr>
                                        <p:cTn id="25" dur="1" fill="hold">
                                          <p:stCondLst>
                                            <p:cond delay="0"/>
                                          </p:stCondLst>
                                        </p:cTn>
                                        <p:tgtEl>
                                          <p:spTgt spid="88"/>
                                        </p:tgtEl>
                                        <p:attrNameLst>
                                          <p:attrName>style.visibility</p:attrName>
                                        </p:attrNameLst>
                                      </p:cBhvr>
                                      <p:to>
                                        <p:strVal val="visible"/>
                                      </p:to>
                                    </p:set>
                                  </p:childTnLst>
                                </p:cTn>
                              </p:par>
                              <p:par>
                                <p:cTn id="26" presetID="22" presetClass="entr" presetSubtype="4"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000"/>
                                        <p:tgtEl>
                                          <p:spTgt spid="4"/>
                                        </p:tgtEl>
                                      </p:cBhvr>
                                    </p:animEffect>
                                  </p:childTnLst>
                                </p:cTn>
                              </p:par>
                              <p:par>
                                <p:cTn id="29" presetID="1" presetClass="exit" presetSubtype="0" fill="hold" nodeType="withEffect">
                                  <p:stCondLst>
                                    <p:cond delay="5000"/>
                                  </p:stCondLst>
                                  <p:childTnLst>
                                    <p:set>
                                      <p:cBhvr>
                                        <p:cTn id="30" dur="1" fill="hold">
                                          <p:stCondLst>
                                            <p:cond delay="0"/>
                                          </p:stCondLst>
                                        </p:cTn>
                                        <p:tgtEl>
                                          <p:spTgt spid="132"/>
                                        </p:tgtEl>
                                        <p:attrNameLst>
                                          <p:attrName>style.visibility</p:attrName>
                                        </p:attrNameLst>
                                      </p:cBhvr>
                                      <p:to>
                                        <p:strVal val="hidden"/>
                                      </p:to>
                                    </p:set>
                                  </p:childTnLst>
                                </p:cTn>
                              </p:par>
                              <p:par>
                                <p:cTn id="31" presetID="1" presetClass="entr" presetSubtype="0" fill="hold" nodeType="withEffect">
                                  <p:stCondLst>
                                    <p:cond delay="5000"/>
                                  </p:stCondLst>
                                  <p:childTnLst>
                                    <p:set>
                                      <p:cBhvr>
                                        <p:cTn id="32" dur="1" fill="hold">
                                          <p:stCondLst>
                                            <p:cond delay="0"/>
                                          </p:stCondLst>
                                        </p:cTn>
                                        <p:tgtEl>
                                          <p:spTgt spid="143"/>
                                        </p:tgtEl>
                                        <p:attrNameLst>
                                          <p:attrName>style.visibility</p:attrName>
                                        </p:attrNameLst>
                                      </p:cBhvr>
                                      <p:to>
                                        <p:strVal val="visible"/>
                                      </p:to>
                                    </p:set>
                                  </p:childTnLst>
                                </p:cTn>
                              </p:par>
                              <p:par>
                                <p:cTn id="33" presetID="22" presetClass="entr" presetSubtype="4" fill="hold" grpId="0" nodeType="withEffect">
                                  <p:stCondLst>
                                    <p:cond delay="5000"/>
                                  </p:stCondLst>
                                  <p:childTnLst>
                                    <p:set>
                                      <p:cBhvr>
                                        <p:cTn id="34" dur="1" fill="hold">
                                          <p:stCondLst>
                                            <p:cond delay="0"/>
                                          </p:stCondLst>
                                        </p:cTn>
                                        <p:tgtEl>
                                          <p:spTgt spid="5"/>
                                        </p:tgtEl>
                                        <p:attrNameLst>
                                          <p:attrName>style.visibility</p:attrName>
                                        </p:attrNameLst>
                                      </p:cBhvr>
                                      <p:to>
                                        <p:strVal val="visible"/>
                                      </p:to>
                                    </p:set>
                                    <p:animEffect transition="in" filter="wipe(down)">
                                      <p:cBhvr>
                                        <p:cTn id="35" dur="5000"/>
                                        <p:tgtEl>
                                          <p:spTgt spid="5"/>
                                        </p:tgtEl>
                                      </p:cBhvr>
                                    </p:animEffect>
                                  </p:childTnLst>
                                </p:cTn>
                              </p:par>
                              <p:par>
                                <p:cTn id="36" presetID="1" presetClass="exit" presetSubtype="0" fill="hold" nodeType="withEffect">
                                  <p:stCondLst>
                                    <p:cond delay="10000"/>
                                  </p:stCondLst>
                                  <p:childTnLst>
                                    <p:set>
                                      <p:cBhvr>
                                        <p:cTn id="37" dur="1" fill="hold">
                                          <p:stCondLst>
                                            <p:cond delay="0"/>
                                          </p:stCondLst>
                                        </p:cTn>
                                        <p:tgtEl>
                                          <p:spTgt spid="143"/>
                                        </p:tgtEl>
                                        <p:attrNameLst>
                                          <p:attrName>style.visibility</p:attrName>
                                        </p:attrNameLst>
                                      </p:cBhvr>
                                      <p:to>
                                        <p:strVal val="hidden"/>
                                      </p:to>
                                    </p:set>
                                  </p:childTnLst>
                                </p:cTn>
                              </p:par>
                              <p:par>
                                <p:cTn id="38" presetID="22" presetClass="entr" presetSubtype="4" fill="hold" grpId="0" nodeType="withEffect">
                                  <p:stCondLst>
                                    <p:cond delay="10000"/>
                                  </p:stCondLst>
                                  <p:childTnLst>
                                    <p:set>
                                      <p:cBhvr>
                                        <p:cTn id="39" dur="1" fill="hold">
                                          <p:stCondLst>
                                            <p:cond delay="0"/>
                                          </p:stCondLst>
                                        </p:cTn>
                                        <p:tgtEl>
                                          <p:spTgt spid="6"/>
                                        </p:tgtEl>
                                        <p:attrNameLst>
                                          <p:attrName>style.visibility</p:attrName>
                                        </p:attrNameLst>
                                      </p:cBhvr>
                                      <p:to>
                                        <p:strVal val="visible"/>
                                      </p:to>
                                    </p:set>
                                    <p:animEffect transition="in" filter="wipe(down)">
                                      <p:cBhvr>
                                        <p:cTn id="40" dur="5000"/>
                                        <p:tgtEl>
                                          <p:spTgt spid="6"/>
                                        </p:tgtEl>
                                      </p:cBhvr>
                                    </p:animEffect>
                                  </p:childTnLst>
                                </p:cTn>
                              </p:par>
                              <p:par>
                                <p:cTn id="41" presetID="1" presetClass="exit" presetSubtype="0" fill="hold" grpId="2" nodeType="withEffect">
                                  <p:stCondLst>
                                    <p:cond delay="10000"/>
                                  </p:stCondLst>
                                  <p:childTnLst>
                                    <p:set>
                                      <p:cBhvr>
                                        <p:cTn id="42" dur="1" fill="hold">
                                          <p:stCondLst>
                                            <p:cond delay="0"/>
                                          </p:stCondLst>
                                        </p:cTn>
                                        <p:tgtEl>
                                          <p:spTgt spid="41">
                                            <p:txEl>
                                              <p:pRg st="0" end="0"/>
                                            </p:txEl>
                                          </p:spTgt>
                                        </p:tgtEl>
                                        <p:attrNameLst>
                                          <p:attrName>style.visibility</p:attrName>
                                        </p:attrNameLst>
                                      </p:cBhvr>
                                      <p:to>
                                        <p:strVal val="hidden"/>
                                      </p:to>
                                    </p:set>
                                  </p:childTnLst>
                                </p:cTn>
                              </p:par>
                              <p:par>
                                <p:cTn id="43" presetID="1" presetClass="exit" presetSubtype="0" fill="hold" grpId="2" nodeType="withEffect">
                                  <p:stCondLst>
                                    <p:cond delay="10000"/>
                                  </p:stCondLst>
                                  <p:childTnLst>
                                    <p:set>
                                      <p:cBhvr>
                                        <p:cTn id="44" dur="1" fill="hold">
                                          <p:stCondLst>
                                            <p:cond delay="0"/>
                                          </p:stCondLst>
                                        </p:cTn>
                                        <p:tgtEl>
                                          <p:spTgt spid="41">
                                            <p:bg/>
                                          </p:spTgt>
                                        </p:tgtEl>
                                        <p:attrNameLst>
                                          <p:attrName>style.visibility</p:attrName>
                                        </p:attrNameLst>
                                      </p:cBhvr>
                                      <p:to>
                                        <p:strVal val="hidden"/>
                                      </p:to>
                                    </p:set>
                                  </p:childTnLst>
                                </p:cTn>
                              </p:par>
                              <p:par>
                                <p:cTn id="45" presetID="1" presetClass="entr" presetSubtype="0" fill="hold" nodeType="withEffect">
                                  <p:stCondLst>
                                    <p:cond delay="10000"/>
                                  </p:stCondLst>
                                  <p:childTnLst>
                                    <p:set>
                                      <p:cBhvr>
                                        <p:cTn id="46" dur="1" fill="hold">
                                          <p:stCondLst>
                                            <p:cond delay="0"/>
                                          </p:stCondLst>
                                        </p:cTn>
                                        <p:tgtEl>
                                          <p:spTgt spid="160"/>
                                        </p:tgtEl>
                                        <p:attrNameLst>
                                          <p:attrName>style.visibility</p:attrName>
                                        </p:attrNameLst>
                                      </p:cBhvr>
                                      <p:to>
                                        <p:strVal val="visible"/>
                                      </p:to>
                                    </p:set>
                                  </p:childTnLst>
                                </p:cTn>
                              </p:par>
                              <p:par>
                                <p:cTn id="47" presetID="1" presetClass="exit" presetSubtype="0" fill="hold" nodeType="withEffect">
                                  <p:stCondLst>
                                    <p:cond delay="15000"/>
                                  </p:stCondLst>
                                  <p:childTnLst>
                                    <p:set>
                                      <p:cBhvr>
                                        <p:cTn id="48" dur="1" fill="hold">
                                          <p:stCondLst>
                                            <p:cond delay="0"/>
                                          </p:stCondLst>
                                        </p:cTn>
                                        <p:tgtEl>
                                          <p:spTgt spid="160"/>
                                        </p:tgtEl>
                                        <p:attrNameLst>
                                          <p:attrName>style.visibility</p:attrName>
                                        </p:attrNameLst>
                                      </p:cBhvr>
                                      <p:to>
                                        <p:strVal val="hidden"/>
                                      </p:to>
                                    </p:set>
                                  </p:childTnLst>
                                </p:cTn>
                              </p:par>
                              <p:par>
                                <p:cTn id="49" presetID="1" presetClass="exit" presetSubtype="0" fill="hold" nodeType="withEffect">
                                  <p:stCondLst>
                                    <p:cond delay="15000"/>
                                  </p:stCondLst>
                                  <p:childTnLst>
                                    <p:set>
                                      <p:cBhvr>
                                        <p:cTn id="50" dur="1" fill="hold">
                                          <p:stCondLst>
                                            <p:cond delay="0"/>
                                          </p:stCondLst>
                                        </p:cTn>
                                        <p:tgtEl>
                                          <p:spTgt spid="174"/>
                                        </p:tgtEl>
                                        <p:attrNameLst>
                                          <p:attrName>style.visibility</p:attrName>
                                        </p:attrNameLst>
                                      </p:cBhvr>
                                      <p:to>
                                        <p:strVal val="hidden"/>
                                      </p:to>
                                    </p:set>
                                  </p:childTnLst>
                                </p:cTn>
                              </p:par>
                              <p:par>
                                <p:cTn id="51" presetID="1" presetClass="entr" presetSubtype="0" fill="hold" grpId="0" nodeType="withEffect">
                                  <p:stCondLst>
                                    <p:cond delay="15000"/>
                                  </p:stCondLst>
                                  <p:childTnLst>
                                    <p:set>
                                      <p:cBhvr>
                                        <p:cTn id="52" dur="1" fill="hold">
                                          <p:stCondLst>
                                            <p:cond delay="0"/>
                                          </p:stCondLst>
                                        </p:cTn>
                                        <p:tgtEl>
                                          <p:spTgt spid="41">
                                            <p:bg/>
                                          </p:spTgt>
                                        </p:tgtEl>
                                        <p:attrNameLst>
                                          <p:attrName>style.visibility</p:attrName>
                                        </p:attrNameLst>
                                      </p:cBhvr>
                                      <p:to>
                                        <p:strVal val="visible"/>
                                      </p:to>
                                    </p:set>
                                  </p:childTnLst>
                                </p:cTn>
                              </p:par>
                              <p:par>
                                <p:cTn id="53" presetID="1" presetClass="entr" presetSubtype="0" fill="hold" grpId="0" nodeType="withEffect">
                                  <p:stCondLst>
                                    <p:cond delay="15000"/>
                                  </p:stCondLst>
                                  <p:childTnLst>
                                    <p:set>
                                      <p:cBhvr>
                                        <p:cTn id="54" dur="1" fill="hold">
                                          <p:stCondLst>
                                            <p:cond delay="0"/>
                                          </p:stCondLst>
                                        </p:cTn>
                                        <p:tgtEl>
                                          <p:spTgt spid="4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41" grpId="0" build="allAtOnce" animBg="1"/>
      <p:bldP spid="41" grpId="1" build="allAtOnce" animBg="1"/>
      <p:bldP spid="41" grpId="2" build="allAtOnce" animBg="1"/>
      <p:bldP spid="88" grpId="0" animBg="1"/>
      <p:bldP spid="88" grpId="1" animBg="1"/>
      <p:bldP spid="89" grpId="0" animBg="1"/>
      <p:bldP spid="89"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3F5744-53C3-034D-E9BA-808C0C148417}"/>
              </a:ext>
            </a:extLst>
          </p:cNvPr>
          <p:cNvSpPr>
            <a:spLocks noGrp="1"/>
          </p:cNvSpPr>
          <p:nvPr>
            <p:ph type="title"/>
          </p:nvPr>
        </p:nvSpPr>
        <p:spPr>
          <a:xfrm>
            <a:off x="646111" y="458328"/>
            <a:ext cx="9404723" cy="1400530"/>
          </a:xfrm>
        </p:spPr>
        <p:txBody>
          <a:bodyPr/>
          <a:lstStyle/>
          <a:p>
            <a:r>
              <a:rPr lang="en-US" dirty="0"/>
              <a:t>A Profile Drawing of a  Lock Showing the Culverts and Wells</a:t>
            </a:r>
            <a:br>
              <a:rPr lang="en-US" dirty="0"/>
            </a:br>
            <a:endParaRPr lang="en-US" dirty="0"/>
          </a:p>
        </p:txBody>
      </p:sp>
      <p:grpSp>
        <p:nvGrpSpPr>
          <p:cNvPr id="5" name="Group 4">
            <a:extLst>
              <a:ext uri="{FF2B5EF4-FFF2-40B4-BE49-F238E27FC236}">
                <a16:creationId xmlns:a16="http://schemas.microsoft.com/office/drawing/2014/main" id="{A9D927C7-7A89-F2B4-45A3-9A680E712A0D}"/>
              </a:ext>
            </a:extLst>
          </p:cNvPr>
          <p:cNvGrpSpPr/>
          <p:nvPr/>
        </p:nvGrpSpPr>
        <p:grpSpPr>
          <a:xfrm>
            <a:off x="14467" y="2629529"/>
            <a:ext cx="12161520" cy="4216558"/>
            <a:chOff x="14467" y="2629529"/>
            <a:chExt cx="12161520" cy="4216558"/>
          </a:xfrm>
        </p:grpSpPr>
        <p:grpSp>
          <p:nvGrpSpPr>
            <p:cNvPr id="8" name="Group 7">
              <a:extLst>
                <a:ext uri="{FF2B5EF4-FFF2-40B4-BE49-F238E27FC236}">
                  <a16:creationId xmlns:a16="http://schemas.microsoft.com/office/drawing/2014/main" id="{7C9A560F-59AB-15E7-7CF8-D3DA615D846C}"/>
                </a:ext>
              </a:extLst>
            </p:cNvPr>
            <p:cNvGrpSpPr/>
            <p:nvPr/>
          </p:nvGrpSpPr>
          <p:grpSpPr>
            <a:xfrm>
              <a:off x="14467" y="2629529"/>
              <a:ext cx="12161520" cy="4216558"/>
              <a:chOff x="14467" y="2629529"/>
              <a:chExt cx="12161520" cy="4216558"/>
            </a:xfrm>
          </p:grpSpPr>
          <p:pic>
            <p:nvPicPr>
              <p:cNvPr id="7" name="Picture 6" descr="A diagram of a building&#10;&#10;AI-generated content may be incorrect.">
                <a:extLst>
                  <a:ext uri="{FF2B5EF4-FFF2-40B4-BE49-F238E27FC236}">
                    <a16:creationId xmlns:a16="http://schemas.microsoft.com/office/drawing/2014/main" id="{6C1CA219-BED8-08B2-023C-D4446D5F8702}"/>
                  </a:ext>
                </a:extLst>
              </p:cNvPr>
              <p:cNvPicPr>
                <a:picLocks noChangeAspect="1"/>
              </p:cNvPicPr>
              <p:nvPr/>
            </p:nvPicPr>
            <p:blipFill>
              <a:blip r:embed="rId2">
                <a:extLst>
                  <a:ext uri="{28A0092B-C50C-407E-A947-70E740481C1C}">
                    <a14:useLocalDpi xmlns:a14="http://schemas.microsoft.com/office/drawing/2010/main" val="0"/>
                  </a:ext>
                </a:extLst>
              </a:blip>
              <a:srcRect l="7079" r="69"/>
              <a:stretch>
                <a:fillRect/>
              </a:stretch>
            </p:blipFill>
            <p:spPr>
              <a:xfrm>
                <a:off x="14467" y="2629529"/>
                <a:ext cx="12161520" cy="4216558"/>
              </a:xfrm>
              <a:prstGeom prst="rect">
                <a:avLst/>
              </a:prstGeom>
            </p:spPr>
          </p:pic>
          <p:cxnSp>
            <p:nvCxnSpPr>
              <p:cNvPr id="4" name="Straight Arrow Connector 3">
                <a:extLst>
                  <a:ext uri="{FF2B5EF4-FFF2-40B4-BE49-F238E27FC236}">
                    <a16:creationId xmlns:a16="http://schemas.microsoft.com/office/drawing/2014/main" id="{AA57CC0E-4A98-D128-15D7-BEB6AB4DC06D}"/>
                  </a:ext>
                </a:extLst>
              </p:cNvPr>
              <p:cNvCxnSpPr>
                <a:cxnSpLocks/>
              </p:cNvCxnSpPr>
              <p:nvPr/>
            </p:nvCxnSpPr>
            <p:spPr>
              <a:xfrm>
                <a:off x="7022511" y="3397208"/>
                <a:ext cx="3338670" cy="0"/>
              </a:xfrm>
              <a:prstGeom prst="straightConnector1">
                <a:avLst/>
              </a:prstGeom>
              <a:ln w="19050">
                <a:solidFill>
                  <a:schemeClr val="bg1"/>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EAFF26A-6BB6-7920-E14D-34FCA9487F7A}"/>
                  </a:ext>
                </a:extLst>
              </p:cNvPr>
              <p:cNvSpPr txBox="1"/>
              <p:nvPr/>
            </p:nvSpPr>
            <p:spPr>
              <a:xfrm>
                <a:off x="8467788" y="3306379"/>
                <a:ext cx="448116" cy="184666"/>
              </a:xfrm>
              <a:prstGeom prst="rect">
                <a:avLst/>
              </a:prstGeom>
              <a:solidFill>
                <a:schemeClr val="tx1"/>
              </a:solidFill>
            </p:spPr>
            <p:txBody>
              <a:bodyPr wrap="square" lIns="0" tIns="0" rIns="0" bIns="0" rtlCol="0">
                <a:spAutoFit/>
              </a:bodyPr>
              <a:lstStyle/>
              <a:p>
                <a:pPr algn="ctr"/>
                <a:r>
                  <a:rPr lang="en-US" sz="1200" dirty="0">
                    <a:solidFill>
                      <a:schemeClr val="bg1"/>
                    </a:solidFill>
                    <a:latin typeface="Times New Roman" panose="02020603050405020304" pitchFamily="18" charset="0"/>
                    <a:cs typeface="Times New Roman" panose="02020603050405020304" pitchFamily="18" charset="0"/>
                  </a:rPr>
                  <a:t>110 ft</a:t>
                </a:r>
              </a:p>
            </p:txBody>
          </p:sp>
        </p:grpSp>
        <p:cxnSp>
          <p:nvCxnSpPr>
            <p:cNvPr id="9" name="Straight Arrow Connector 8">
              <a:extLst>
                <a:ext uri="{FF2B5EF4-FFF2-40B4-BE49-F238E27FC236}">
                  <a16:creationId xmlns:a16="http://schemas.microsoft.com/office/drawing/2014/main" id="{057B3158-ECBE-AB18-B39D-3DD3A2F5D6E2}"/>
                </a:ext>
              </a:extLst>
            </p:cNvPr>
            <p:cNvCxnSpPr>
              <a:cxnSpLocks/>
            </p:cNvCxnSpPr>
            <p:nvPr/>
          </p:nvCxnSpPr>
          <p:spPr>
            <a:xfrm rot="5400000">
              <a:off x="6210344" y="3964172"/>
              <a:ext cx="2377440" cy="0"/>
            </a:xfrm>
            <a:prstGeom prst="straightConnector1">
              <a:avLst/>
            </a:prstGeom>
            <a:ln w="19050">
              <a:solidFill>
                <a:schemeClr val="bg1"/>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E0989FF-40C0-DE7B-013B-0ED393FFDEC4}"/>
                </a:ext>
              </a:extLst>
            </p:cNvPr>
            <p:cNvSpPr txBox="1"/>
            <p:nvPr/>
          </p:nvSpPr>
          <p:spPr>
            <a:xfrm>
              <a:off x="7177468" y="3871839"/>
              <a:ext cx="448116" cy="184666"/>
            </a:xfrm>
            <a:prstGeom prst="rect">
              <a:avLst/>
            </a:prstGeom>
            <a:solidFill>
              <a:schemeClr val="tx1"/>
            </a:solidFill>
          </p:spPr>
          <p:txBody>
            <a:bodyPr wrap="square" lIns="0" tIns="0" rIns="0" bIns="0" rtlCol="0">
              <a:spAutoFit/>
            </a:bodyPr>
            <a:lstStyle/>
            <a:p>
              <a:pPr algn="ctr"/>
              <a:r>
                <a:rPr lang="en-US" sz="1200" dirty="0">
                  <a:solidFill>
                    <a:schemeClr val="bg1"/>
                  </a:solidFill>
                  <a:latin typeface="Times New Roman" panose="02020603050405020304" pitchFamily="18" charset="0"/>
                  <a:cs typeface="Times New Roman" panose="02020603050405020304" pitchFamily="18" charset="0"/>
                </a:rPr>
                <a:t>78 ft</a:t>
              </a:r>
            </a:p>
          </p:txBody>
        </p:sp>
        <p:cxnSp>
          <p:nvCxnSpPr>
            <p:cNvPr id="11" name="Straight Connector 10">
              <a:extLst>
                <a:ext uri="{FF2B5EF4-FFF2-40B4-BE49-F238E27FC236}">
                  <a16:creationId xmlns:a16="http://schemas.microsoft.com/office/drawing/2014/main" id="{F24AAC2A-733A-E66B-E182-65E1FA136797}"/>
                </a:ext>
              </a:extLst>
            </p:cNvPr>
            <p:cNvCxnSpPr/>
            <p:nvPr/>
          </p:nvCxnSpPr>
          <p:spPr>
            <a:xfrm>
              <a:off x="7083669" y="2765550"/>
              <a:ext cx="372208"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1D10741-8244-6A17-F555-6AEBBADF7DC9}"/>
                </a:ext>
              </a:extLst>
            </p:cNvPr>
            <p:cNvSpPr txBox="1"/>
            <p:nvPr/>
          </p:nvSpPr>
          <p:spPr>
            <a:xfrm>
              <a:off x="633910" y="5589177"/>
              <a:ext cx="11247680" cy="1184940"/>
            </a:xfrm>
            <a:prstGeom prst="rect">
              <a:avLst/>
            </a:prstGeom>
            <a:solidFill>
              <a:schemeClr val="tx1"/>
            </a:solidFill>
          </p:spPr>
          <p:txBody>
            <a:bodyPr wrap="square" rtlCol="0">
              <a:spAutoFit/>
            </a:bodyPr>
            <a:lstStyle/>
            <a:p>
              <a:pPr algn="ctr"/>
              <a:r>
                <a:rPr lang="en-US" sz="1600" b="1" dirty="0">
                  <a:solidFill>
                    <a:schemeClr val="bg1"/>
                  </a:solidFill>
                  <a:latin typeface="Times New Roman" panose="02020603050405020304" pitchFamily="18" charset="0"/>
                  <a:cs typeface="Times New Roman" panose="02020603050405020304" pitchFamily="18" charset="0"/>
                </a:rPr>
                <a:t>CROSS-SECTION OF LOCK CHAMBERS AND WALLS</a:t>
              </a:r>
            </a:p>
            <a:p>
              <a:endParaRPr lang="en-US" sz="700" b="1" i="1" dirty="0">
                <a:solidFill>
                  <a:schemeClr val="bg1"/>
                </a:solidFill>
                <a:latin typeface="Times New Roman" panose="02020603050405020304" pitchFamily="18" charset="0"/>
                <a:cs typeface="Times New Roman" panose="02020603050405020304" pitchFamily="18" charset="0"/>
              </a:endParaRPr>
            </a:p>
            <a:p>
              <a:r>
                <a:rPr lang="en-US" sz="1200" b="1" i="1" dirty="0">
                  <a:solidFill>
                    <a:schemeClr val="bg1"/>
                  </a:solidFill>
                  <a:latin typeface="Times New Roman" panose="02020603050405020304" pitchFamily="18" charset="0"/>
                  <a:cs typeface="Times New Roman" panose="02020603050405020304" pitchFamily="18" charset="0"/>
                </a:rPr>
                <a:t>				A - Passageway for Operators	E – These culverts run under the lock floor			G – Culverts in sidewalls</a:t>
              </a:r>
            </a:p>
            <a:p>
              <a:r>
                <a:rPr lang="en-US" sz="1200" b="1" i="1" dirty="0">
                  <a:solidFill>
                    <a:schemeClr val="bg1"/>
                  </a:solidFill>
                  <a:latin typeface="Times New Roman" panose="02020603050405020304" pitchFamily="18" charset="0"/>
                  <a:cs typeface="Times New Roman" panose="02020603050405020304" pitchFamily="18" charset="0"/>
                </a:rPr>
                <a:t>				B – Gallery for electric wires			and alternate with those from side walls		H – Lateral Culverts</a:t>
              </a:r>
            </a:p>
            <a:p>
              <a:r>
                <a:rPr lang="en-US" sz="1200" b="1" i="1" dirty="0">
                  <a:solidFill>
                    <a:schemeClr val="bg1"/>
                  </a:solidFill>
                  <a:latin typeface="Times New Roman" panose="02020603050405020304" pitchFamily="18" charset="0"/>
                  <a:cs typeface="Times New Roman" panose="02020603050405020304" pitchFamily="18" charset="0"/>
                </a:rPr>
                <a:t>				C  - Drainage Gallery			F – Wells opening from lateral culverts into</a:t>
              </a:r>
            </a:p>
            <a:p>
              <a:r>
                <a:rPr lang="en-US" sz="1200" b="1" i="1" dirty="0">
                  <a:solidFill>
                    <a:schemeClr val="bg1"/>
                  </a:solidFill>
                  <a:latin typeface="Times New Roman" panose="02020603050405020304" pitchFamily="18" charset="0"/>
                  <a:cs typeface="Times New Roman" panose="02020603050405020304" pitchFamily="18" charset="0"/>
                </a:rPr>
                <a:t>				D -  Culvert in center walls			lock chamber</a:t>
              </a:r>
            </a:p>
          </p:txBody>
        </p:sp>
      </p:grpSp>
    </p:spTree>
    <p:extLst>
      <p:ext uri="{BB962C8B-B14F-4D97-AF65-F5344CB8AC3E}">
        <p14:creationId xmlns:p14="http://schemas.microsoft.com/office/powerpoint/2010/main" val="12145538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8966C4-34E2-0180-D47A-DFBF38EECCB8}"/>
            </a:ext>
          </a:extLst>
        </p:cNvPr>
        <p:cNvGrpSpPr/>
        <p:nvPr/>
      </p:nvGrpSpPr>
      <p:grpSpPr>
        <a:xfrm>
          <a:off x="0" y="0"/>
          <a:ext cx="0" cy="0"/>
          <a:chOff x="0" y="0"/>
          <a:chExt cx="0" cy="0"/>
        </a:xfrm>
      </p:grpSpPr>
      <p:sp>
        <p:nvSpPr>
          <p:cNvPr id="2" name="Freeform: Shape 1">
            <a:extLst>
              <a:ext uri="{FF2B5EF4-FFF2-40B4-BE49-F238E27FC236}">
                <a16:creationId xmlns:a16="http://schemas.microsoft.com/office/drawing/2014/main" id="{A473D800-5430-841D-9403-78E241B813BD}"/>
              </a:ext>
            </a:extLst>
          </p:cNvPr>
          <p:cNvSpPr/>
          <p:nvPr/>
        </p:nvSpPr>
        <p:spPr>
          <a:xfrm>
            <a:off x="-50484" y="3236437"/>
            <a:ext cx="9154618" cy="2656114"/>
          </a:xfrm>
          <a:custGeom>
            <a:avLst/>
            <a:gdLst>
              <a:gd name="connsiteX0" fmla="*/ 16329 w 8980714"/>
              <a:gd name="connsiteY0" fmla="*/ 0 h 2656114"/>
              <a:gd name="connsiteX1" fmla="*/ 3091543 w 8980714"/>
              <a:gd name="connsiteY1" fmla="*/ 0 h 2656114"/>
              <a:gd name="connsiteX2" fmla="*/ 3140529 w 8980714"/>
              <a:gd name="connsiteY2" fmla="*/ 919843 h 2656114"/>
              <a:gd name="connsiteX3" fmla="*/ 4588329 w 8980714"/>
              <a:gd name="connsiteY3" fmla="*/ 914400 h 2656114"/>
              <a:gd name="connsiteX4" fmla="*/ 4599214 w 8980714"/>
              <a:gd name="connsiteY4" fmla="*/ 2100943 h 2656114"/>
              <a:gd name="connsiteX5" fmla="*/ 8980714 w 8980714"/>
              <a:gd name="connsiteY5" fmla="*/ 2106385 h 2656114"/>
              <a:gd name="connsiteX6" fmla="*/ 8975272 w 8980714"/>
              <a:gd name="connsiteY6" fmla="*/ 2656114 h 2656114"/>
              <a:gd name="connsiteX7" fmla="*/ 0 w 8980714"/>
              <a:gd name="connsiteY7" fmla="*/ 2639785 h 2656114"/>
              <a:gd name="connsiteX8" fmla="*/ 16329 w 8980714"/>
              <a:gd name="connsiteY8" fmla="*/ 0 h 2656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80714" h="2656114">
                <a:moveTo>
                  <a:pt x="16329" y="0"/>
                </a:moveTo>
                <a:lnTo>
                  <a:pt x="3091543" y="0"/>
                </a:lnTo>
                <a:lnTo>
                  <a:pt x="3140529" y="919843"/>
                </a:lnTo>
                <a:lnTo>
                  <a:pt x="4588329" y="914400"/>
                </a:lnTo>
                <a:lnTo>
                  <a:pt x="4599214" y="2100943"/>
                </a:lnTo>
                <a:lnTo>
                  <a:pt x="8980714" y="2106385"/>
                </a:lnTo>
                <a:lnTo>
                  <a:pt x="8975272" y="2656114"/>
                </a:lnTo>
                <a:lnTo>
                  <a:pt x="0" y="2639785"/>
                </a:lnTo>
                <a:lnTo>
                  <a:pt x="16329" y="0"/>
                </a:lnTo>
                <a:close/>
              </a:path>
            </a:pathLst>
          </a:custGeom>
          <a:solidFill>
            <a:schemeClr val="bg2">
              <a:lumMod val="50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51EEF68-6EA0-9828-0849-10549F1D3FC9}"/>
              </a:ext>
            </a:extLst>
          </p:cNvPr>
          <p:cNvSpPr/>
          <p:nvPr/>
        </p:nvSpPr>
        <p:spPr>
          <a:xfrm>
            <a:off x="6035040" y="4863962"/>
            <a:ext cx="6217920" cy="1005841"/>
          </a:xfrm>
          <a:prstGeom prst="rect">
            <a:avLst/>
          </a:prstGeom>
          <a:solidFill>
            <a:srgbClr val="006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6F9CEBD-6606-BDA3-193E-33ABD987249E}"/>
              </a:ext>
            </a:extLst>
          </p:cNvPr>
          <p:cNvSpPr/>
          <p:nvPr/>
        </p:nvSpPr>
        <p:spPr>
          <a:xfrm>
            <a:off x="25090" y="2148841"/>
            <a:ext cx="1621799" cy="1188720"/>
          </a:xfrm>
          <a:prstGeom prst="rect">
            <a:avLst/>
          </a:prstGeom>
          <a:solidFill>
            <a:srgbClr val="61CB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4A70BA8-8073-6834-4447-0793380592B5}"/>
              </a:ext>
            </a:extLst>
          </p:cNvPr>
          <p:cNvSpPr/>
          <p:nvPr/>
        </p:nvSpPr>
        <p:spPr>
          <a:xfrm>
            <a:off x="1645920" y="2148844"/>
            <a:ext cx="1463040" cy="914400"/>
          </a:xfrm>
          <a:prstGeom prst="rect">
            <a:avLst/>
          </a:prstGeom>
          <a:solidFill>
            <a:srgbClr val="61C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06F7DFA-65C8-8D0A-90D2-10501555C41B}"/>
              </a:ext>
            </a:extLst>
          </p:cNvPr>
          <p:cNvSpPr/>
          <p:nvPr/>
        </p:nvSpPr>
        <p:spPr>
          <a:xfrm>
            <a:off x="3104727" y="3012744"/>
            <a:ext cx="1463040" cy="914400"/>
          </a:xfrm>
          <a:prstGeom prst="rect">
            <a:avLst/>
          </a:prstGeom>
          <a:solidFill>
            <a:srgbClr val="61CB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05879EC-40BA-2FE5-C69C-2852AFF209B3}"/>
              </a:ext>
            </a:extLst>
          </p:cNvPr>
          <p:cNvSpPr/>
          <p:nvPr/>
        </p:nvSpPr>
        <p:spPr>
          <a:xfrm>
            <a:off x="5585257" y="2598689"/>
            <a:ext cx="2194560" cy="274320"/>
          </a:xfrm>
          <a:prstGeom prst="rect">
            <a:avLst/>
          </a:prstGeom>
          <a:solidFill>
            <a:srgbClr val="61C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FFEBA81-F02E-7924-8C4C-4F167267AEFA}"/>
              </a:ext>
            </a:extLst>
          </p:cNvPr>
          <p:cNvSpPr/>
          <p:nvPr/>
        </p:nvSpPr>
        <p:spPr>
          <a:xfrm>
            <a:off x="4572000" y="4846320"/>
            <a:ext cx="1463040" cy="548640"/>
          </a:xfrm>
          <a:prstGeom prst="rect">
            <a:avLst/>
          </a:prstGeom>
          <a:solidFill>
            <a:srgbClr val="61CB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8218E8F-5F10-FBC8-844E-79B04CF00107}"/>
              </a:ext>
            </a:extLst>
          </p:cNvPr>
          <p:cNvSpPr/>
          <p:nvPr/>
        </p:nvSpPr>
        <p:spPr>
          <a:xfrm>
            <a:off x="6667303" y="3250620"/>
            <a:ext cx="2194560" cy="274320"/>
          </a:xfrm>
          <a:prstGeom prst="rect">
            <a:avLst/>
          </a:prstGeom>
          <a:solidFill>
            <a:schemeClr val="bg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211794A-128F-F7C7-1E36-92DC9F9A3ADD}"/>
              </a:ext>
            </a:extLst>
          </p:cNvPr>
          <p:cNvSpPr/>
          <p:nvPr/>
        </p:nvSpPr>
        <p:spPr>
          <a:xfrm>
            <a:off x="7741878" y="3773275"/>
            <a:ext cx="2194560" cy="274320"/>
          </a:xfrm>
          <a:prstGeom prst="rect">
            <a:avLst/>
          </a:prstGeom>
          <a:solidFill>
            <a:schemeClr val="bg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a:extLst>
              <a:ext uri="{FF2B5EF4-FFF2-40B4-BE49-F238E27FC236}">
                <a16:creationId xmlns:a16="http://schemas.microsoft.com/office/drawing/2014/main" id="{9C144539-D794-29A1-583D-6D53F8A4BBCB}"/>
              </a:ext>
            </a:extLst>
          </p:cNvPr>
          <p:cNvCxnSpPr/>
          <p:nvPr/>
        </p:nvCxnSpPr>
        <p:spPr>
          <a:xfrm>
            <a:off x="7779817" y="2511223"/>
            <a:ext cx="0" cy="373568"/>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E36C15D7-1776-9453-BBE5-BE16589D397F}"/>
              </a:ext>
            </a:extLst>
          </p:cNvPr>
          <p:cNvCxnSpPr>
            <a:cxnSpLocks/>
          </p:cNvCxnSpPr>
          <p:nvPr/>
        </p:nvCxnSpPr>
        <p:spPr>
          <a:xfrm flipH="1">
            <a:off x="5585257" y="2887687"/>
            <a:ext cx="2194560" cy="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67F961A6-CAEC-3F0F-1600-164B3CBBB3D1}"/>
              </a:ext>
            </a:extLst>
          </p:cNvPr>
          <p:cNvCxnSpPr/>
          <p:nvPr/>
        </p:nvCxnSpPr>
        <p:spPr>
          <a:xfrm>
            <a:off x="5580164" y="2513565"/>
            <a:ext cx="0" cy="373568"/>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E91BE0F9-4D28-5A62-08DF-A426AE982571}"/>
              </a:ext>
            </a:extLst>
          </p:cNvPr>
          <p:cNvCxnSpPr/>
          <p:nvPr/>
        </p:nvCxnSpPr>
        <p:spPr>
          <a:xfrm>
            <a:off x="6678059" y="3161289"/>
            <a:ext cx="0" cy="373568"/>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98AEBA70-4388-AF04-DC34-AE4AED455CF4}"/>
              </a:ext>
            </a:extLst>
          </p:cNvPr>
          <p:cNvCxnSpPr/>
          <p:nvPr/>
        </p:nvCxnSpPr>
        <p:spPr>
          <a:xfrm>
            <a:off x="8872619" y="3161289"/>
            <a:ext cx="0" cy="373568"/>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412F83F9-B308-4B0A-EB35-A89E9AD1A2F8}"/>
              </a:ext>
            </a:extLst>
          </p:cNvPr>
          <p:cNvCxnSpPr>
            <a:cxnSpLocks/>
          </p:cNvCxnSpPr>
          <p:nvPr/>
        </p:nvCxnSpPr>
        <p:spPr>
          <a:xfrm flipH="1">
            <a:off x="6673297" y="3537199"/>
            <a:ext cx="2194560" cy="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675815A4-6461-6009-C9A7-369CA9E374F3}"/>
              </a:ext>
            </a:extLst>
          </p:cNvPr>
          <p:cNvCxnSpPr/>
          <p:nvPr/>
        </p:nvCxnSpPr>
        <p:spPr>
          <a:xfrm>
            <a:off x="7741878" y="3688489"/>
            <a:ext cx="0" cy="373568"/>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CE86B26A-AEB6-54F5-43C4-5F1F5EAFCDCC}"/>
              </a:ext>
            </a:extLst>
          </p:cNvPr>
          <p:cNvCxnSpPr/>
          <p:nvPr/>
        </p:nvCxnSpPr>
        <p:spPr>
          <a:xfrm>
            <a:off x="9936438" y="3688489"/>
            <a:ext cx="0" cy="373568"/>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C674D86A-474C-74ED-9B4C-536984A71E36}"/>
              </a:ext>
            </a:extLst>
          </p:cNvPr>
          <p:cNvCxnSpPr>
            <a:cxnSpLocks/>
          </p:cNvCxnSpPr>
          <p:nvPr/>
        </p:nvCxnSpPr>
        <p:spPr>
          <a:xfrm flipH="1">
            <a:off x="7741878" y="4064399"/>
            <a:ext cx="2194560" cy="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p:nvSpPr>
          <p:cNvPr id="52" name="Title 51">
            <a:extLst>
              <a:ext uri="{FF2B5EF4-FFF2-40B4-BE49-F238E27FC236}">
                <a16:creationId xmlns:a16="http://schemas.microsoft.com/office/drawing/2014/main" id="{0ABFE6AB-7FC0-47D1-E1DD-09F905DBD5E8}"/>
              </a:ext>
            </a:extLst>
          </p:cNvPr>
          <p:cNvSpPr>
            <a:spLocks noGrp="1"/>
          </p:cNvSpPr>
          <p:nvPr>
            <p:ph type="title"/>
          </p:nvPr>
        </p:nvSpPr>
        <p:spPr/>
        <p:txBody>
          <a:bodyPr/>
          <a:lstStyle/>
          <a:p>
            <a:r>
              <a:rPr lang="en-US" dirty="0"/>
              <a:t>Transiting Upstream </a:t>
            </a:r>
          </a:p>
        </p:txBody>
      </p:sp>
      <p:cxnSp>
        <p:nvCxnSpPr>
          <p:cNvPr id="19" name="Connector: Elbow 18">
            <a:extLst>
              <a:ext uri="{FF2B5EF4-FFF2-40B4-BE49-F238E27FC236}">
                <a16:creationId xmlns:a16="http://schemas.microsoft.com/office/drawing/2014/main" id="{2A69B784-9F6D-DE3B-D150-A308C1E66FBF}"/>
              </a:ext>
            </a:extLst>
          </p:cNvPr>
          <p:cNvCxnSpPr>
            <a:cxnSpLocks/>
          </p:cNvCxnSpPr>
          <p:nvPr/>
        </p:nvCxnSpPr>
        <p:spPr>
          <a:xfrm rot="16200000" flipV="1">
            <a:off x="1172857" y="3060538"/>
            <a:ext cx="531364" cy="353899"/>
          </a:xfrm>
          <a:prstGeom prst="bentConnector3">
            <a:avLst>
              <a:gd name="adj1" fmla="val -25"/>
            </a:avLst>
          </a:prstGeom>
          <a:ln w="44450">
            <a:solidFill>
              <a:srgbClr val="61CBF4"/>
            </a:solidFill>
            <a:headEnd type="stealth" w="med" len="lg"/>
            <a:tailEnd type="none"/>
          </a:ln>
        </p:spPr>
        <p:style>
          <a:lnRef idx="2">
            <a:schemeClr val="accent1"/>
          </a:lnRef>
          <a:fillRef idx="0">
            <a:schemeClr val="accent1"/>
          </a:fillRef>
          <a:effectRef idx="1">
            <a:schemeClr val="accent1"/>
          </a:effectRef>
          <a:fontRef idx="minor">
            <a:schemeClr val="tx1"/>
          </a:fontRef>
        </p:style>
      </p:cxnSp>
      <p:cxnSp>
        <p:nvCxnSpPr>
          <p:cNvPr id="34" name="Connector: Elbow 33">
            <a:extLst>
              <a:ext uri="{FF2B5EF4-FFF2-40B4-BE49-F238E27FC236}">
                <a16:creationId xmlns:a16="http://schemas.microsoft.com/office/drawing/2014/main" id="{DB49C44B-0622-4078-9157-12A193213679}"/>
              </a:ext>
            </a:extLst>
          </p:cNvPr>
          <p:cNvCxnSpPr>
            <a:cxnSpLocks/>
          </p:cNvCxnSpPr>
          <p:nvPr/>
        </p:nvCxnSpPr>
        <p:spPr>
          <a:xfrm rot="10800000">
            <a:off x="822755" y="2912383"/>
            <a:ext cx="2267613" cy="1522446"/>
          </a:xfrm>
          <a:prstGeom prst="bentConnector2">
            <a:avLst/>
          </a:prstGeom>
          <a:ln w="44450">
            <a:solidFill>
              <a:srgbClr val="61CBF4"/>
            </a:solidFill>
            <a:headEnd type="stealth" w="med" len="lg"/>
            <a:tailEnd type="none" w="med" len="lg"/>
          </a:ln>
        </p:spPr>
        <p:style>
          <a:lnRef idx="2">
            <a:schemeClr val="accent1"/>
          </a:lnRef>
          <a:fillRef idx="0">
            <a:schemeClr val="accent1"/>
          </a:fillRef>
          <a:effectRef idx="1">
            <a:schemeClr val="accent1"/>
          </a:effectRef>
          <a:fontRef idx="minor">
            <a:schemeClr val="tx1"/>
          </a:fontRef>
        </p:style>
      </p:cxnSp>
      <p:cxnSp>
        <p:nvCxnSpPr>
          <p:cNvPr id="43" name="Connector: Elbow 42">
            <a:extLst>
              <a:ext uri="{FF2B5EF4-FFF2-40B4-BE49-F238E27FC236}">
                <a16:creationId xmlns:a16="http://schemas.microsoft.com/office/drawing/2014/main" id="{13485A97-2953-E53B-EA00-586917DAF0AD}"/>
              </a:ext>
            </a:extLst>
          </p:cNvPr>
          <p:cNvCxnSpPr>
            <a:cxnSpLocks/>
          </p:cNvCxnSpPr>
          <p:nvPr/>
        </p:nvCxnSpPr>
        <p:spPr>
          <a:xfrm rot="10800000">
            <a:off x="701100" y="3173075"/>
            <a:ext cx="3821565" cy="2176144"/>
          </a:xfrm>
          <a:prstGeom prst="bentConnector3">
            <a:avLst>
              <a:gd name="adj1" fmla="val 111360"/>
            </a:avLst>
          </a:prstGeom>
          <a:ln w="44450">
            <a:solidFill>
              <a:srgbClr val="61CBF4"/>
            </a:solidFill>
            <a:headEnd type="stealth" w="med" len="lg"/>
            <a:tailEnd type="none" w="med" len="lg"/>
          </a:ln>
        </p:spPr>
        <p:style>
          <a:lnRef idx="2">
            <a:schemeClr val="accent1"/>
          </a:lnRef>
          <a:fillRef idx="0">
            <a:schemeClr val="accent1"/>
          </a:fillRef>
          <a:effectRef idx="1">
            <a:schemeClr val="accent1"/>
          </a:effectRef>
          <a:fontRef idx="minor">
            <a:schemeClr val="tx1"/>
          </a:fontRef>
        </p:style>
      </p:cxnSp>
      <p:cxnSp>
        <p:nvCxnSpPr>
          <p:cNvPr id="88" name="Straight Arrow Connector 87">
            <a:extLst>
              <a:ext uri="{FF2B5EF4-FFF2-40B4-BE49-F238E27FC236}">
                <a16:creationId xmlns:a16="http://schemas.microsoft.com/office/drawing/2014/main" id="{202366EC-1CB2-DCBD-6909-D97CECC968CE}"/>
              </a:ext>
            </a:extLst>
          </p:cNvPr>
          <p:cNvCxnSpPr>
            <a:cxnSpLocks/>
          </p:cNvCxnSpPr>
          <p:nvPr/>
        </p:nvCxnSpPr>
        <p:spPr>
          <a:xfrm flipH="1" flipV="1">
            <a:off x="4618071" y="3512062"/>
            <a:ext cx="2049595" cy="22795"/>
          </a:xfrm>
          <a:prstGeom prst="straightConnector1">
            <a:avLst/>
          </a:prstGeom>
          <a:ln w="44450">
            <a:solidFill>
              <a:srgbClr val="61CBF4"/>
            </a:solidFill>
            <a:tailEnd type="stealth" w="med" len="lg"/>
          </a:ln>
        </p:spPr>
        <p:style>
          <a:lnRef idx="2">
            <a:schemeClr val="accent1"/>
          </a:lnRef>
          <a:fillRef idx="0">
            <a:schemeClr val="accent1"/>
          </a:fillRef>
          <a:effectRef idx="1">
            <a:schemeClr val="accent1"/>
          </a:effectRef>
          <a:fontRef idx="minor">
            <a:schemeClr val="tx1"/>
          </a:fontRef>
        </p:style>
      </p:cxnSp>
      <p:cxnSp>
        <p:nvCxnSpPr>
          <p:cNvPr id="89" name="Straight Arrow Connector 88">
            <a:extLst>
              <a:ext uri="{FF2B5EF4-FFF2-40B4-BE49-F238E27FC236}">
                <a16:creationId xmlns:a16="http://schemas.microsoft.com/office/drawing/2014/main" id="{48C53C23-4452-D237-F4D3-A5FFE41542C3}"/>
              </a:ext>
            </a:extLst>
          </p:cNvPr>
          <p:cNvCxnSpPr>
            <a:cxnSpLocks/>
          </p:cNvCxnSpPr>
          <p:nvPr/>
        </p:nvCxnSpPr>
        <p:spPr>
          <a:xfrm flipH="1" flipV="1">
            <a:off x="3106838" y="2863460"/>
            <a:ext cx="2476483" cy="0"/>
          </a:xfrm>
          <a:prstGeom prst="straightConnector1">
            <a:avLst/>
          </a:prstGeom>
          <a:ln w="44450">
            <a:solidFill>
              <a:srgbClr val="61CBF4"/>
            </a:solidFill>
            <a:tailEnd type="stealth" w="med" len="lg"/>
          </a:ln>
        </p:spPr>
        <p:style>
          <a:lnRef idx="2">
            <a:schemeClr val="accent1"/>
          </a:lnRef>
          <a:fillRef idx="0">
            <a:schemeClr val="accent1"/>
          </a:fillRef>
          <a:effectRef idx="1">
            <a:schemeClr val="accent1"/>
          </a:effectRef>
          <a:fontRef idx="minor">
            <a:schemeClr val="tx1"/>
          </a:fontRef>
        </p:style>
      </p:cxnSp>
      <p:sp>
        <p:nvSpPr>
          <p:cNvPr id="102" name="Rectangle 101">
            <a:extLst>
              <a:ext uri="{FF2B5EF4-FFF2-40B4-BE49-F238E27FC236}">
                <a16:creationId xmlns:a16="http://schemas.microsoft.com/office/drawing/2014/main" id="{D315110D-F281-1447-57B8-49A73EB493A9}"/>
              </a:ext>
            </a:extLst>
          </p:cNvPr>
          <p:cNvSpPr/>
          <p:nvPr/>
        </p:nvSpPr>
        <p:spPr>
          <a:xfrm>
            <a:off x="4594225" y="3927134"/>
            <a:ext cx="1463040" cy="998284"/>
          </a:xfrm>
          <a:prstGeom prst="rect">
            <a:avLst/>
          </a:prstGeom>
          <a:solidFill>
            <a:srgbClr val="61C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435ADCDB-E92B-EEA0-3AE6-3253F5B46929}"/>
              </a:ext>
            </a:extLst>
          </p:cNvPr>
          <p:cNvSpPr/>
          <p:nvPr/>
        </p:nvSpPr>
        <p:spPr>
          <a:xfrm>
            <a:off x="1615489" y="3017520"/>
            <a:ext cx="1463040" cy="548640"/>
          </a:xfrm>
          <a:prstGeom prst="rect">
            <a:avLst/>
          </a:prstGeom>
          <a:solidFill>
            <a:srgbClr val="61CB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C34AE643-2572-0169-32FA-C8593817766C}"/>
              </a:ext>
            </a:extLst>
          </p:cNvPr>
          <p:cNvCxnSpPr>
            <a:cxnSpLocks/>
          </p:cNvCxnSpPr>
          <p:nvPr/>
        </p:nvCxnSpPr>
        <p:spPr>
          <a:xfrm>
            <a:off x="1645920" y="2011680"/>
            <a:ext cx="0" cy="1645920"/>
          </a:xfrm>
          <a:prstGeom prst="line">
            <a:avLst/>
          </a:prstGeom>
          <a:ln w="69850">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
        <p:nvSpPr>
          <p:cNvPr id="111" name="Rectangle 110">
            <a:extLst>
              <a:ext uri="{FF2B5EF4-FFF2-40B4-BE49-F238E27FC236}">
                <a16:creationId xmlns:a16="http://schemas.microsoft.com/office/drawing/2014/main" id="{80C443BD-8120-5CBA-A48B-E4B40829EEA7}"/>
              </a:ext>
            </a:extLst>
          </p:cNvPr>
          <p:cNvSpPr/>
          <p:nvPr/>
        </p:nvSpPr>
        <p:spPr>
          <a:xfrm>
            <a:off x="3106838" y="3931920"/>
            <a:ext cx="1463040" cy="548640"/>
          </a:xfrm>
          <a:prstGeom prst="rect">
            <a:avLst/>
          </a:prstGeom>
          <a:solidFill>
            <a:srgbClr val="61CB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F0A921E4-B4E2-6722-8E66-DD3F44AC97BA}"/>
              </a:ext>
            </a:extLst>
          </p:cNvPr>
          <p:cNvCxnSpPr>
            <a:cxnSpLocks/>
          </p:cNvCxnSpPr>
          <p:nvPr/>
        </p:nvCxnSpPr>
        <p:spPr>
          <a:xfrm flipH="1">
            <a:off x="6035040" y="3840480"/>
            <a:ext cx="0" cy="2103120"/>
          </a:xfrm>
          <a:prstGeom prst="line">
            <a:avLst/>
          </a:prstGeom>
          <a:ln w="69850">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82" name="Straight Arrow Connector 81">
            <a:extLst>
              <a:ext uri="{FF2B5EF4-FFF2-40B4-BE49-F238E27FC236}">
                <a16:creationId xmlns:a16="http://schemas.microsoft.com/office/drawing/2014/main" id="{94C83AA9-C58D-C7AD-5F24-49DA3AADFB79}"/>
              </a:ext>
            </a:extLst>
          </p:cNvPr>
          <p:cNvCxnSpPr>
            <a:cxnSpLocks/>
          </p:cNvCxnSpPr>
          <p:nvPr/>
        </p:nvCxnSpPr>
        <p:spPr>
          <a:xfrm flipH="1" flipV="1">
            <a:off x="6046594" y="4058457"/>
            <a:ext cx="1703840" cy="11120"/>
          </a:xfrm>
          <a:prstGeom prst="straightConnector1">
            <a:avLst/>
          </a:prstGeom>
          <a:ln w="44450">
            <a:solidFill>
              <a:srgbClr val="61CBF4"/>
            </a:solidFill>
            <a:tailEnd type="stealth" w="med" len="lg"/>
          </a:ln>
        </p:spPr>
        <p:style>
          <a:lnRef idx="2">
            <a:schemeClr val="accent1"/>
          </a:lnRef>
          <a:fillRef idx="0">
            <a:schemeClr val="accent1"/>
          </a:fillRef>
          <a:effectRef idx="1">
            <a:schemeClr val="accent1"/>
          </a:effectRef>
          <a:fontRef idx="minor">
            <a:schemeClr val="tx1"/>
          </a:fontRef>
        </p:style>
      </p:cxnSp>
      <p:grpSp>
        <p:nvGrpSpPr>
          <p:cNvPr id="4" name="Group 3">
            <a:extLst>
              <a:ext uri="{FF2B5EF4-FFF2-40B4-BE49-F238E27FC236}">
                <a16:creationId xmlns:a16="http://schemas.microsoft.com/office/drawing/2014/main" id="{D5DB5E85-4C95-4ADE-CE0B-3825CA9AC2A9}"/>
              </a:ext>
            </a:extLst>
          </p:cNvPr>
          <p:cNvGrpSpPr/>
          <p:nvPr/>
        </p:nvGrpSpPr>
        <p:grpSpPr>
          <a:xfrm>
            <a:off x="10228685" y="4526268"/>
            <a:ext cx="914400" cy="365760"/>
            <a:chOff x="10185973" y="4459620"/>
            <a:chExt cx="950148" cy="354840"/>
          </a:xfrm>
        </p:grpSpPr>
        <p:sp>
          <p:nvSpPr>
            <p:cNvPr id="3" name="Rectangle: Top Corners Snipped 2">
              <a:extLst>
                <a:ext uri="{FF2B5EF4-FFF2-40B4-BE49-F238E27FC236}">
                  <a16:creationId xmlns:a16="http://schemas.microsoft.com/office/drawing/2014/main" id="{30048DC3-ED11-F27A-32EB-0F5ADD8EB7C8}"/>
                </a:ext>
              </a:extLst>
            </p:cNvPr>
            <p:cNvSpPr/>
            <p:nvPr/>
          </p:nvSpPr>
          <p:spPr>
            <a:xfrm flipH="1" flipV="1">
              <a:off x="10313161" y="4704756"/>
              <a:ext cx="822960" cy="109704"/>
            </a:xfrm>
            <a:prstGeom prst="snip2SameRect">
              <a:avLst>
                <a:gd name="adj1" fmla="val 50000"/>
                <a:gd name="adj2" fmla="val 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1152C4E7-6AF0-A43E-DCF6-941971000E89}"/>
                </a:ext>
              </a:extLst>
            </p:cNvPr>
            <p:cNvSpPr/>
            <p:nvPr/>
          </p:nvSpPr>
          <p:spPr>
            <a:xfrm flipH="1" flipV="1">
              <a:off x="10185973" y="4645342"/>
              <a:ext cx="127206" cy="117158"/>
            </a:xfrm>
            <a:prstGeom prst="r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 name="Group 74">
              <a:extLst>
                <a:ext uri="{FF2B5EF4-FFF2-40B4-BE49-F238E27FC236}">
                  <a16:creationId xmlns:a16="http://schemas.microsoft.com/office/drawing/2014/main" id="{4676F4A8-E6F2-C7A3-6C8C-275F5CC66E39}"/>
                </a:ext>
              </a:extLst>
            </p:cNvPr>
            <p:cNvGrpSpPr/>
            <p:nvPr/>
          </p:nvGrpSpPr>
          <p:grpSpPr>
            <a:xfrm>
              <a:off x="10377904" y="4459620"/>
              <a:ext cx="731989" cy="200978"/>
              <a:chOff x="6475574" y="4455795"/>
              <a:chExt cx="731989" cy="200978"/>
            </a:xfrm>
          </p:grpSpPr>
          <p:sp>
            <p:nvSpPr>
              <p:cNvPr id="27" name="Rectangle 26">
                <a:extLst>
                  <a:ext uri="{FF2B5EF4-FFF2-40B4-BE49-F238E27FC236}">
                    <a16:creationId xmlns:a16="http://schemas.microsoft.com/office/drawing/2014/main" id="{4C8DE08E-831E-3207-BC55-76FA67D9CCD4}"/>
                  </a:ext>
                </a:extLst>
              </p:cNvPr>
              <p:cNvSpPr/>
              <p:nvPr/>
            </p:nvSpPr>
            <p:spPr>
              <a:xfrm>
                <a:off x="6759893" y="4542473"/>
                <a:ext cx="52388" cy="114300"/>
              </a:xfrm>
              <a:prstGeom prst="rect">
                <a:avLst/>
              </a:prstGeom>
              <a:solidFill>
                <a:schemeClr val="tx1"/>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 name="Group 70">
                <a:extLst>
                  <a:ext uri="{FF2B5EF4-FFF2-40B4-BE49-F238E27FC236}">
                    <a16:creationId xmlns:a16="http://schemas.microsoft.com/office/drawing/2014/main" id="{AB94408E-62F2-B573-FD11-62751863DEC7}"/>
                  </a:ext>
                </a:extLst>
              </p:cNvPr>
              <p:cNvGrpSpPr/>
              <p:nvPr/>
            </p:nvGrpSpPr>
            <p:grpSpPr>
              <a:xfrm>
                <a:off x="7116123" y="4575047"/>
                <a:ext cx="91440" cy="81726"/>
                <a:chOff x="7116123" y="4560568"/>
                <a:chExt cx="91440" cy="81726"/>
              </a:xfrm>
            </p:grpSpPr>
            <p:sp>
              <p:nvSpPr>
                <p:cNvPr id="38" name="Rectangle 37">
                  <a:extLst>
                    <a:ext uri="{FF2B5EF4-FFF2-40B4-BE49-F238E27FC236}">
                      <a16:creationId xmlns:a16="http://schemas.microsoft.com/office/drawing/2014/main" id="{99A51E0D-80A4-1F7D-9DB2-7ABF74FD8629}"/>
                    </a:ext>
                  </a:extLst>
                </p:cNvPr>
                <p:cNvSpPr/>
                <p:nvPr/>
              </p:nvSpPr>
              <p:spPr>
                <a:xfrm>
                  <a:off x="7116123" y="4614862"/>
                  <a:ext cx="91440" cy="27432"/>
                </a:xfrm>
                <a:prstGeom prst="rect">
                  <a:avLst/>
                </a:prstGeom>
                <a:solidFill>
                  <a:srgbClr val="FFC000"/>
                </a:solidFill>
                <a:ln w="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7766E0B2-B01F-CA51-0B51-78A75145A062}"/>
                    </a:ext>
                  </a:extLst>
                </p:cNvPr>
                <p:cNvSpPr/>
                <p:nvPr/>
              </p:nvSpPr>
              <p:spPr>
                <a:xfrm>
                  <a:off x="7116123" y="4560568"/>
                  <a:ext cx="91440" cy="27432"/>
                </a:xfrm>
                <a:prstGeom prst="rect">
                  <a:avLst/>
                </a:prstGeom>
                <a:solidFill>
                  <a:srgbClr val="FFC000"/>
                </a:solidFill>
                <a:ln w="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D3771F53-73E2-6B97-F478-D4E4C22FFCEF}"/>
                    </a:ext>
                  </a:extLst>
                </p:cNvPr>
                <p:cNvSpPr/>
                <p:nvPr/>
              </p:nvSpPr>
              <p:spPr>
                <a:xfrm>
                  <a:off x="7116123" y="4585453"/>
                  <a:ext cx="91440" cy="27432"/>
                </a:xfrm>
                <a:prstGeom prst="rect">
                  <a:avLst/>
                </a:prstGeom>
                <a:solidFill>
                  <a:schemeClr val="tx1">
                    <a:lumMod val="95000"/>
                    <a:lumOff val="5000"/>
                  </a:schemeClr>
                </a:solidFill>
                <a:ln w="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73">
                <a:extLst>
                  <a:ext uri="{FF2B5EF4-FFF2-40B4-BE49-F238E27FC236}">
                    <a16:creationId xmlns:a16="http://schemas.microsoft.com/office/drawing/2014/main" id="{602565F2-49F4-4E71-BD18-39DC4CD38F4F}"/>
                  </a:ext>
                </a:extLst>
              </p:cNvPr>
              <p:cNvGrpSpPr/>
              <p:nvPr/>
            </p:nvGrpSpPr>
            <p:grpSpPr>
              <a:xfrm>
                <a:off x="7002779" y="4455795"/>
                <a:ext cx="112396" cy="200978"/>
                <a:chOff x="7002779" y="4446270"/>
                <a:chExt cx="112396" cy="200978"/>
              </a:xfrm>
            </p:grpSpPr>
            <p:sp>
              <p:nvSpPr>
                <p:cNvPr id="28" name="Rectangle 27">
                  <a:extLst>
                    <a:ext uri="{FF2B5EF4-FFF2-40B4-BE49-F238E27FC236}">
                      <a16:creationId xmlns:a16="http://schemas.microsoft.com/office/drawing/2014/main" id="{8D1F5286-DBFC-67DC-67A0-623062D3731F}"/>
                    </a:ext>
                  </a:extLst>
                </p:cNvPr>
                <p:cNvSpPr/>
                <p:nvPr/>
              </p:nvSpPr>
              <p:spPr>
                <a:xfrm>
                  <a:off x="7002779" y="4563428"/>
                  <a:ext cx="109728" cy="83820"/>
                </a:xfrm>
                <a:prstGeom prst="rect">
                  <a:avLst/>
                </a:prstGeom>
                <a:solidFill>
                  <a:schemeClr val="tx1"/>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rapezoid 29">
                  <a:extLst>
                    <a:ext uri="{FF2B5EF4-FFF2-40B4-BE49-F238E27FC236}">
                      <a16:creationId xmlns:a16="http://schemas.microsoft.com/office/drawing/2014/main" id="{B273ADCE-A47E-6AF2-DC31-1CCA858D580B}"/>
                    </a:ext>
                  </a:extLst>
                </p:cNvPr>
                <p:cNvSpPr/>
                <p:nvPr/>
              </p:nvSpPr>
              <p:spPr>
                <a:xfrm>
                  <a:off x="7010876" y="4446270"/>
                  <a:ext cx="99060" cy="75248"/>
                </a:xfrm>
                <a:prstGeom prst="trapezoid">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3787760E-ACA9-4898-8A96-9858BDD31B90}"/>
                    </a:ext>
                  </a:extLst>
                </p:cNvPr>
                <p:cNvSpPr/>
                <p:nvPr/>
              </p:nvSpPr>
              <p:spPr>
                <a:xfrm>
                  <a:off x="7005637" y="4517708"/>
                  <a:ext cx="109538" cy="45719"/>
                </a:xfrm>
                <a:prstGeom prst="rect">
                  <a:avLst/>
                </a:prstGeom>
                <a:solidFill>
                  <a:schemeClr val="tx1"/>
                </a:solidFill>
                <a:ln w="31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9C0F5D09-A938-84C4-1BAA-39FECC99546A}"/>
                  </a:ext>
                </a:extLst>
              </p:cNvPr>
              <p:cNvGrpSpPr/>
              <p:nvPr/>
            </p:nvGrpSpPr>
            <p:grpSpPr>
              <a:xfrm>
                <a:off x="6569391" y="4567904"/>
                <a:ext cx="185735" cy="88869"/>
                <a:chOff x="6569391" y="4559142"/>
                <a:chExt cx="185735" cy="88869"/>
              </a:xfrm>
            </p:grpSpPr>
            <p:sp>
              <p:nvSpPr>
                <p:cNvPr id="31" name="Rectangle 30">
                  <a:extLst>
                    <a:ext uri="{FF2B5EF4-FFF2-40B4-BE49-F238E27FC236}">
                      <a16:creationId xmlns:a16="http://schemas.microsoft.com/office/drawing/2014/main" id="{3AB9C32D-C641-9039-00FF-A97A7B108CC5}"/>
                    </a:ext>
                  </a:extLst>
                </p:cNvPr>
                <p:cNvSpPr/>
                <p:nvPr/>
              </p:nvSpPr>
              <p:spPr>
                <a:xfrm>
                  <a:off x="6663686" y="4619625"/>
                  <a:ext cx="91440" cy="27432"/>
                </a:xfrm>
                <a:prstGeom prst="rect">
                  <a:avLst/>
                </a:prstGeom>
                <a:solidFill>
                  <a:schemeClr val="accent2">
                    <a:lumMod val="75000"/>
                  </a:schemeClr>
                </a:solidFill>
                <a:ln w="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D0D0AA2-6F76-CE7E-043E-9F27C2BF9069}"/>
                    </a:ext>
                  </a:extLst>
                </p:cNvPr>
                <p:cNvSpPr/>
                <p:nvPr/>
              </p:nvSpPr>
              <p:spPr>
                <a:xfrm>
                  <a:off x="6663686" y="4562001"/>
                  <a:ext cx="91440" cy="27432"/>
                </a:xfrm>
                <a:prstGeom prst="rect">
                  <a:avLst/>
                </a:prstGeom>
                <a:solidFill>
                  <a:schemeClr val="bg2">
                    <a:lumMod val="50000"/>
                  </a:schemeClr>
                </a:solidFill>
                <a:ln w="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F331438-E813-AF6A-35C5-8E46A00D22A1}"/>
                    </a:ext>
                  </a:extLst>
                </p:cNvPr>
                <p:cNvSpPr/>
                <p:nvPr/>
              </p:nvSpPr>
              <p:spPr>
                <a:xfrm>
                  <a:off x="6663686" y="4589263"/>
                  <a:ext cx="91440" cy="27432"/>
                </a:xfrm>
                <a:prstGeom prst="rect">
                  <a:avLst/>
                </a:prstGeom>
                <a:solidFill>
                  <a:schemeClr val="accent1">
                    <a:lumMod val="20000"/>
                    <a:lumOff val="80000"/>
                  </a:schemeClr>
                </a:solidFill>
                <a:ln w="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1DCC6F78-8430-C07A-512F-EA980EC37AC0}"/>
                    </a:ext>
                  </a:extLst>
                </p:cNvPr>
                <p:cNvSpPr/>
                <p:nvPr/>
              </p:nvSpPr>
              <p:spPr>
                <a:xfrm>
                  <a:off x="6569392" y="4590336"/>
                  <a:ext cx="91440" cy="27432"/>
                </a:xfrm>
                <a:prstGeom prst="rect">
                  <a:avLst/>
                </a:prstGeom>
                <a:solidFill>
                  <a:srgbClr val="FFC000"/>
                </a:solidFill>
                <a:ln w="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F63EFF90-8D25-7300-19D0-A0379368224F}"/>
                    </a:ext>
                  </a:extLst>
                </p:cNvPr>
                <p:cNvSpPr/>
                <p:nvPr/>
              </p:nvSpPr>
              <p:spPr>
                <a:xfrm>
                  <a:off x="6570343" y="4559142"/>
                  <a:ext cx="91440" cy="27432"/>
                </a:xfrm>
                <a:prstGeom prst="rect">
                  <a:avLst/>
                </a:prstGeom>
                <a:solidFill>
                  <a:schemeClr val="accent3">
                    <a:lumMod val="50000"/>
                  </a:schemeClr>
                </a:solidFill>
                <a:ln w="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4FEE217C-D518-6B05-48AB-68988C342881}"/>
                    </a:ext>
                  </a:extLst>
                </p:cNvPr>
                <p:cNvSpPr/>
                <p:nvPr/>
              </p:nvSpPr>
              <p:spPr>
                <a:xfrm>
                  <a:off x="6569391" y="4620579"/>
                  <a:ext cx="91440" cy="27432"/>
                </a:xfrm>
                <a:prstGeom prst="rect">
                  <a:avLst/>
                </a:prstGeom>
                <a:solidFill>
                  <a:schemeClr val="accent3">
                    <a:lumMod val="75000"/>
                  </a:schemeClr>
                </a:solidFill>
                <a:ln w="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a:extLst>
                  <a:ext uri="{FF2B5EF4-FFF2-40B4-BE49-F238E27FC236}">
                    <a16:creationId xmlns:a16="http://schemas.microsoft.com/office/drawing/2014/main" id="{DA2622AE-AEDB-95D6-4A60-34C27C62E27B}"/>
                  </a:ext>
                </a:extLst>
              </p:cNvPr>
              <p:cNvGrpSpPr/>
              <p:nvPr/>
            </p:nvGrpSpPr>
            <p:grpSpPr>
              <a:xfrm>
                <a:off x="6475574" y="4568855"/>
                <a:ext cx="91440" cy="87918"/>
                <a:chOff x="6433658" y="4557236"/>
                <a:chExt cx="91440" cy="87918"/>
              </a:xfrm>
            </p:grpSpPr>
            <p:sp>
              <p:nvSpPr>
                <p:cNvPr id="36" name="Rectangle 35">
                  <a:extLst>
                    <a:ext uri="{FF2B5EF4-FFF2-40B4-BE49-F238E27FC236}">
                      <a16:creationId xmlns:a16="http://schemas.microsoft.com/office/drawing/2014/main" id="{66D4E333-511B-3817-C475-4B12ED917CB7}"/>
                    </a:ext>
                  </a:extLst>
                </p:cNvPr>
                <p:cNvSpPr/>
                <p:nvPr/>
              </p:nvSpPr>
              <p:spPr>
                <a:xfrm>
                  <a:off x="6433658" y="4617722"/>
                  <a:ext cx="91440" cy="27432"/>
                </a:xfrm>
                <a:prstGeom prst="rect">
                  <a:avLst/>
                </a:prstGeom>
                <a:solidFill>
                  <a:srgbClr val="FFC000"/>
                </a:solidFill>
                <a:ln w="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B294629D-9D42-B301-D778-A9CF687566C5}"/>
                    </a:ext>
                  </a:extLst>
                </p:cNvPr>
                <p:cNvSpPr/>
                <p:nvPr/>
              </p:nvSpPr>
              <p:spPr>
                <a:xfrm>
                  <a:off x="6433658" y="4587240"/>
                  <a:ext cx="91440" cy="27432"/>
                </a:xfrm>
                <a:prstGeom prst="rect">
                  <a:avLst/>
                </a:prstGeom>
                <a:solidFill>
                  <a:srgbClr val="C00000"/>
                </a:solidFill>
                <a:ln w="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AD5F3572-C3CE-753E-9D2F-D96D1FE33034}"/>
                    </a:ext>
                  </a:extLst>
                </p:cNvPr>
                <p:cNvSpPr/>
                <p:nvPr/>
              </p:nvSpPr>
              <p:spPr>
                <a:xfrm>
                  <a:off x="6433658" y="4557236"/>
                  <a:ext cx="91440" cy="27432"/>
                </a:xfrm>
                <a:prstGeom prst="rect">
                  <a:avLst/>
                </a:prstGeom>
                <a:solidFill>
                  <a:schemeClr val="tx1">
                    <a:lumMod val="95000"/>
                    <a:lumOff val="5000"/>
                  </a:schemeClr>
                </a:solidFill>
                <a:ln w="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a:extLst>
                  <a:ext uri="{FF2B5EF4-FFF2-40B4-BE49-F238E27FC236}">
                    <a16:creationId xmlns:a16="http://schemas.microsoft.com/office/drawing/2014/main" id="{65110B36-E016-8510-9573-E751C549AE48}"/>
                  </a:ext>
                </a:extLst>
              </p:cNvPr>
              <p:cNvGrpSpPr/>
              <p:nvPr/>
            </p:nvGrpSpPr>
            <p:grpSpPr>
              <a:xfrm>
                <a:off x="6817038" y="4549807"/>
                <a:ext cx="181927" cy="106966"/>
                <a:chOff x="6817038" y="4540091"/>
                <a:chExt cx="181927" cy="106966"/>
              </a:xfrm>
            </p:grpSpPr>
            <p:sp>
              <p:nvSpPr>
                <p:cNvPr id="42" name="Rectangle 41">
                  <a:extLst>
                    <a:ext uri="{FF2B5EF4-FFF2-40B4-BE49-F238E27FC236}">
                      <a16:creationId xmlns:a16="http://schemas.microsoft.com/office/drawing/2014/main" id="{19080066-3CE4-C17E-8E4D-0FCC796F4D01}"/>
                    </a:ext>
                  </a:extLst>
                </p:cNvPr>
                <p:cNvSpPr/>
                <p:nvPr/>
              </p:nvSpPr>
              <p:spPr>
                <a:xfrm>
                  <a:off x="6817041" y="4619625"/>
                  <a:ext cx="91440" cy="27432"/>
                </a:xfrm>
                <a:prstGeom prst="rect">
                  <a:avLst/>
                </a:prstGeom>
                <a:solidFill>
                  <a:srgbClr val="FFC000"/>
                </a:solidFill>
                <a:ln w="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 name="Group 65">
                  <a:extLst>
                    <a:ext uri="{FF2B5EF4-FFF2-40B4-BE49-F238E27FC236}">
                      <a16:creationId xmlns:a16="http://schemas.microsoft.com/office/drawing/2014/main" id="{676532E5-F333-150E-86BB-624C5E4F99B5}"/>
                    </a:ext>
                  </a:extLst>
                </p:cNvPr>
                <p:cNvGrpSpPr/>
                <p:nvPr/>
              </p:nvGrpSpPr>
              <p:grpSpPr>
                <a:xfrm>
                  <a:off x="6906573" y="4567237"/>
                  <a:ext cx="92392" cy="79820"/>
                  <a:chOff x="6914197" y="4567237"/>
                  <a:chExt cx="92392" cy="79820"/>
                </a:xfrm>
              </p:grpSpPr>
              <p:sp>
                <p:nvSpPr>
                  <p:cNvPr id="40" name="Rectangle 39">
                    <a:extLst>
                      <a:ext uri="{FF2B5EF4-FFF2-40B4-BE49-F238E27FC236}">
                        <a16:creationId xmlns:a16="http://schemas.microsoft.com/office/drawing/2014/main" id="{4E2B6EF0-5B1E-E15D-107C-709643C4D14D}"/>
                      </a:ext>
                    </a:extLst>
                  </p:cNvPr>
                  <p:cNvSpPr/>
                  <p:nvPr/>
                </p:nvSpPr>
                <p:spPr>
                  <a:xfrm>
                    <a:off x="6914198" y="4589263"/>
                    <a:ext cx="91440" cy="27432"/>
                  </a:xfrm>
                  <a:prstGeom prst="rect">
                    <a:avLst/>
                  </a:prstGeom>
                  <a:solidFill>
                    <a:srgbClr val="FFC000"/>
                  </a:solidFill>
                  <a:ln w="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25EE238-BEBB-37B7-6576-5DC3E860C0A8}"/>
                      </a:ext>
                    </a:extLst>
                  </p:cNvPr>
                  <p:cNvSpPr/>
                  <p:nvPr/>
                </p:nvSpPr>
                <p:spPr>
                  <a:xfrm>
                    <a:off x="6915149" y="4567237"/>
                    <a:ext cx="91440" cy="27432"/>
                  </a:xfrm>
                  <a:prstGeom prst="rect">
                    <a:avLst/>
                  </a:prstGeom>
                  <a:solidFill>
                    <a:srgbClr val="00B050"/>
                  </a:solidFill>
                  <a:ln w="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DCA7390B-0EF5-DB5C-3611-64149D252810}"/>
                      </a:ext>
                    </a:extLst>
                  </p:cNvPr>
                  <p:cNvSpPr/>
                  <p:nvPr/>
                </p:nvSpPr>
                <p:spPr>
                  <a:xfrm>
                    <a:off x="6914197" y="4619625"/>
                    <a:ext cx="91440" cy="27432"/>
                  </a:xfrm>
                  <a:prstGeom prst="rect">
                    <a:avLst/>
                  </a:prstGeom>
                  <a:solidFill>
                    <a:schemeClr val="accent5">
                      <a:lumMod val="60000"/>
                      <a:lumOff val="40000"/>
                    </a:schemeClr>
                  </a:solidFill>
                  <a:ln w="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Rectangle 54">
                  <a:extLst>
                    <a:ext uri="{FF2B5EF4-FFF2-40B4-BE49-F238E27FC236}">
                      <a16:creationId xmlns:a16="http://schemas.microsoft.com/office/drawing/2014/main" id="{CCB4538C-4070-378E-20E8-5828D1DA8A43}"/>
                    </a:ext>
                  </a:extLst>
                </p:cNvPr>
                <p:cNvSpPr/>
                <p:nvPr/>
              </p:nvSpPr>
              <p:spPr>
                <a:xfrm>
                  <a:off x="6817041" y="4567237"/>
                  <a:ext cx="91440" cy="27432"/>
                </a:xfrm>
                <a:prstGeom prst="rect">
                  <a:avLst/>
                </a:prstGeom>
                <a:solidFill>
                  <a:schemeClr val="accent1">
                    <a:lumMod val="75000"/>
                  </a:schemeClr>
                </a:solidFill>
                <a:ln w="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F9F8221F-C149-BFC8-1691-8CDCBD3B9469}"/>
                    </a:ext>
                  </a:extLst>
                </p:cNvPr>
                <p:cNvSpPr/>
                <p:nvPr/>
              </p:nvSpPr>
              <p:spPr>
                <a:xfrm>
                  <a:off x="6817041" y="4592122"/>
                  <a:ext cx="91440" cy="27432"/>
                </a:xfrm>
                <a:prstGeom prst="rect">
                  <a:avLst/>
                </a:prstGeom>
                <a:solidFill>
                  <a:schemeClr val="tx1">
                    <a:lumMod val="95000"/>
                    <a:lumOff val="5000"/>
                  </a:schemeClr>
                </a:solidFill>
                <a:ln w="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8769C065-7821-7640-CA3B-B3D3C6807E40}"/>
                    </a:ext>
                  </a:extLst>
                </p:cNvPr>
                <p:cNvSpPr/>
                <p:nvPr/>
              </p:nvSpPr>
              <p:spPr>
                <a:xfrm>
                  <a:off x="6907057" y="4540091"/>
                  <a:ext cx="91440" cy="27432"/>
                </a:xfrm>
                <a:prstGeom prst="rect">
                  <a:avLst/>
                </a:prstGeom>
                <a:solidFill>
                  <a:schemeClr val="tx1">
                    <a:lumMod val="95000"/>
                    <a:lumOff val="5000"/>
                  </a:schemeClr>
                </a:solidFill>
                <a:ln w="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16ECAAEC-F839-DF3D-A08A-9BE0DBB7B678}"/>
                    </a:ext>
                  </a:extLst>
                </p:cNvPr>
                <p:cNvSpPr/>
                <p:nvPr/>
              </p:nvSpPr>
              <p:spPr>
                <a:xfrm>
                  <a:off x="6817038" y="4540560"/>
                  <a:ext cx="91440" cy="27432"/>
                </a:xfrm>
                <a:prstGeom prst="rect">
                  <a:avLst/>
                </a:prstGeom>
                <a:solidFill>
                  <a:schemeClr val="accent6">
                    <a:lumMod val="75000"/>
                  </a:schemeClr>
                </a:solidFill>
                <a:ln w="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6" name="Rectangle 75">
              <a:extLst>
                <a:ext uri="{FF2B5EF4-FFF2-40B4-BE49-F238E27FC236}">
                  <a16:creationId xmlns:a16="http://schemas.microsoft.com/office/drawing/2014/main" id="{8750295C-F543-2BAE-9DC5-D8CE77EB0F50}"/>
                </a:ext>
              </a:extLst>
            </p:cNvPr>
            <p:cNvSpPr/>
            <p:nvPr/>
          </p:nvSpPr>
          <p:spPr>
            <a:xfrm>
              <a:off x="10313607" y="4671060"/>
              <a:ext cx="815340" cy="7525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ight Triangle 76">
              <a:extLst>
                <a:ext uri="{FF2B5EF4-FFF2-40B4-BE49-F238E27FC236}">
                  <a16:creationId xmlns:a16="http://schemas.microsoft.com/office/drawing/2014/main" id="{CFF41FBA-A96D-DE3F-B153-6C58B98B253A}"/>
                </a:ext>
              </a:extLst>
            </p:cNvPr>
            <p:cNvSpPr/>
            <p:nvPr/>
          </p:nvSpPr>
          <p:spPr>
            <a:xfrm rot="10800000">
              <a:off x="10261218" y="4595812"/>
              <a:ext cx="45719" cy="45719"/>
            </a:xfrm>
            <a:prstGeom prst="rtTriangl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9876C89C-C070-10FB-8566-39A3DA9B90CC}"/>
                </a:ext>
              </a:extLst>
            </p:cNvPr>
            <p:cNvSpPr/>
            <p:nvPr/>
          </p:nvSpPr>
          <p:spPr>
            <a:xfrm>
              <a:off x="10567801" y="4550830"/>
              <a:ext cx="91440" cy="27432"/>
            </a:xfrm>
            <a:prstGeom prst="rect">
              <a:avLst/>
            </a:prstGeom>
            <a:solidFill>
              <a:schemeClr val="accent2">
                <a:lumMod val="75000"/>
              </a:schemeClr>
            </a:solidFill>
            <a:ln w="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5" name="Straight Connector 24">
            <a:extLst>
              <a:ext uri="{FF2B5EF4-FFF2-40B4-BE49-F238E27FC236}">
                <a16:creationId xmlns:a16="http://schemas.microsoft.com/office/drawing/2014/main" id="{5C96CC27-DF05-CAA5-6820-5E09258A9159}"/>
              </a:ext>
            </a:extLst>
          </p:cNvPr>
          <p:cNvCxnSpPr>
            <a:cxnSpLocks/>
          </p:cNvCxnSpPr>
          <p:nvPr/>
        </p:nvCxnSpPr>
        <p:spPr>
          <a:xfrm>
            <a:off x="4556244" y="2926080"/>
            <a:ext cx="0" cy="2560320"/>
          </a:xfrm>
          <a:prstGeom prst="line">
            <a:avLst/>
          </a:prstGeom>
          <a:ln w="69850">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82EAC060-FEE4-C612-246E-08701F097087}"/>
              </a:ext>
            </a:extLst>
          </p:cNvPr>
          <p:cNvCxnSpPr>
            <a:cxnSpLocks/>
          </p:cNvCxnSpPr>
          <p:nvPr/>
        </p:nvCxnSpPr>
        <p:spPr>
          <a:xfrm flipH="1">
            <a:off x="3108960" y="2011680"/>
            <a:ext cx="0" cy="2560320"/>
          </a:xfrm>
          <a:prstGeom prst="line">
            <a:avLst/>
          </a:prstGeom>
          <a:ln w="69850">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99430719"/>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suction.wav"/>
          </p:stSnd>
        </p:sndAc>
      </p:transition>
    </mc:Choice>
    <mc:Fallback xmlns="">
      <p:transition spd="slow">
        <p:sndAc>
          <p:stSnd>
            <p:snd r:embed="rId4" name="suctio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fill="hold" nodeType="clickEffect">
                                  <p:stCondLst>
                                    <p:cond delay="0"/>
                                  </p:stCondLst>
                                  <p:childTnLst>
                                    <p:animMotion origin="layout" path="M -0.00052 -0.00023 L -0.43437 0.00024 " pathEditMode="fixed" ptsTypes="AA">
                                      <p:cBhvr>
                                        <p:cTn id="6" dur="10000" fill="hold"/>
                                        <p:tgtEl>
                                          <p:spTgt spid="4"/>
                                        </p:tgtEl>
                                        <p:attrNameLst>
                                          <p:attrName>ppt_x</p:attrName>
                                          <p:attrName>ppt_y</p:attrName>
                                        </p:attrNameLst>
                                      </p:cBhvr>
                                    </p:animMotion>
                                  </p:childTnLst>
                                </p:cTn>
                              </p:par>
                            </p:childTnLst>
                          </p:cTn>
                        </p:par>
                        <p:par>
                          <p:cTn id="7" fill="hold">
                            <p:stCondLst>
                              <p:cond delay="10000"/>
                            </p:stCondLst>
                            <p:childTnLst>
                              <p:par>
                                <p:cTn id="8" presetID="1" presetClass="entr" presetSubtype="0" fill="hold" nodeType="afterEffect">
                                  <p:stCondLst>
                                    <p:cond delay="500"/>
                                  </p:stCondLst>
                                  <p:childTnLst>
                                    <p:set>
                                      <p:cBhvr>
                                        <p:cTn id="9" dur="1" fill="hold">
                                          <p:stCondLst>
                                            <p:cond delay="0"/>
                                          </p:stCondLst>
                                        </p:cTn>
                                        <p:tgtEl>
                                          <p:spTgt spid="82"/>
                                        </p:tgtEl>
                                        <p:attrNameLst>
                                          <p:attrName>style.visibility</p:attrName>
                                        </p:attrNameLst>
                                      </p:cBhvr>
                                      <p:to>
                                        <p:strVal val="visible"/>
                                      </p:to>
                                    </p:set>
                                  </p:childTnLst>
                                </p:cTn>
                              </p:par>
                              <p:par>
                                <p:cTn id="10" presetID="1" presetClass="entr" presetSubtype="0" fill="hold" nodeType="withEffect">
                                  <p:stCondLst>
                                    <p:cond delay="750"/>
                                  </p:stCondLst>
                                  <p:childTnLst>
                                    <p:set>
                                      <p:cBhvr>
                                        <p:cTn id="11" dur="1" fill="hold">
                                          <p:stCondLst>
                                            <p:cond delay="0"/>
                                          </p:stCondLst>
                                        </p:cTn>
                                        <p:tgtEl>
                                          <p:spTgt spid="43"/>
                                        </p:tgtEl>
                                        <p:attrNameLst>
                                          <p:attrName>style.visibility</p:attrName>
                                        </p:attrNameLst>
                                      </p:cBhvr>
                                      <p:to>
                                        <p:strVal val="visible"/>
                                      </p:to>
                                    </p:set>
                                  </p:childTnLst>
                                </p:cTn>
                              </p:par>
                              <p:par>
                                <p:cTn id="12" presetID="22" presetClass="entr" presetSubtype="4" fill="hold" grpId="0"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wipe(down)">
                                      <p:cBhvr>
                                        <p:cTn id="14" dur="5000"/>
                                        <p:tgtEl>
                                          <p:spTgt spid="102"/>
                                        </p:tgtEl>
                                      </p:cBhvr>
                                    </p:animEffect>
                                  </p:childTnLst>
                                </p:cTn>
                              </p:par>
                              <p:par>
                                <p:cTn id="15" presetID="0" presetClass="path" presetSubtype="0" accel="50000" decel="50000" fill="hold" nodeType="withEffect">
                                  <p:stCondLst>
                                    <p:cond delay="0"/>
                                  </p:stCondLst>
                                  <p:childTnLst>
                                    <p:animMotion origin="layout" path="M -0.43437 -0.00115 L -0.43529 -0.13449 " pathEditMode="relative" ptsTypes="AA">
                                      <p:cBhvr>
                                        <p:cTn id="16" dur="5000" fill="hold"/>
                                        <p:tgtEl>
                                          <p:spTgt spid="4"/>
                                        </p:tgtEl>
                                        <p:attrNameLst>
                                          <p:attrName>ppt_x</p:attrName>
                                          <p:attrName>ppt_y</p:attrName>
                                        </p:attrNameLst>
                                      </p:cBhvr>
                                    </p:animMotion>
                                  </p:childTnLst>
                                </p:cTn>
                              </p:par>
                              <p:par>
                                <p:cTn id="17" presetID="22" presetClass="exit" presetSubtype="1" fill="hold" grpId="0" nodeType="withEffect">
                                  <p:stCondLst>
                                    <p:cond delay="0"/>
                                  </p:stCondLst>
                                  <p:childTnLst>
                                    <p:animEffect transition="out" filter="wipe(up)">
                                      <p:cBhvr>
                                        <p:cTn id="18" dur="3000"/>
                                        <p:tgtEl>
                                          <p:spTgt spid="17"/>
                                        </p:tgtEl>
                                      </p:cBhvr>
                                    </p:animEffect>
                                    <p:set>
                                      <p:cBhvr>
                                        <p:cTn id="19" dur="1" fill="hold">
                                          <p:stCondLst>
                                            <p:cond delay="2999"/>
                                          </p:stCondLst>
                                        </p:cTn>
                                        <p:tgtEl>
                                          <p:spTgt spid="17"/>
                                        </p:tgtEl>
                                        <p:attrNameLst>
                                          <p:attrName>style.visibility</p:attrName>
                                        </p:attrNameLst>
                                      </p:cBhvr>
                                      <p:to>
                                        <p:strVal val="hidden"/>
                                      </p:to>
                                    </p:set>
                                  </p:childTnLst>
                                </p:cTn>
                              </p:par>
                              <p:par>
                                <p:cTn id="20" presetID="1" presetClass="exit" presetSubtype="0" fill="hold" nodeType="withEffect">
                                  <p:stCondLst>
                                    <p:cond delay="3000"/>
                                  </p:stCondLst>
                                  <p:childTnLst>
                                    <p:set>
                                      <p:cBhvr>
                                        <p:cTn id="21" dur="1" fill="hold">
                                          <p:stCondLst>
                                            <p:cond delay="0"/>
                                          </p:stCondLst>
                                        </p:cTn>
                                        <p:tgtEl>
                                          <p:spTgt spid="82"/>
                                        </p:tgtEl>
                                        <p:attrNameLst>
                                          <p:attrName>style.visibility</p:attrName>
                                        </p:attrNameLst>
                                      </p:cBhvr>
                                      <p:to>
                                        <p:strVal val="hidden"/>
                                      </p:to>
                                    </p:set>
                                  </p:childTnLst>
                                </p:cTn>
                              </p:par>
                            </p:childTnLst>
                          </p:cTn>
                        </p:par>
                        <p:par>
                          <p:cTn id="22" fill="hold">
                            <p:stCondLst>
                              <p:cond delay="15000"/>
                            </p:stCondLst>
                            <p:childTnLst>
                              <p:par>
                                <p:cTn id="23" presetID="1" presetClass="exit" presetSubtype="0" fill="hold" nodeType="afterEffect">
                                  <p:stCondLst>
                                    <p:cond delay="0"/>
                                  </p:stCondLst>
                                  <p:childTnLst>
                                    <p:set>
                                      <p:cBhvr>
                                        <p:cTn id="24" dur="1" fill="hold">
                                          <p:stCondLst>
                                            <p:cond delay="0"/>
                                          </p:stCondLst>
                                        </p:cTn>
                                        <p:tgtEl>
                                          <p:spTgt spid="43"/>
                                        </p:tgtEl>
                                        <p:attrNameLst>
                                          <p:attrName>style.visibility</p:attrName>
                                        </p:attrNameLst>
                                      </p:cBhvr>
                                      <p:to>
                                        <p:strVal val="hidden"/>
                                      </p:to>
                                    </p:set>
                                  </p:childTnLst>
                                </p:cTn>
                              </p:par>
                            </p:childTnLst>
                          </p:cTn>
                        </p:par>
                        <p:par>
                          <p:cTn id="25" fill="hold">
                            <p:stCondLst>
                              <p:cond delay="15000"/>
                            </p:stCondLst>
                            <p:childTnLst>
                              <p:par>
                                <p:cTn id="26" presetID="0" presetClass="path" presetSubtype="0" accel="50000" decel="50000" fill="hold" nodeType="afterEffect">
                                  <p:stCondLst>
                                    <p:cond delay="0"/>
                                  </p:stCondLst>
                                  <p:childTnLst>
                                    <p:animMotion origin="layout" path="M -0.43529 -0.13356 L -0.55508 -0.13449 " pathEditMode="relative" ptsTypes="AA">
                                      <p:cBhvr>
                                        <p:cTn id="27" dur="5000" fill="hold"/>
                                        <p:tgtEl>
                                          <p:spTgt spid="4"/>
                                        </p:tgtEl>
                                        <p:attrNameLst>
                                          <p:attrName>ppt_x</p:attrName>
                                          <p:attrName>ppt_y</p:attrName>
                                        </p:attrNameLst>
                                      </p:cBhvr>
                                    </p:animMotion>
                                  </p:childTnLst>
                                </p:cTn>
                              </p:par>
                            </p:childTnLst>
                          </p:cTn>
                        </p:par>
                        <p:par>
                          <p:cTn id="28" fill="hold">
                            <p:stCondLst>
                              <p:cond delay="20000"/>
                            </p:stCondLst>
                            <p:childTnLst>
                              <p:par>
                                <p:cTn id="29" presetID="1" presetClass="entr" presetSubtype="0" fill="hold" nodeType="afterEffect">
                                  <p:stCondLst>
                                    <p:cond delay="250"/>
                                  </p:stCondLst>
                                  <p:childTnLst>
                                    <p:set>
                                      <p:cBhvr>
                                        <p:cTn id="30" dur="1" fill="hold">
                                          <p:stCondLst>
                                            <p:cond delay="0"/>
                                          </p:stCondLst>
                                        </p:cTn>
                                        <p:tgtEl>
                                          <p:spTgt spid="88"/>
                                        </p:tgtEl>
                                        <p:attrNameLst>
                                          <p:attrName>style.visibility</p:attrName>
                                        </p:attrNameLst>
                                      </p:cBhvr>
                                      <p:to>
                                        <p:strVal val="visible"/>
                                      </p:to>
                                    </p:set>
                                  </p:childTnLst>
                                </p:cTn>
                              </p:par>
                              <p:par>
                                <p:cTn id="31" presetID="1" presetClass="entr" presetSubtype="0" fill="hold" nodeType="withEffect">
                                  <p:stCondLst>
                                    <p:cond delay="500"/>
                                  </p:stCondLst>
                                  <p:childTnLst>
                                    <p:set>
                                      <p:cBhvr>
                                        <p:cTn id="32" dur="1" fill="hold">
                                          <p:stCondLst>
                                            <p:cond delay="0"/>
                                          </p:stCondLst>
                                        </p:cTn>
                                        <p:tgtEl>
                                          <p:spTgt spid="34"/>
                                        </p:tgtEl>
                                        <p:attrNameLst>
                                          <p:attrName>style.visibility</p:attrName>
                                        </p:attrNameLst>
                                      </p:cBhvr>
                                      <p:to>
                                        <p:strVal val="visible"/>
                                      </p:to>
                                    </p:set>
                                  </p:childTnLst>
                                </p:cTn>
                              </p:par>
                              <p:par>
                                <p:cTn id="33" presetID="0" presetClass="path" presetSubtype="0" accel="50000" decel="50000" fill="hold" nodeType="withEffect">
                                  <p:stCondLst>
                                    <p:cond delay="500"/>
                                  </p:stCondLst>
                                  <p:childTnLst>
                                    <p:animMotion origin="layout" path="M -0.55534 -0.13495 L -0.55495 -0.26875 " pathEditMode="relative" ptsTypes="AA">
                                      <p:cBhvr>
                                        <p:cTn id="34" dur="5000" fill="hold"/>
                                        <p:tgtEl>
                                          <p:spTgt spid="4"/>
                                        </p:tgtEl>
                                        <p:attrNameLst>
                                          <p:attrName>ppt_x</p:attrName>
                                          <p:attrName>ppt_y</p:attrName>
                                        </p:attrNameLst>
                                      </p:cBhvr>
                                    </p:animMotion>
                                  </p:childTnLst>
                                </p:cTn>
                              </p:par>
                              <p:par>
                                <p:cTn id="35" presetID="22" presetClass="entr" presetSubtype="4" fill="hold" grpId="0" nodeType="withEffect">
                                  <p:stCondLst>
                                    <p:cond delay="50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000"/>
                                        <p:tgtEl>
                                          <p:spTgt spid="11"/>
                                        </p:tgtEl>
                                      </p:cBhvr>
                                    </p:animEffect>
                                  </p:childTnLst>
                                </p:cTn>
                              </p:par>
                              <p:par>
                                <p:cTn id="38" presetID="22" presetClass="exit" presetSubtype="1" fill="hold" grpId="0" nodeType="withEffect">
                                  <p:stCondLst>
                                    <p:cond delay="500"/>
                                  </p:stCondLst>
                                  <p:childTnLst>
                                    <p:animEffect transition="out" filter="wipe(up)">
                                      <p:cBhvr>
                                        <p:cTn id="39" dur="3000"/>
                                        <p:tgtEl>
                                          <p:spTgt spid="16"/>
                                        </p:tgtEl>
                                      </p:cBhvr>
                                    </p:animEffect>
                                    <p:set>
                                      <p:cBhvr>
                                        <p:cTn id="40" dur="1" fill="hold">
                                          <p:stCondLst>
                                            <p:cond delay="2999"/>
                                          </p:stCondLst>
                                        </p:cTn>
                                        <p:tgtEl>
                                          <p:spTgt spid="16"/>
                                        </p:tgtEl>
                                        <p:attrNameLst>
                                          <p:attrName>style.visibility</p:attrName>
                                        </p:attrNameLst>
                                      </p:cBhvr>
                                      <p:to>
                                        <p:strVal val="hidden"/>
                                      </p:to>
                                    </p:set>
                                  </p:childTnLst>
                                </p:cTn>
                              </p:par>
                              <p:par>
                                <p:cTn id="41" presetID="1" presetClass="exit" presetSubtype="0" fill="hold" nodeType="withEffect">
                                  <p:stCondLst>
                                    <p:cond delay="3500"/>
                                  </p:stCondLst>
                                  <p:childTnLst>
                                    <p:set>
                                      <p:cBhvr>
                                        <p:cTn id="42" dur="1" fill="hold">
                                          <p:stCondLst>
                                            <p:cond delay="0"/>
                                          </p:stCondLst>
                                        </p:cTn>
                                        <p:tgtEl>
                                          <p:spTgt spid="88"/>
                                        </p:tgtEl>
                                        <p:attrNameLst>
                                          <p:attrName>style.visibility</p:attrName>
                                        </p:attrNameLst>
                                      </p:cBhvr>
                                      <p:to>
                                        <p:strVal val="hidden"/>
                                      </p:to>
                                    </p:set>
                                  </p:childTnLst>
                                </p:cTn>
                              </p:par>
                              <p:par>
                                <p:cTn id="43" presetID="1" presetClass="exit" presetSubtype="0" fill="hold" nodeType="withEffect">
                                  <p:stCondLst>
                                    <p:cond delay="5500"/>
                                  </p:stCondLst>
                                  <p:childTnLst>
                                    <p:set>
                                      <p:cBhvr>
                                        <p:cTn id="44" dur="1" fill="hold">
                                          <p:stCondLst>
                                            <p:cond delay="0"/>
                                          </p:stCondLst>
                                        </p:cTn>
                                        <p:tgtEl>
                                          <p:spTgt spid="34"/>
                                        </p:tgtEl>
                                        <p:attrNameLst>
                                          <p:attrName>style.visibility</p:attrName>
                                        </p:attrNameLst>
                                      </p:cBhvr>
                                      <p:to>
                                        <p:strVal val="hidden"/>
                                      </p:to>
                                    </p:set>
                                  </p:childTnLst>
                                </p:cTn>
                              </p:par>
                            </p:childTnLst>
                          </p:cTn>
                        </p:par>
                        <p:par>
                          <p:cTn id="45" fill="hold">
                            <p:stCondLst>
                              <p:cond delay="25500"/>
                            </p:stCondLst>
                            <p:childTnLst>
                              <p:par>
                                <p:cTn id="46" presetID="0" presetClass="path" presetSubtype="0" accel="50000" decel="50000" fill="hold" nodeType="afterEffect">
                                  <p:stCondLst>
                                    <p:cond delay="0"/>
                                  </p:stCondLst>
                                  <p:childTnLst>
                                    <p:animMotion origin="layout" path="M -0.55456 -0.26782 L -0.67552 -0.26898 " pathEditMode="relative" ptsTypes="AA">
                                      <p:cBhvr>
                                        <p:cTn id="47" dur="5000" fill="hold"/>
                                        <p:tgtEl>
                                          <p:spTgt spid="4"/>
                                        </p:tgtEl>
                                        <p:attrNameLst>
                                          <p:attrName>ppt_x</p:attrName>
                                          <p:attrName>ppt_y</p:attrName>
                                        </p:attrNameLst>
                                      </p:cBhvr>
                                    </p:animMotion>
                                  </p:childTnLst>
                                </p:cTn>
                              </p:par>
                            </p:childTnLst>
                          </p:cTn>
                        </p:par>
                        <p:par>
                          <p:cTn id="48" fill="hold">
                            <p:stCondLst>
                              <p:cond delay="30500"/>
                            </p:stCondLst>
                            <p:childTnLst>
                              <p:par>
                                <p:cTn id="49" presetID="1" presetClass="entr" presetSubtype="0" fill="hold" nodeType="afterEffect">
                                  <p:stCondLst>
                                    <p:cond delay="0"/>
                                  </p:stCondLst>
                                  <p:childTnLst>
                                    <p:set>
                                      <p:cBhvr>
                                        <p:cTn id="50" dur="1" fill="hold">
                                          <p:stCondLst>
                                            <p:cond delay="0"/>
                                          </p:stCondLst>
                                        </p:cTn>
                                        <p:tgtEl>
                                          <p:spTgt spid="8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childTnLst>
                          </p:cTn>
                        </p:par>
                        <p:par>
                          <p:cTn id="53" fill="hold">
                            <p:stCondLst>
                              <p:cond delay="30500"/>
                            </p:stCondLst>
                            <p:childTnLst>
                              <p:par>
                                <p:cTn id="54" presetID="0" presetClass="path" presetSubtype="0" accel="50000" decel="50000" fill="hold" nodeType="afterEffect">
                                  <p:stCondLst>
                                    <p:cond delay="0"/>
                                  </p:stCondLst>
                                  <p:childTnLst>
                                    <p:animMotion origin="layout" path="M -0.67617 -0.27338 L -0.67617 -0.40347 " pathEditMode="relative" ptsTypes="AA">
                                      <p:cBhvr>
                                        <p:cTn id="55" dur="5000" fill="hold"/>
                                        <p:tgtEl>
                                          <p:spTgt spid="4"/>
                                        </p:tgtEl>
                                        <p:attrNameLst>
                                          <p:attrName>ppt_x</p:attrName>
                                          <p:attrName>ppt_y</p:attrName>
                                        </p:attrNameLst>
                                      </p:cBhvr>
                                    </p:animMotion>
                                  </p:childTnLst>
                                </p:cTn>
                              </p:par>
                              <p:par>
                                <p:cTn id="56" presetID="22" presetClass="entr" presetSubtype="4" fill="hold" grpId="0" nodeType="with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wipe(down)">
                                      <p:cBhvr>
                                        <p:cTn id="58" dur="5000"/>
                                        <p:tgtEl>
                                          <p:spTgt spid="8"/>
                                        </p:tgtEl>
                                      </p:cBhvr>
                                    </p:animEffect>
                                  </p:childTnLst>
                                </p:cTn>
                              </p:par>
                              <p:par>
                                <p:cTn id="59" presetID="22" presetClass="exit" presetSubtype="1" fill="hold" grpId="0" nodeType="withEffect">
                                  <p:stCondLst>
                                    <p:cond delay="0"/>
                                  </p:stCondLst>
                                  <p:childTnLst>
                                    <p:animEffect transition="out" filter="wipe(up)">
                                      <p:cBhvr>
                                        <p:cTn id="60" dur="3000"/>
                                        <p:tgtEl>
                                          <p:spTgt spid="12"/>
                                        </p:tgtEl>
                                      </p:cBhvr>
                                    </p:animEffect>
                                    <p:set>
                                      <p:cBhvr>
                                        <p:cTn id="61" dur="1" fill="hold">
                                          <p:stCondLst>
                                            <p:cond delay="2999"/>
                                          </p:stCondLst>
                                        </p:cTn>
                                        <p:tgtEl>
                                          <p:spTgt spid="12"/>
                                        </p:tgtEl>
                                        <p:attrNameLst>
                                          <p:attrName>style.visibility</p:attrName>
                                        </p:attrNameLst>
                                      </p:cBhvr>
                                      <p:to>
                                        <p:strVal val="hidden"/>
                                      </p:to>
                                    </p:set>
                                  </p:childTnLst>
                                </p:cTn>
                              </p:par>
                              <p:par>
                                <p:cTn id="62" presetID="1" presetClass="exit" presetSubtype="0" fill="hold" nodeType="withEffect">
                                  <p:stCondLst>
                                    <p:cond delay="3000"/>
                                  </p:stCondLst>
                                  <p:childTnLst>
                                    <p:set>
                                      <p:cBhvr>
                                        <p:cTn id="63" dur="1" fill="hold">
                                          <p:stCondLst>
                                            <p:cond delay="0"/>
                                          </p:stCondLst>
                                        </p:cTn>
                                        <p:tgtEl>
                                          <p:spTgt spid="89"/>
                                        </p:tgtEl>
                                        <p:attrNameLst>
                                          <p:attrName>style.visibility</p:attrName>
                                        </p:attrNameLst>
                                      </p:cBhvr>
                                      <p:to>
                                        <p:strVal val="hidden"/>
                                      </p:to>
                                    </p:set>
                                  </p:childTnLst>
                                </p:cTn>
                              </p:par>
                            </p:childTnLst>
                          </p:cTn>
                        </p:par>
                        <p:par>
                          <p:cTn id="64" fill="hold">
                            <p:stCondLst>
                              <p:cond delay="35500"/>
                            </p:stCondLst>
                            <p:childTnLst>
                              <p:par>
                                <p:cTn id="65" presetID="1" presetClass="exit" presetSubtype="0" fill="hold" nodeType="afterEffect">
                                  <p:stCondLst>
                                    <p:cond delay="0"/>
                                  </p:stCondLst>
                                  <p:childTnLst>
                                    <p:set>
                                      <p:cBhvr>
                                        <p:cTn id="66" dur="1" fill="hold">
                                          <p:stCondLst>
                                            <p:cond delay="0"/>
                                          </p:stCondLst>
                                        </p:cTn>
                                        <p:tgtEl>
                                          <p:spTgt spid="19"/>
                                        </p:tgtEl>
                                        <p:attrNameLst>
                                          <p:attrName>style.visibility</p:attrName>
                                        </p:attrNameLst>
                                      </p:cBhvr>
                                      <p:to>
                                        <p:strVal val="hidden"/>
                                      </p:to>
                                    </p:set>
                                  </p:childTnLst>
                                </p:cTn>
                              </p:par>
                            </p:childTnLst>
                          </p:cTn>
                        </p:par>
                        <p:par>
                          <p:cTn id="67" fill="hold">
                            <p:stCondLst>
                              <p:cond delay="35500"/>
                            </p:stCondLst>
                            <p:childTnLst>
                              <p:par>
                                <p:cTn id="68" presetID="0" presetClass="path" presetSubtype="0" accel="50000" decel="50000" fill="hold" nodeType="afterEffect">
                                  <p:stCondLst>
                                    <p:cond delay="0"/>
                                  </p:stCondLst>
                                  <p:childTnLst>
                                    <p:animMotion origin="layout" path="M -0.6763 -0.4 L -0.93932 -0.40439 " pathEditMode="relative" ptsTypes="AA">
                                      <p:cBhvr>
                                        <p:cTn id="69" dur="50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6" grpId="0" animBg="1"/>
      <p:bldP spid="17" grpId="0" animBg="1"/>
      <p:bldP spid="10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8EEB16-8F8F-1942-F3DA-D327396180C8}"/>
              </a:ext>
            </a:extLst>
          </p:cNvPr>
          <p:cNvSpPr>
            <a:spLocks noChangeAspect="1"/>
          </p:cNvSpPr>
          <p:nvPr/>
        </p:nvSpPr>
        <p:spPr>
          <a:xfrm>
            <a:off x="4267201" y="685830"/>
            <a:ext cx="1828800" cy="914400"/>
          </a:xfrm>
          <a:prstGeom prst="rect">
            <a:avLst/>
          </a:prstGeom>
          <a:solidFill>
            <a:srgbClr val="61CBF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346C66"/>
                </a:solidFill>
              </a:rPr>
              <a:t>Saved</a:t>
            </a:r>
          </a:p>
        </p:txBody>
      </p:sp>
      <p:sp>
        <p:nvSpPr>
          <p:cNvPr id="3" name="Rectangle 2">
            <a:extLst>
              <a:ext uri="{FF2B5EF4-FFF2-40B4-BE49-F238E27FC236}">
                <a16:creationId xmlns:a16="http://schemas.microsoft.com/office/drawing/2014/main" id="{50E8C38E-D9F8-DB5E-C649-60D54C4D31AF}"/>
              </a:ext>
            </a:extLst>
          </p:cNvPr>
          <p:cNvSpPr>
            <a:spLocks noChangeAspect="1"/>
          </p:cNvSpPr>
          <p:nvPr/>
        </p:nvSpPr>
        <p:spPr>
          <a:xfrm>
            <a:off x="4267201" y="1600220"/>
            <a:ext cx="1828800" cy="914400"/>
          </a:xfrm>
          <a:prstGeom prst="rect">
            <a:avLst/>
          </a:prstGeom>
          <a:solidFill>
            <a:srgbClr val="61CBF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346C66"/>
                </a:solidFill>
              </a:rPr>
              <a:t>Saved</a:t>
            </a:r>
          </a:p>
        </p:txBody>
      </p:sp>
      <p:sp>
        <p:nvSpPr>
          <p:cNvPr id="4" name="Rectangle 3">
            <a:extLst>
              <a:ext uri="{FF2B5EF4-FFF2-40B4-BE49-F238E27FC236}">
                <a16:creationId xmlns:a16="http://schemas.microsoft.com/office/drawing/2014/main" id="{4C748556-981F-2416-3B4D-D75C6B5B5812}"/>
              </a:ext>
            </a:extLst>
          </p:cNvPr>
          <p:cNvSpPr>
            <a:spLocks noChangeAspect="1"/>
          </p:cNvSpPr>
          <p:nvPr/>
        </p:nvSpPr>
        <p:spPr>
          <a:xfrm>
            <a:off x="4267201" y="2526033"/>
            <a:ext cx="1828800" cy="914400"/>
          </a:xfrm>
          <a:prstGeom prst="rect">
            <a:avLst/>
          </a:prstGeom>
          <a:solidFill>
            <a:srgbClr val="61CBF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346C66"/>
                </a:solidFill>
              </a:rPr>
              <a:t>Saved</a:t>
            </a:r>
          </a:p>
        </p:txBody>
      </p:sp>
      <p:sp>
        <p:nvSpPr>
          <p:cNvPr id="5" name="Rectangle 4">
            <a:extLst>
              <a:ext uri="{FF2B5EF4-FFF2-40B4-BE49-F238E27FC236}">
                <a16:creationId xmlns:a16="http://schemas.microsoft.com/office/drawing/2014/main" id="{D99FE5A2-D408-6FFD-1DBD-22103041C499}"/>
              </a:ext>
            </a:extLst>
          </p:cNvPr>
          <p:cNvSpPr>
            <a:spLocks noChangeAspect="1"/>
          </p:cNvSpPr>
          <p:nvPr/>
        </p:nvSpPr>
        <p:spPr>
          <a:xfrm>
            <a:off x="4267201" y="3413761"/>
            <a:ext cx="1828800" cy="914400"/>
          </a:xfrm>
          <a:prstGeom prst="rect">
            <a:avLst/>
          </a:prstGeom>
          <a:solidFill>
            <a:srgbClr val="61CBF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346C66"/>
                </a:solidFill>
              </a:rPr>
              <a:t>LOST</a:t>
            </a:r>
          </a:p>
        </p:txBody>
      </p:sp>
      <p:sp>
        <p:nvSpPr>
          <p:cNvPr id="6" name="Rectangle 5">
            <a:extLst>
              <a:ext uri="{FF2B5EF4-FFF2-40B4-BE49-F238E27FC236}">
                <a16:creationId xmlns:a16="http://schemas.microsoft.com/office/drawing/2014/main" id="{BE68CF83-B4B9-7644-9FAE-AF613EDE6061}"/>
              </a:ext>
            </a:extLst>
          </p:cNvPr>
          <p:cNvSpPr>
            <a:spLocks noChangeAspect="1"/>
          </p:cNvSpPr>
          <p:nvPr/>
        </p:nvSpPr>
        <p:spPr>
          <a:xfrm>
            <a:off x="4267201" y="4343390"/>
            <a:ext cx="1828800" cy="914400"/>
          </a:xfrm>
          <a:prstGeom prst="rect">
            <a:avLst/>
          </a:prstGeom>
          <a:solidFill>
            <a:srgbClr val="61CBF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346C66"/>
                </a:solidFill>
              </a:rPr>
              <a:t>LOST</a:t>
            </a:r>
            <a:endParaRPr lang="en-US" b="1" dirty="0">
              <a:solidFill>
                <a:srgbClr val="346C66"/>
              </a:solidFill>
            </a:endParaRPr>
          </a:p>
        </p:txBody>
      </p:sp>
      <p:sp>
        <p:nvSpPr>
          <p:cNvPr id="7" name="Rectangle 6">
            <a:extLst>
              <a:ext uri="{FF2B5EF4-FFF2-40B4-BE49-F238E27FC236}">
                <a16:creationId xmlns:a16="http://schemas.microsoft.com/office/drawing/2014/main" id="{BD009873-4A5E-5B96-0720-6CE44C055960}"/>
              </a:ext>
            </a:extLst>
          </p:cNvPr>
          <p:cNvSpPr>
            <a:spLocks noChangeAspect="1"/>
          </p:cNvSpPr>
          <p:nvPr/>
        </p:nvSpPr>
        <p:spPr>
          <a:xfrm>
            <a:off x="4267201" y="5257780"/>
            <a:ext cx="1828800" cy="914400"/>
          </a:xfrm>
          <a:prstGeom prst="rect">
            <a:avLst/>
          </a:prstGeom>
          <a:solidFill>
            <a:srgbClr val="61CBF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A08EA1A-DC6E-9E34-FDFB-2169AABF7509}"/>
              </a:ext>
            </a:extLst>
          </p:cNvPr>
          <p:cNvSpPr>
            <a:spLocks noChangeAspect="1"/>
          </p:cNvSpPr>
          <p:nvPr/>
        </p:nvSpPr>
        <p:spPr>
          <a:xfrm>
            <a:off x="7945658" y="1588787"/>
            <a:ext cx="1828800" cy="914400"/>
          </a:xfrm>
          <a:prstGeom prst="rect">
            <a:avLst/>
          </a:prstGeom>
          <a:solidFill>
            <a:srgbClr val="61CBF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E000CB4-36B0-4EEB-3FC2-B539B2DFCFA9}"/>
              </a:ext>
            </a:extLst>
          </p:cNvPr>
          <p:cNvSpPr>
            <a:spLocks noChangeAspect="1"/>
          </p:cNvSpPr>
          <p:nvPr/>
        </p:nvSpPr>
        <p:spPr>
          <a:xfrm>
            <a:off x="7955193" y="2514600"/>
            <a:ext cx="1828800" cy="914400"/>
          </a:xfrm>
          <a:prstGeom prst="rect">
            <a:avLst/>
          </a:prstGeom>
          <a:solidFill>
            <a:srgbClr val="61CBF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6C8E85D-2BA9-51F8-1624-64165F70417F}"/>
              </a:ext>
            </a:extLst>
          </p:cNvPr>
          <p:cNvSpPr>
            <a:spLocks noChangeAspect="1"/>
          </p:cNvSpPr>
          <p:nvPr/>
        </p:nvSpPr>
        <p:spPr>
          <a:xfrm>
            <a:off x="7959935" y="3402328"/>
            <a:ext cx="1828800" cy="914400"/>
          </a:xfrm>
          <a:prstGeom prst="rect">
            <a:avLst/>
          </a:prstGeom>
          <a:solidFill>
            <a:srgbClr val="61CBF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8559457-6C92-5F97-F060-290FEB0058E7}"/>
              </a:ext>
            </a:extLst>
          </p:cNvPr>
          <p:cNvSpPr>
            <a:spLocks noChangeAspect="1"/>
          </p:cNvSpPr>
          <p:nvPr/>
        </p:nvSpPr>
        <p:spPr>
          <a:xfrm>
            <a:off x="6096000" y="5257780"/>
            <a:ext cx="6217852" cy="914400"/>
          </a:xfrm>
          <a:prstGeom prst="rect">
            <a:avLst/>
          </a:prstGeom>
          <a:solidFill>
            <a:srgbClr val="61CBF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853E3D1-8DD2-0D08-988E-44BAF5BEA4F2}"/>
              </a:ext>
            </a:extLst>
          </p:cNvPr>
          <p:cNvSpPr>
            <a:spLocks noChangeAspect="1"/>
          </p:cNvSpPr>
          <p:nvPr/>
        </p:nvSpPr>
        <p:spPr>
          <a:xfrm>
            <a:off x="-944803" y="685830"/>
            <a:ext cx="5193909" cy="914400"/>
          </a:xfrm>
          <a:prstGeom prst="rect">
            <a:avLst/>
          </a:prstGeom>
          <a:solidFill>
            <a:srgbClr val="61CBF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5379DEC2-9B08-5F43-E878-E68993D332D7}"/>
              </a:ext>
            </a:extLst>
          </p:cNvPr>
          <p:cNvCxnSpPr>
            <a:cxnSpLocks/>
          </p:cNvCxnSpPr>
          <p:nvPr/>
        </p:nvCxnSpPr>
        <p:spPr>
          <a:xfrm>
            <a:off x="6096000" y="1600220"/>
            <a:ext cx="1828780" cy="0"/>
          </a:xfrm>
          <a:prstGeom prst="straightConnector1">
            <a:avLst/>
          </a:prstGeom>
          <a:ln w="101600">
            <a:solidFill>
              <a:srgbClr val="61CBF5"/>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056415C-71F7-21A2-6151-86DCC5ABC4A0}"/>
              </a:ext>
            </a:extLst>
          </p:cNvPr>
          <p:cNvCxnSpPr>
            <a:cxnSpLocks/>
          </p:cNvCxnSpPr>
          <p:nvPr/>
        </p:nvCxnSpPr>
        <p:spPr>
          <a:xfrm>
            <a:off x="6096000" y="2514610"/>
            <a:ext cx="1828780" cy="0"/>
          </a:xfrm>
          <a:prstGeom prst="straightConnector1">
            <a:avLst/>
          </a:prstGeom>
          <a:ln w="101600">
            <a:solidFill>
              <a:srgbClr val="61CBF5"/>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11F2B2A5-9A86-BD97-77E2-BE6DC9421531}"/>
              </a:ext>
            </a:extLst>
          </p:cNvPr>
          <p:cNvCxnSpPr>
            <a:cxnSpLocks/>
          </p:cNvCxnSpPr>
          <p:nvPr/>
        </p:nvCxnSpPr>
        <p:spPr>
          <a:xfrm>
            <a:off x="6096000" y="3429000"/>
            <a:ext cx="1828780" cy="0"/>
          </a:xfrm>
          <a:prstGeom prst="straightConnector1">
            <a:avLst/>
          </a:prstGeom>
          <a:ln w="101600">
            <a:solidFill>
              <a:srgbClr val="61CBF5"/>
            </a:solidFill>
            <a:tailEnd type="stealth" w="med" len="lg"/>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A43D2FE1-53B6-6C66-836F-7B04103A3ECF}"/>
              </a:ext>
            </a:extLst>
          </p:cNvPr>
          <p:cNvSpPr txBox="1"/>
          <p:nvPr/>
        </p:nvSpPr>
        <p:spPr>
          <a:xfrm>
            <a:off x="6096000" y="228635"/>
            <a:ext cx="6096000" cy="707886"/>
          </a:xfrm>
          <a:prstGeom prst="rect">
            <a:avLst/>
          </a:prstGeom>
          <a:noFill/>
        </p:spPr>
        <p:txBody>
          <a:bodyPr wrap="square" rtlCol="0">
            <a:spAutoFit/>
          </a:bodyPr>
          <a:lstStyle/>
          <a:p>
            <a:pPr algn="ctr"/>
            <a:r>
              <a:rPr lang="en-US" sz="4000" dirty="0"/>
              <a:t>Transiting Downstream</a:t>
            </a:r>
          </a:p>
        </p:txBody>
      </p:sp>
      <p:sp>
        <p:nvSpPr>
          <p:cNvPr id="20" name="TextBox 19">
            <a:extLst>
              <a:ext uri="{FF2B5EF4-FFF2-40B4-BE49-F238E27FC236}">
                <a16:creationId xmlns:a16="http://schemas.microsoft.com/office/drawing/2014/main" id="{17B0DC5A-AE13-ADA4-48C4-A000C2022A38}"/>
              </a:ext>
            </a:extLst>
          </p:cNvPr>
          <p:cNvSpPr txBox="1"/>
          <p:nvPr/>
        </p:nvSpPr>
        <p:spPr>
          <a:xfrm>
            <a:off x="426782" y="2514610"/>
            <a:ext cx="3474682" cy="2677656"/>
          </a:xfrm>
          <a:prstGeom prst="rect">
            <a:avLst/>
          </a:prstGeom>
          <a:noFill/>
        </p:spPr>
        <p:txBody>
          <a:bodyPr wrap="square" rtlCol="0">
            <a:spAutoFit/>
          </a:bodyPr>
          <a:lstStyle/>
          <a:p>
            <a:r>
              <a:rPr lang="en-US" sz="2800" dirty="0"/>
              <a:t>Top elevation of water saved in basin cannot be higher than the minimum water elevation in a lock</a:t>
            </a:r>
          </a:p>
        </p:txBody>
      </p:sp>
    </p:spTree>
    <p:extLst>
      <p:ext uri="{BB962C8B-B14F-4D97-AF65-F5344CB8AC3E}">
        <p14:creationId xmlns:p14="http://schemas.microsoft.com/office/powerpoint/2010/main" val="3174939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0"/>
                                        <p:tgtEl>
                                          <p:spTgt spid="2"/>
                                        </p:tgtEl>
                                      </p:cBhvr>
                                    </p:animEffect>
                                    <p:set>
                                      <p:cBhvr>
                                        <p:cTn id="7" dur="1" fill="hold">
                                          <p:stCondLst>
                                            <p:cond delay="4999"/>
                                          </p:stCondLst>
                                        </p:cTn>
                                        <p:tgtEl>
                                          <p:spTgt spid="2"/>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childTnLst>
                                </p:cTn>
                              </p:par>
                              <p:par>
                                <p:cTn id="10" presetID="22" presetClass="entr" presetSubtype="4"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0"/>
                                        <p:tgtEl>
                                          <p:spTgt spid="8"/>
                                        </p:tgtEl>
                                      </p:cBhvr>
                                    </p:animEffect>
                                  </p:childTnLst>
                                </p:cTn>
                              </p:par>
                            </p:childTnLst>
                          </p:cTn>
                        </p:par>
                        <p:par>
                          <p:cTn id="13" fill="hold">
                            <p:stCondLst>
                              <p:cond delay="5000"/>
                            </p:stCondLst>
                            <p:childTnLst>
                              <p:par>
                                <p:cTn id="14" presetID="1" presetClass="exit" presetSubtype="0" fill="hold" nodeType="afterEffect">
                                  <p:stCondLst>
                                    <p:cond delay="0"/>
                                  </p:stCondLst>
                                  <p:childTnLst>
                                    <p:set>
                                      <p:cBhvr>
                                        <p:cTn id="15" dur="1" fill="hold">
                                          <p:stCondLst>
                                            <p:cond delay="0"/>
                                          </p:stCondLst>
                                        </p:cTn>
                                        <p:tgtEl>
                                          <p:spTgt spid="14"/>
                                        </p:tgtEl>
                                        <p:attrNameLst>
                                          <p:attrName>style.visibility</p:attrName>
                                        </p:attrNameLst>
                                      </p:cBhvr>
                                      <p:to>
                                        <p:strVal val="hidden"/>
                                      </p:to>
                                    </p:set>
                                  </p:childTnLst>
                                </p:cTn>
                              </p:par>
                            </p:childTnLst>
                          </p:cTn>
                        </p:par>
                        <p:par>
                          <p:cTn id="16" fill="hold">
                            <p:stCondLst>
                              <p:cond delay="5000"/>
                            </p:stCondLst>
                            <p:childTnLst>
                              <p:par>
                                <p:cTn id="17" presetID="22" presetClass="exit" presetSubtype="1" fill="hold" grpId="0" nodeType="afterEffect">
                                  <p:stCondLst>
                                    <p:cond delay="0"/>
                                  </p:stCondLst>
                                  <p:childTnLst>
                                    <p:animEffect transition="out" filter="wipe(up)">
                                      <p:cBhvr>
                                        <p:cTn id="18" dur="5000"/>
                                        <p:tgtEl>
                                          <p:spTgt spid="3"/>
                                        </p:tgtEl>
                                      </p:cBhvr>
                                    </p:animEffect>
                                    <p:set>
                                      <p:cBhvr>
                                        <p:cTn id="19" dur="1" fill="hold">
                                          <p:stCondLst>
                                            <p:cond delay="4999"/>
                                          </p:stCondLst>
                                        </p:cTn>
                                        <p:tgtEl>
                                          <p:spTgt spid="3"/>
                                        </p:tgtEl>
                                        <p:attrNameLst>
                                          <p:attrName>style.visibility</p:attrName>
                                        </p:attrNameLst>
                                      </p:cBhvr>
                                      <p:to>
                                        <p:strVal val="hidden"/>
                                      </p:to>
                                    </p:set>
                                  </p:childTnLst>
                                </p:cTn>
                              </p:par>
                              <p:par>
                                <p:cTn id="20" presetID="1"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childTnLst>
                                </p:cTn>
                              </p:par>
                              <p:par>
                                <p:cTn id="22" presetID="22" presetClass="entr" presetSubtype="4"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0"/>
                                        <p:tgtEl>
                                          <p:spTgt spid="9"/>
                                        </p:tgtEl>
                                      </p:cBhvr>
                                    </p:animEffect>
                                  </p:childTnLst>
                                </p:cTn>
                              </p:par>
                            </p:childTnLst>
                          </p:cTn>
                        </p:par>
                        <p:par>
                          <p:cTn id="25" fill="hold">
                            <p:stCondLst>
                              <p:cond delay="10000"/>
                            </p:stCondLst>
                            <p:childTnLst>
                              <p:par>
                                <p:cTn id="26" presetID="1" presetClass="exit" presetSubtype="0" fill="hold" nodeType="afterEffect">
                                  <p:stCondLst>
                                    <p:cond delay="0"/>
                                  </p:stCondLst>
                                  <p:childTnLst>
                                    <p:set>
                                      <p:cBhvr>
                                        <p:cTn id="27" dur="1" fill="hold">
                                          <p:stCondLst>
                                            <p:cond delay="0"/>
                                          </p:stCondLst>
                                        </p:cTn>
                                        <p:tgtEl>
                                          <p:spTgt spid="17"/>
                                        </p:tgtEl>
                                        <p:attrNameLst>
                                          <p:attrName>style.visibility</p:attrName>
                                        </p:attrNameLst>
                                      </p:cBhvr>
                                      <p:to>
                                        <p:strVal val="hidden"/>
                                      </p:to>
                                    </p:set>
                                  </p:childTnLst>
                                </p:cTn>
                              </p:par>
                            </p:childTnLst>
                          </p:cTn>
                        </p:par>
                        <p:par>
                          <p:cTn id="28" fill="hold">
                            <p:stCondLst>
                              <p:cond delay="10000"/>
                            </p:stCondLst>
                            <p:childTnLst>
                              <p:par>
                                <p:cTn id="29" presetID="22" presetClass="exit" presetSubtype="1" fill="hold" grpId="0" nodeType="afterEffect">
                                  <p:stCondLst>
                                    <p:cond delay="0"/>
                                  </p:stCondLst>
                                  <p:childTnLst>
                                    <p:animEffect transition="out" filter="wipe(up)">
                                      <p:cBhvr>
                                        <p:cTn id="30" dur="5000"/>
                                        <p:tgtEl>
                                          <p:spTgt spid="4"/>
                                        </p:tgtEl>
                                      </p:cBhvr>
                                    </p:animEffect>
                                    <p:set>
                                      <p:cBhvr>
                                        <p:cTn id="31" dur="1" fill="hold">
                                          <p:stCondLst>
                                            <p:cond delay="4999"/>
                                          </p:stCondLst>
                                        </p:cTn>
                                        <p:tgtEl>
                                          <p:spTgt spid="4"/>
                                        </p:tgtEl>
                                        <p:attrNameLst>
                                          <p:attrName>style.visibility</p:attrName>
                                        </p:attrNameLst>
                                      </p:cBhvr>
                                      <p:to>
                                        <p:strVal val="hidden"/>
                                      </p:to>
                                    </p:set>
                                  </p:childTnLst>
                                </p:cTn>
                              </p:par>
                              <p:par>
                                <p:cTn id="32" presetID="1"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childTnLst>
                                </p:cTn>
                              </p:par>
                              <p:par>
                                <p:cTn id="34" presetID="22" presetClass="entr" presetSubtype="4"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down)">
                                      <p:cBhvr>
                                        <p:cTn id="36" dur="5000"/>
                                        <p:tgtEl>
                                          <p:spTgt spid="10"/>
                                        </p:tgtEl>
                                      </p:cBhvr>
                                    </p:animEffect>
                                  </p:childTnLst>
                                </p:cTn>
                              </p:par>
                            </p:childTnLst>
                          </p:cTn>
                        </p:par>
                        <p:par>
                          <p:cTn id="37" fill="hold">
                            <p:stCondLst>
                              <p:cond delay="15000"/>
                            </p:stCondLst>
                            <p:childTnLst>
                              <p:par>
                                <p:cTn id="38" presetID="1" presetClass="exit" presetSubtype="0" fill="hold" nodeType="afterEffect">
                                  <p:stCondLst>
                                    <p:cond delay="0"/>
                                  </p:stCondLst>
                                  <p:childTnLst>
                                    <p:set>
                                      <p:cBhvr>
                                        <p:cTn id="39" dur="1" fill="hold">
                                          <p:stCondLst>
                                            <p:cond delay="0"/>
                                          </p:stCondLst>
                                        </p:cTn>
                                        <p:tgtEl>
                                          <p:spTgt spid="18"/>
                                        </p:tgtEl>
                                        <p:attrNameLst>
                                          <p:attrName>style.visibility</p:attrName>
                                        </p:attrNameLst>
                                      </p:cBhvr>
                                      <p:to>
                                        <p:strVal val="hidden"/>
                                      </p:to>
                                    </p:set>
                                  </p:childTnLst>
                                </p:cTn>
                              </p:par>
                            </p:childTnLst>
                          </p:cTn>
                        </p:par>
                        <p:par>
                          <p:cTn id="40" fill="hold">
                            <p:stCondLst>
                              <p:cond delay="15000"/>
                            </p:stCondLst>
                            <p:childTnLst>
                              <p:par>
                                <p:cTn id="41" presetID="22" presetClass="exit" presetSubtype="1" fill="hold" grpId="0" nodeType="afterEffect">
                                  <p:stCondLst>
                                    <p:cond delay="0"/>
                                  </p:stCondLst>
                                  <p:childTnLst>
                                    <p:animEffect transition="out" filter="wipe(up)">
                                      <p:cBhvr>
                                        <p:cTn id="42" dur="5000"/>
                                        <p:tgtEl>
                                          <p:spTgt spid="5"/>
                                        </p:tgtEl>
                                      </p:cBhvr>
                                    </p:animEffect>
                                    <p:set>
                                      <p:cBhvr>
                                        <p:cTn id="43" dur="1" fill="hold">
                                          <p:stCondLst>
                                            <p:cond delay="4999"/>
                                          </p:stCondLst>
                                        </p:cTn>
                                        <p:tgtEl>
                                          <p:spTgt spid="5"/>
                                        </p:tgtEl>
                                        <p:attrNameLst>
                                          <p:attrName>style.visibility</p:attrName>
                                        </p:attrNameLst>
                                      </p:cBhvr>
                                      <p:to>
                                        <p:strVal val="hidden"/>
                                      </p:to>
                                    </p:set>
                                  </p:childTnLst>
                                </p:cTn>
                              </p:par>
                            </p:childTnLst>
                          </p:cTn>
                        </p:par>
                        <p:par>
                          <p:cTn id="44" fill="hold">
                            <p:stCondLst>
                              <p:cond delay="20000"/>
                            </p:stCondLst>
                            <p:childTnLst>
                              <p:par>
                                <p:cTn id="45" presetID="22" presetClass="exit" presetSubtype="1" fill="hold" grpId="0" nodeType="afterEffect">
                                  <p:stCondLst>
                                    <p:cond delay="0"/>
                                  </p:stCondLst>
                                  <p:childTnLst>
                                    <p:animEffect transition="out" filter="wipe(up)">
                                      <p:cBhvr>
                                        <p:cTn id="46" dur="5000"/>
                                        <p:tgtEl>
                                          <p:spTgt spid="6"/>
                                        </p:tgtEl>
                                      </p:cBhvr>
                                    </p:animEffect>
                                    <p:set>
                                      <p:cBhvr>
                                        <p:cTn id="47" dur="1" fill="hold">
                                          <p:stCondLst>
                                            <p:cond delay="4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8" grpId="0" animBg="1"/>
      <p:bldP spid="9"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A1FB86-6E77-9FB2-FE48-6C021391B67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35EB88C-2FBC-39BA-BEDA-7E52435114D0}"/>
              </a:ext>
            </a:extLst>
          </p:cNvPr>
          <p:cNvSpPr>
            <a:spLocks noChangeAspect="1"/>
          </p:cNvSpPr>
          <p:nvPr/>
        </p:nvSpPr>
        <p:spPr>
          <a:xfrm>
            <a:off x="4267201" y="685830"/>
            <a:ext cx="1828800" cy="914400"/>
          </a:xfrm>
          <a:prstGeom prst="rect">
            <a:avLst/>
          </a:prstGeom>
          <a:solidFill>
            <a:srgbClr val="61CBF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346C66"/>
                </a:solidFill>
              </a:rPr>
              <a:t>LOST</a:t>
            </a:r>
          </a:p>
        </p:txBody>
      </p:sp>
      <p:sp>
        <p:nvSpPr>
          <p:cNvPr id="3" name="Rectangle 2">
            <a:extLst>
              <a:ext uri="{FF2B5EF4-FFF2-40B4-BE49-F238E27FC236}">
                <a16:creationId xmlns:a16="http://schemas.microsoft.com/office/drawing/2014/main" id="{71E9F34A-9954-A3F0-B113-E3933EA0693C}"/>
              </a:ext>
            </a:extLst>
          </p:cNvPr>
          <p:cNvSpPr>
            <a:spLocks noChangeAspect="1"/>
          </p:cNvSpPr>
          <p:nvPr/>
        </p:nvSpPr>
        <p:spPr>
          <a:xfrm>
            <a:off x="4267201" y="1600220"/>
            <a:ext cx="1828800" cy="914400"/>
          </a:xfrm>
          <a:prstGeom prst="rect">
            <a:avLst/>
          </a:prstGeom>
          <a:solidFill>
            <a:srgbClr val="61CBF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346C66"/>
                </a:solidFill>
              </a:rPr>
              <a:t>LOST</a:t>
            </a:r>
          </a:p>
        </p:txBody>
      </p:sp>
      <p:sp>
        <p:nvSpPr>
          <p:cNvPr id="4" name="Rectangle 3">
            <a:extLst>
              <a:ext uri="{FF2B5EF4-FFF2-40B4-BE49-F238E27FC236}">
                <a16:creationId xmlns:a16="http://schemas.microsoft.com/office/drawing/2014/main" id="{6F661E26-B952-3A48-C961-34EA0E249D41}"/>
              </a:ext>
            </a:extLst>
          </p:cNvPr>
          <p:cNvSpPr>
            <a:spLocks noChangeAspect="1"/>
          </p:cNvSpPr>
          <p:nvPr/>
        </p:nvSpPr>
        <p:spPr>
          <a:xfrm>
            <a:off x="4267201" y="2526033"/>
            <a:ext cx="1828800" cy="914400"/>
          </a:xfrm>
          <a:prstGeom prst="rect">
            <a:avLst/>
          </a:prstGeom>
          <a:solidFill>
            <a:srgbClr val="61CBF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346C66"/>
                </a:solidFill>
              </a:rPr>
              <a:t>Saved</a:t>
            </a:r>
          </a:p>
        </p:txBody>
      </p:sp>
      <p:sp>
        <p:nvSpPr>
          <p:cNvPr id="6" name="Rectangle 5">
            <a:extLst>
              <a:ext uri="{FF2B5EF4-FFF2-40B4-BE49-F238E27FC236}">
                <a16:creationId xmlns:a16="http://schemas.microsoft.com/office/drawing/2014/main" id="{F73BBD91-59E6-C0F4-C92A-20D2AC7BC617}"/>
              </a:ext>
            </a:extLst>
          </p:cNvPr>
          <p:cNvSpPr>
            <a:spLocks noChangeAspect="1"/>
          </p:cNvSpPr>
          <p:nvPr/>
        </p:nvSpPr>
        <p:spPr>
          <a:xfrm>
            <a:off x="4267201" y="4343390"/>
            <a:ext cx="1828800" cy="914400"/>
          </a:xfrm>
          <a:prstGeom prst="rect">
            <a:avLst/>
          </a:prstGeom>
          <a:solidFill>
            <a:srgbClr val="61CBF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346C66"/>
                </a:solidFill>
              </a:rPr>
              <a:t>Saved</a:t>
            </a:r>
          </a:p>
        </p:txBody>
      </p:sp>
      <p:sp>
        <p:nvSpPr>
          <p:cNvPr id="7" name="Rectangle 6">
            <a:extLst>
              <a:ext uri="{FF2B5EF4-FFF2-40B4-BE49-F238E27FC236}">
                <a16:creationId xmlns:a16="http://schemas.microsoft.com/office/drawing/2014/main" id="{104205E3-45F5-7452-17F0-9923ABD18A70}"/>
              </a:ext>
            </a:extLst>
          </p:cNvPr>
          <p:cNvSpPr>
            <a:spLocks noChangeAspect="1"/>
          </p:cNvSpPr>
          <p:nvPr/>
        </p:nvSpPr>
        <p:spPr>
          <a:xfrm>
            <a:off x="4267201" y="5257780"/>
            <a:ext cx="1828800" cy="914400"/>
          </a:xfrm>
          <a:prstGeom prst="rect">
            <a:avLst/>
          </a:prstGeom>
          <a:solidFill>
            <a:srgbClr val="61CBF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5F43666-ED7F-62B9-AE5A-1FEE7112476E}"/>
              </a:ext>
            </a:extLst>
          </p:cNvPr>
          <p:cNvSpPr>
            <a:spLocks noChangeAspect="1"/>
          </p:cNvSpPr>
          <p:nvPr/>
        </p:nvSpPr>
        <p:spPr>
          <a:xfrm>
            <a:off x="7945658" y="1615449"/>
            <a:ext cx="1828800" cy="914400"/>
          </a:xfrm>
          <a:prstGeom prst="rect">
            <a:avLst/>
          </a:prstGeom>
          <a:solidFill>
            <a:srgbClr val="61CBF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346C66"/>
                </a:solidFill>
              </a:rPr>
              <a:t>Refilled</a:t>
            </a:r>
            <a:endParaRPr lang="en-US" sz="2000" b="1" dirty="0">
              <a:solidFill>
                <a:srgbClr val="346C66"/>
              </a:solidFill>
            </a:endParaRPr>
          </a:p>
        </p:txBody>
      </p:sp>
      <p:sp>
        <p:nvSpPr>
          <p:cNvPr id="9" name="Rectangle 8">
            <a:extLst>
              <a:ext uri="{FF2B5EF4-FFF2-40B4-BE49-F238E27FC236}">
                <a16:creationId xmlns:a16="http://schemas.microsoft.com/office/drawing/2014/main" id="{418540DF-6062-C796-BAC2-4CB1ED190F70}"/>
              </a:ext>
            </a:extLst>
          </p:cNvPr>
          <p:cNvSpPr>
            <a:spLocks noChangeAspect="1"/>
          </p:cNvSpPr>
          <p:nvPr/>
        </p:nvSpPr>
        <p:spPr>
          <a:xfrm>
            <a:off x="7955193" y="2541262"/>
            <a:ext cx="1828800" cy="914400"/>
          </a:xfrm>
          <a:prstGeom prst="rect">
            <a:avLst/>
          </a:prstGeom>
          <a:solidFill>
            <a:srgbClr val="61CBF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346C66"/>
                </a:solidFill>
              </a:rPr>
              <a:t>Refilled</a:t>
            </a:r>
            <a:endParaRPr lang="en-US" sz="2000" b="1" dirty="0">
              <a:solidFill>
                <a:srgbClr val="346C66"/>
              </a:solidFill>
            </a:endParaRPr>
          </a:p>
        </p:txBody>
      </p:sp>
      <p:sp>
        <p:nvSpPr>
          <p:cNvPr id="10" name="Rectangle 9">
            <a:extLst>
              <a:ext uri="{FF2B5EF4-FFF2-40B4-BE49-F238E27FC236}">
                <a16:creationId xmlns:a16="http://schemas.microsoft.com/office/drawing/2014/main" id="{8351D1A4-D005-8E3E-2C20-462928462FC2}"/>
              </a:ext>
            </a:extLst>
          </p:cNvPr>
          <p:cNvSpPr>
            <a:spLocks noChangeAspect="1"/>
          </p:cNvSpPr>
          <p:nvPr/>
        </p:nvSpPr>
        <p:spPr>
          <a:xfrm>
            <a:off x="7959935" y="3428990"/>
            <a:ext cx="1828800" cy="914400"/>
          </a:xfrm>
          <a:prstGeom prst="rect">
            <a:avLst/>
          </a:prstGeom>
          <a:solidFill>
            <a:srgbClr val="61CBF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346C66"/>
                </a:solidFill>
              </a:rPr>
              <a:t>Refilled</a:t>
            </a:r>
            <a:endParaRPr lang="en-US" sz="2000" b="1" dirty="0">
              <a:solidFill>
                <a:srgbClr val="346C66"/>
              </a:solidFill>
            </a:endParaRPr>
          </a:p>
        </p:txBody>
      </p:sp>
      <p:sp>
        <p:nvSpPr>
          <p:cNvPr id="11" name="Rectangle 10">
            <a:extLst>
              <a:ext uri="{FF2B5EF4-FFF2-40B4-BE49-F238E27FC236}">
                <a16:creationId xmlns:a16="http://schemas.microsoft.com/office/drawing/2014/main" id="{1A69D9D2-CF8B-FF4B-33E3-839DE152DD76}"/>
              </a:ext>
            </a:extLst>
          </p:cNvPr>
          <p:cNvSpPr>
            <a:spLocks noChangeAspect="1"/>
          </p:cNvSpPr>
          <p:nvPr/>
        </p:nvSpPr>
        <p:spPr>
          <a:xfrm>
            <a:off x="6096000" y="5257780"/>
            <a:ext cx="6217852" cy="914400"/>
          </a:xfrm>
          <a:prstGeom prst="rect">
            <a:avLst/>
          </a:prstGeom>
          <a:solidFill>
            <a:srgbClr val="61CBF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D5424CD-E72C-F725-AD7C-B4F71881B72F}"/>
              </a:ext>
            </a:extLst>
          </p:cNvPr>
          <p:cNvSpPr>
            <a:spLocks noChangeAspect="1"/>
          </p:cNvSpPr>
          <p:nvPr/>
        </p:nvSpPr>
        <p:spPr>
          <a:xfrm>
            <a:off x="-944803" y="685830"/>
            <a:ext cx="5193909" cy="914400"/>
          </a:xfrm>
          <a:prstGeom prst="rect">
            <a:avLst/>
          </a:prstGeom>
          <a:solidFill>
            <a:srgbClr val="61CBF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A2680803-5901-1761-B2A8-6D96729FA621}"/>
              </a:ext>
            </a:extLst>
          </p:cNvPr>
          <p:cNvCxnSpPr>
            <a:cxnSpLocks/>
          </p:cNvCxnSpPr>
          <p:nvPr/>
        </p:nvCxnSpPr>
        <p:spPr>
          <a:xfrm flipH="1">
            <a:off x="6096000" y="2514610"/>
            <a:ext cx="1828780" cy="0"/>
          </a:xfrm>
          <a:prstGeom prst="straightConnector1">
            <a:avLst/>
          </a:prstGeom>
          <a:ln w="101600">
            <a:solidFill>
              <a:srgbClr val="61CBF5"/>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619B064-CBA4-E856-3834-377A559DF1EB}"/>
              </a:ext>
            </a:extLst>
          </p:cNvPr>
          <p:cNvCxnSpPr>
            <a:cxnSpLocks/>
          </p:cNvCxnSpPr>
          <p:nvPr/>
        </p:nvCxnSpPr>
        <p:spPr>
          <a:xfrm flipH="1">
            <a:off x="6096000" y="3429000"/>
            <a:ext cx="1828780" cy="0"/>
          </a:xfrm>
          <a:prstGeom prst="straightConnector1">
            <a:avLst/>
          </a:prstGeom>
          <a:ln w="101600">
            <a:solidFill>
              <a:srgbClr val="61CBF5"/>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B53AE8A6-DECB-E746-7045-19D4F52CDD94}"/>
              </a:ext>
            </a:extLst>
          </p:cNvPr>
          <p:cNvCxnSpPr>
            <a:cxnSpLocks/>
          </p:cNvCxnSpPr>
          <p:nvPr/>
        </p:nvCxnSpPr>
        <p:spPr>
          <a:xfrm flipH="1">
            <a:off x="6096000" y="4343390"/>
            <a:ext cx="1828780" cy="0"/>
          </a:xfrm>
          <a:prstGeom prst="straightConnector1">
            <a:avLst/>
          </a:prstGeom>
          <a:ln w="101600">
            <a:solidFill>
              <a:srgbClr val="61CBF5"/>
            </a:solidFill>
            <a:tailEnd type="stealth" w="med" len="lg"/>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B40F40E-FDD3-DA60-D1D2-2F75C32208D3}"/>
              </a:ext>
            </a:extLst>
          </p:cNvPr>
          <p:cNvSpPr txBox="1"/>
          <p:nvPr/>
        </p:nvSpPr>
        <p:spPr>
          <a:xfrm>
            <a:off x="6370318" y="228635"/>
            <a:ext cx="5669218" cy="707886"/>
          </a:xfrm>
          <a:prstGeom prst="rect">
            <a:avLst/>
          </a:prstGeom>
          <a:noFill/>
        </p:spPr>
        <p:txBody>
          <a:bodyPr wrap="square" rtlCol="0">
            <a:spAutoFit/>
          </a:bodyPr>
          <a:lstStyle/>
          <a:p>
            <a:r>
              <a:rPr lang="en-US" sz="4000" dirty="0"/>
              <a:t>Transiting Upstream</a:t>
            </a:r>
          </a:p>
        </p:txBody>
      </p:sp>
      <p:sp>
        <p:nvSpPr>
          <p:cNvPr id="15" name="TextBox 14">
            <a:extLst>
              <a:ext uri="{FF2B5EF4-FFF2-40B4-BE49-F238E27FC236}">
                <a16:creationId xmlns:a16="http://schemas.microsoft.com/office/drawing/2014/main" id="{50CE9FE6-9D4F-C06F-69DD-8CBA5C831B90}"/>
              </a:ext>
            </a:extLst>
          </p:cNvPr>
          <p:cNvSpPr txBox="1"/>
          <p:nvPr/>
        </p:nvSpPr>
        <p:spPr>
          <a:xfrm>
            <a:off x="426782" y="2514610"/>
            <a:ext cx="3474682" cy="2677656"/>
          </a:xfrm>
          <a:prstGeom prst="rect">
            <a:avLst/>
          </a:prstGeom>
          <a:noFill/>
        </p:spPr>
        <p:txBody>
          <a:bodyPr wrap="square" rtlCol="0">
            <a:spAutoFit/>
          </a:bodyPr>
          <a:lstStyle/>
          <a:p>
            <a:r>
              <a:rPr lang="en-US" sz="2800" dirty="0"/>
              <a:t>Bottom elevation of water in lock cannot be higher than the bottom water elevation of basin</a:t>
            </a:r>
          </a:p>
        </p:txBody>
      </p:sp>
      <p:sp>
        <p:nvSpPr>
          <p:cNvPr id="16" name="Rectangle 15">
            <a:extLst>
              <a:ext uri="{FF2B5EF4-FFF2-40B4-BE49-F238E27FC236}">
                <a16:creationId xmlns:a16="http://schemas.microsoft.com/office/drawing/2014/main" id="{5A08C78F-122A-5F73-F0B5-0ADA2EB5BB08}"/>
              </a:ext>
            </a:extLst>
          </p:cNvPr>
          <p:cNvSpPr>
            <a:spLocks noChangeAspect="1"/>
          </p:cNvSpPr>
          <p:nvPr/>
        </p:nvSpPr>
        <p:spPr>
          <a:xfrm>
            <a:off x="4267220" y="3429000"/>
            <a:ext cx="1828800" cy="914400"/>
          </a:xfrm>
          <a:prstGeom prst="rect">
            <a:avLst/>
          </a:prstGeom>
          <a:solidFill>
            <a:srgbClr val="61CBF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346C66"/>
                </a:solidFill>
              </a:rPr>
              <a:t>Saved</a:t>
            </a:r>
          </a:p>
        </p:txBody>
      </p:sp>
    </p:spTree>
    <p:extLst>
      <p:ext uri="{BB962C8B-B14F-4D97-AF65-F5344CB8AC3E}">
        <p14:creationId xmlns:p14="http://schemas.microsoft.com/office/powerpoint/2010/main" val="3350589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22" presetClass="exit" presetSubtype="1" fill="hold" grpId="0" nodeType="withEffect">
                                  <p:stCondLst>
                                    <p:cond delay="0"/>
                                  </p:stCondLst>
                                  <p:childTnLst>
                                    <p:animEffect transition="out" filter="wipe(up)">
                                      <p:cBhvr>
                                        <p:cTn id="8" dur="5000"/>
                                        <p:tgtEl>
                                          <p:spTgt spid="10"/>
                                        </p:tgtEl>
                                      </p:cBhvr>
                                    </p:animEffect>
                                    <p:set>
                                      <p:cBhvr>
                                        <p:cTn id="9" dur="1" fill="hold">
                                          <p:stCondLst>
                                            <p:cond delay="4999"/>
                                          </p:stCondLst>
                                        </p:cTn>
                                        <p:tgtEl>
                                          <p:spTgt spid="10"/>
                                        </p:tgtEl>
                                        <p:attrNameLst>
                                          <p:attrName>style.visibility</p:attrName>
                                        </p:attrNameLst>
                                      </p:cBhvr>
                                      <p:to>
                                        <p:strVal val="hidden"/>
                                      </p:to>
                                    </p:set>
                                  </p:childTnLst>
                                </p:cTn>
                              </p:par>
                              <p:par>
                                <p:cTn id="10" presetID="22" presetClass="entr" presetSubtype="4"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0"/>
                                        <p:tgtEl>
                                          <p:spTgt spid="6"/>
                                        </p:tgtEl>
                                      </p:cBhvr>
                                    </p:animEffect>
                                  </p:childTnLst>
                                </p:cTn>
                              </p:par>
                            </p:childTnLst>
                          </p:cTn>
                        </p:par>
                        <p:par>
                          <p:cTn id="13" fill="hold">
                            <p:stCondLst>
                              <p:cond delay="5000"/>
                            </p:stCondLst>
                            <p:childTnLst>
                              <p:par>
                                <p:cTn id="14" presetID="1" presetClass="exit" presetSubtype="0" fill="hold" nodeType="afterEffect">
                                  <p:stCondLst>
                                    <p:cond delay="0"/>
                                  </p:stCondLst>
                                  <p:childTnLst>
                                    <p:set>
                                      <p:cBhvr>
                                        <p:cTn id="15" dur="1" fill="hold">
                                          <p:stCondLst>
                                            <p:cond delay="0"/>
                                          </p:stCondLst>
                                        </p:cTn>
                                        <p:tgtEl>
                                          <p:spTgt spid="18"/>
                                        </p:tgtEl>
                                        <p:attrNameLst>
                                          <p:attrName>style.visibility</p:attrName>
                                        </p:attrNameLst>
                                      </p:cBhvr>
                                      <p:to>
                                        <p:strVal val="hidden"/>
                                      </p:to>
                                    </p:set>
                                  </p:childTnLst>
                                </p:cTn>
                              </p:par>
                            </p:childTnLst>
                          </p:cTn>
                        </p:par>
                        <p:par>
                          <p:cTn id="16" fill="hold">
                            <p:stCondLst>
                              <p:cond delay="5000"/>
                            </p:stCondLst>
                            <p:childTnLst>
                              <p:par>
                                <p:cTn id="17" presetID="1" presetClass="entr" presetSubtype="0" fill="hold" nodeType="afterEffect">
                                  <p:stCondLst>
                                    <p:cond delay="1000"/>
                                  </p:stCondLst>
                                  <p:childTnLst>
                                    <p:set>
                                      <p:cBhvr>
                                        <p:cTn id="18" dur="1" fill="hold">
                                          <p:stCondLst>
                                            <p:cond delay="0"/>
                                          </p:stCondLst>
                                        </p:cTn>
                                        <p:tgtEl>
                                          <p:spTgt spid="17"/>
                                        </p:tgtEl>
                                        <p:attrNameLst>
                                          <p:attrName>style.visibility</p:attrName>
                                        </p:attrNameLst>
                                      </p:cBhvr>
                                      <p:to>
                                        <p:strVal val="visible"/>
                                      </p:to>
                                    </p:set>
                                  </p:childTnLst>
                                </p:cTn>
                              </p:par>
                              <p:par>
                                <p:cTn id="19" presetID="22" presetClass="exit" presetSubtype="1" fill="hold" grpId="0" nodeType="withEffect">
                                  <p:stCondLst>
                                    <p:cond delay="1000"/>
                                  </p:stCondLst>
                                  <p:childTnLst>
                                    <p:animEffect transition="out" filter="wipe(up)">
                                      <p:cBhvr>
                                        <p:cTn id="20" dur="5000"/>
                                        <p:tgtEl>
                                          <p:spTgt spid="9"/>
                                        </p:tgtEl>
                                      </p:cBhvr>
                                    </p:animEffect>
                                    <p:set>
                                      <p:cBhvr>
                                        <p:cTn id="21" dur="1" fill="hold">
                                          <p:stCondLst>
                                            <p:cond delay="4999"/>
                                          </p:stCondLst>
                                        </p:cTn>
                                        <p:tgtEl>
                                          <p:spTgt spid="9"/>
                                        </p:tgtEl>
                                        <p:attrNameLst>
                                          <p:attrName>style.visibility</p:attrName>
                                        </p:attrNameLst>
                                      </p:cBhvr>
                                      <p:to>
                                        <p:strVal val="hidden"/>
                                      </p:to>
                                    </p:set>
                                  </p:childTnLst>
                                </p:cTn>
                              </p:par>
                              <p:par>
                                <p:cTn id="22" presetID="22" presetClass="entr" presetSubtype="4" fill="hold" grpId="0" nodeType="withEffect">
                                  <p:stCondLst>
                                    <p:cond delay="100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0"/>
                                        <p:tgtEl>
                                          <p:spTgt spid="16"/>
                                        </p:tgtEl>
                                      </p:cBhvr>
                                    </p:animEffect>
                                  </p:childTnLst>
                                </p:cTn>
                              </p:par>
                            </p:childTnLst>
                          </p:cTn>
                        </p:par>
                        <p:par>
                          <p:cTn id="25" fill="hold">
                            <p:stCondLst>
                              <p:cond delay="11000"/>
                            </p:stCondLst>
                            <p:childTnLst>
                              <p:par>
                                <p:cTn id="26" presetID="1" presetClass="exit" presetSubtype="0" fill="hold" nodeType="afterEffect">
                                  <p:stCondLst>
                                    <p:cond delay="0"/>
                                  </p:stCondLst>
                                  <p:childTnLst>
                                    <p:set>
                                      <p:cBhvr>
                                        <p:cTn id="27" dur="1" fill="hold">
                                          <p:stCondLst>
                                            <p:cond delay="0"/>
                                          </p:stCondLst>
                                        </p:cTn>
                                        <p:tgtEl>
                                          <p:spTgt spid="17"/>
                                        </p:tgtEl>
                                        <p:attrNameLst>
                                          <p:attrName>style.visibility</p:attrName>
                                        </p:attrNameLst>
                                      </p:cBhvr>
                                      <p:to>
                                        <p:strVal val="hidden"/>
                                      </p:to>
                                    </p:set>
                                  </p:childTnLst>
                                </p:cTn>
                              </p:par>
                            </p:childTnLst>
                          </p:cTn>
                        </p:par>
                        <p:par>
                          <p:cTn id="28" fill="hold">
                            <p:stCondLst>
                              <p:cond delay="11000"/>
                            </p:stCondLst>
                            <p:childTnLst>
                              <p:par>
                                <p:cTn id="29" presetID="1" presetClass="entr" presetSubtype="0" fill="hold" nodeType="afterEffect">
                                  <p:stCondLst>
                                    <p:cond delay="1000"/>
                                  </p:stCondLst>
                                  <p:childTnLst>
                                    <p:set>
                                      <p:cBhvr>
                                        <p:cTn id="30" dur="1" fill="hold">
                                          <p:stCondLst>
                                            <p:cond delay="0"/>
                                          </p:stCondLst>
                                        </p:cTn>
                                        <p:tgtEl>
                                          <p:spTgt spid="14"/>
                                        </p:tgtEl>
                                        <p:attrNameLst>
                                          <p:attrName>style.visibility</p:attrName>
                                        </p:attrNameLst>
                                      </p:cBhvr>
                                      <p:to>
                                        <p:strVal val="visible"/>
                                      </p:to>
                                    </p:set>
                                  </p:childTnLst>
                                </p:cTn>
                              </p:par>
                              <p:par>
                                <p:cTn id="31" presetID="22" presetClass="exit" presetSubtype="1" fill="hold" grpId="0" nodeType="withEffect">
                                  <p:stCondLst>
                                    <p:cond delay="1000"/>
                                  </p:stCondLst>
                                  <p:childTnLst>
                                    <p:animEffect transition="out" filter="wipe(up)">
                                      <p:cBhvr>
                                        <p:cTn id="32" dur="5000"/>
                                        <p:tgtEl>
                                          <p:spTgt spid="8"/>
                                        </p:tgtEl>
                                      </p:cBhvr>
                                    </p:animEffect>
                                    <p:set>
                                      <p:cBhvr>
                                        <p:cTn id="33" dur="1" fill="hold">
                                          <p:stCondLst>
                                            <p:cond delay="4999"/>
                                          </p:stCondLst>
                                        </p:cTn>
                                        <p:tgtEl>
                                          <p:spTgt spid="8"/>
                                        </p:tgtEl>
                                        <p:attrNameLst>
                                          <p:attrName>style.visibility</p:attrName>
                                        </p:attrNameLst>
                                      </p:cBhvr>
                                      <p:to>
                                        <p:strVal val="hidden"/>
                                      </p:to>
                                    </p:set>
                                  </p:childTnLst>
                                </p:cTn>
                              </p:par>
                              <p:par>
                                <p:cTn id="34" presetID="22" presetClass="entr" presetSubtype="4" fill="hold" grpId="0" nodeType="withEffect">
                                  <p:stCondLst>
                                    <p:cond delay="1000"/>
                                  </p:stCondLst>
                                  <p:childTnLst>
                                    <p:set>
                                      <p:cBhvr>
                                        <p:cTn id="35" dur="1" fill="hold">
                                          <p:stCondLst>
                                            <p:cond delay="0"/>
                                          </p:stCondLst>
                                        </p:cTn>
                                        <p:tgtEl>
                                          <p:spTgt spid="4"/>
                                        </p:tgtEl>
                                        <p:attrNameLst>
                                          <p:attrName>style.visibility</p:attrName>
                                        </p:attrNameLst>
                                      </p:cBhvr>
                                      <p:to>
                                        <p:strVal val="visible"/>
                                      </p:to>
                                    </p:set>
                                    <p:animEffect transition="in" filter="wipe(down)">
                                      <p:cBhvr>
                                        <p:cTn id="36" dur="5000"/>
                                        <p:tgtEl>
                                          <p:spTgt spid="4"/>
                                        </p:tgtEl>
                                      </p:cBhvr>
                                    </p:animEffect>
                                  </p:childTnLst>
                                </p:cTn>
                              </p:par>
                            </p:childTnLst>
                          </p:cTn>
                        </p:par>
                        <p:par>
                          <p:cTn id="37" fill="hold">
                            <p:stCondLst>
                              <p:cond delay="17000"/>
                            </p:stCondLst>
                            <p:childTnLst>
                              <p:par>
                                <p:cTn id="38" presetID="1" presetClass="exit" presetSubtype="0" fill="hold" nodeType="afterEffect">
                                  <p:stCondLst>
                                    <p:cond delay="0"/>
                                  </p:stCondLst>
                                  <p:childTnLst>
                                    <p:set>
                                      <p:cBhvr>
                                        <p:cTn id="39" dur="1" fill="hold">
                                          <p:stCondLst>
                                            <p:cond delay="0"/>
                                          </p:stCondLst>
                                        </p:cTn>
                                        <p:tgtEl>
                                          <p:spTgt spid="14"/>
                                        </p:tgtEl>
                                        <p:attrNameLst>
                                          <p:attrName>style.visibility</p:attrName>
                                        </p:attrNameLst>
                                      </p:cBhvr>
                                      <p:to>
                                        <p:strVal val="hidden"/>
                                      </p:to>
                                    </p:set>
                                  </p:childTnLst>
                                </p:cTn>
                              </p:par>
                            </p:childTnLst>
                          </p:cTn>
                        </p:par>
                        <p:par>
                          <p:cTn id="40" fill="hold">
                            <p:stCondLst>
                              <p:cond delay="17000"/>
                            </p:stCondLst>
                            <p:childTnLst>
                              <p:par>
                                <p:cTn id="41" presetID="22" presetClass="entr" presetSubtype="4" fill="hold" grpId="0" nodeType="afterEffect">
                                  <p:stCondLst>
                                    <p:cond delay="1000"/>
                                  </p:stCondLst>
                                  <p:childTnLst>
                                    <p:set>
                                      <p:cBhvr>
                                        <p:cTn id="42" dur="1" fill="hold">
                                          <p:stCondLst>
                                            <p:cond delay="0"/>
                                          </p:stCondLst>
                                        </p:cTn>
                                        <p:tgtEl>
                                          <p:spTgt spid="3"/>
                                        </p:tgtEl>
                                        <p:attrNameLst>
                                          <p:attrName>style.visibility</p:attrName>
                                        </p:attrNameLst>
                                      </p:cBhvr>
                                      <p:to>
                                        <p:strVal val="visible"/>
                                      </p:to>
                                    </p:set>
                                    <p:animEffect transition="in" filter="wipe(down)">
                                      <p:cBhvr>
                                        <p:cTn id="43" dur="5000"/>
                                        <p:tgtEl>
                                          <p:spTgt spid="3"/>
                                        </p:tgtEl>
                                      </p:cBhvr>
                                    </p:animEffect>
                                  </p:childTnLst>
                                </p:cTn>
                              </p:par>
                            </p:childTnLst>
                          </p:cTn>
                        </p:par>
                        <p:par>
                          <p:cTn id="44" fill="hold">
                            <p:stCondLst>
                              <p:cond delay="23000"/>
                            </p:stCondLst>
                            <p:childTnLst>
                              <p:par>
                                <p:cTn id="45" presetID="22" presetClass="entr" presetSubtype="4" fill="hold" grpId="0" nodeType="afterEffect">
                                  <p:stCondLst>
                                    <p:cond delay="1000"/>
                                  </p:stCondLst>
                                  <p:childTnLst>
                                    <p:set>
                                      <p:cBhvr>
                                        <p:cTn id="46" dur="1" fill="hold">
                                          <p:stCondLst>
                                            <p:cond delay="0"/>
                                          </p:stCondLst>
                                        </p:cTn>
                                        <p:tgtEl>
                                          <p:spTgt spid="2"/>
                                        </p:tgtEl>
                                        <p:attrNameLst>
                                          <p:attrName>style.visibility</p:attrName>
                                        </p:attrNameLst>
                                      </p:cBhvr>
                                      <p:to>
                                        <p:strVal val="visible"/>
                                      </p:to>
                                    </p:set>
                                    <p:animEffect transition="in" filter="wipe(down)">
                                      <p:cBhvr>
                                        <p:cTn id="47"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 grpId="0" animBg="1"/>
      <p:bldP spid="8" grpId="0" animBg="1"/>
      <p:bldP spid="9" grpId="0" animBg="1"/>
      <p:bldP spid="10" grpId="0" animBg="1"/>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2C387C5-45D0-29DD-8DDA-095448FDEE85}"/>
              </a:ext>
            </a:extLst>
          </p:cNvPr>
          <p:cNvSpPr txBox="1"/>
          <p:nvPr/>
        </p:nvSpPr>
        <p:spPr>
          <a:xfrm>
            <a:off x="1317812" y="274320"/>
            <a:ext cx="10327341" cy="769441"/>
          </a:xfrm>
          <a:prstGeom prst="rect">
            <a:avLst/>
          </a:prstGeom>
          <a:noFill/>
        </p:spPr>
        <p:txBody>
          <a:bodyPr wrap="square" rtlCol="0">
            <a:spAutoFit/>
          </a:bodyPr>
          <a:lstStyle/>
          <a:p>
            <a:r>
              <a:rPr lang="en-US" sz="4400" b="1" dirty="0">
                <a:solidFill>
                  <a:schemeClr val="bg1"/>
                </a:solidFill>
              </a:rPr>
              <a:t>Sizes of Cargo Vessels, 1956 to 2019</a:t>
            </a:r>
            <a:r>
              <a:rPr lang="en-US" dirty="0"/>
              <a:t> </a:t>
            </a:r>
          </a:p>
        </p:txBody>
      </p:sp>
      <p:pic>
        <p:nvPicPr>
          <p:cNvPr id="3" name="Picture 2" descr="A screenshot of a computer&#10;&#10;AI-generated content may be incorrect.">
            <a:extLst>
              <a:ext uri="{FF2B5EF4-FFF2-40B4-BE49-F238E27FC236}">
                <a16:creationId xmlns:a16="http://schemas.microsoft.com/office/drawing/2014/main" id="{BD8B5926-219D-3D1E-3DAF-D7F43C97E60A}"/>
              </a:ext>
            </a:extLst>
          </p:cNvPr>
          <p:cNvPicPr>
            <a:picLocks noChangeAspect="1"/>
          </p:cNvPicPr>
          <p:nvPr/>
        </p:nvPicPr>
        <p:blipFill>
          <a:blip r:embed="rId2">
            <a:extLst>
              <a:ext uri="{28A0092B-C50C-407E-A947-70E740481C1C}">
                <a14:useLocalDpi xmlns:a14="http://schemas.microsoft.com/office/drawing/2010/main" val="0"/>
              </a:ext>
            </a:extLst>
          </a:blip>
          <a:srcRect t="-803" b="50428"/>
          <a:stretch>
            <a:fillRect/>
          </a:stretch>
        </p:blipFill>
        <p:spPr>
          <a:xfrm>
            <a:off x="833185" y="887105"/>
            <a:ext cx="10801574" cy="5800306"/>
          </a:xfrm>
          <a:prstGeom prst="rect">
            <a:avLst/>
          </a:prstGeom>
        </p:spPr>
      </p:pic>
      <p:sp>
        <p:nvSpPr>
          <p:cNvPr id="2" name="TextBox 1">
            <a:extLst>
              <a:ext uri="{FF2B5EF4-FFF2-40B4-BE49-F238E27FC236}">
                <a16:creationId xmlns:a16="http://schemas.microsoft.com/office/drawing/2014/main" id="{B42AD924-D90B-433A-E094-074773EB0EF2}"/>
              </a:ext>
            </a:extLst>
          </p:cNvPr>
          <p:cNvSpPr txBox="1"/>
          <p:nvPr/>
        </p:nvSpPr>
        <p:spPr>
          <a:xfrm>
            <a:off x="4482989" y="3196494"/>
            <a:ext cx="3023280" cy="3416320"/>
          </a:xfrm>
          <a:prstGeom prst="rect">
            <a:avLst/>
          </a:prstGeom>
          <a:noFill/>
        </p:spPr>
        <p:txBody>
          <a:bodyPr wrap="square" rtlCol="0">
            <a:spAutoFit/>
          </a:bodyPr>
          <a:lstStyle/>
          <a:p>
            <a:r>
              <a:rPr lang="en-US" b="1" dirty="0">
                <a:latin typeface="Aptos Narrow" panose="020B0004020202020204" pitchFamily="34" charset="0"/>
              </a:rPr>
              <a:t>820'x105'x41’</a:t>
            </a:r>
          </a:p>
          <a:p>
            <a:r>
              <a:rPr lang="en-US" sz="3200" b="1" dirty="0">
                <a:latin typeface="Aptos Narrow" panose="020B0004020202020204" pitchFamily="34" charset="0"/>
              </a:rPr>
              <a:t>    </a:t>
            </a:r>
          </a:p>
          <a:p>
            <a:r>
              <a:rPr lang="en-US" sz="1600" b="1" dirty="0">
                <a:latin typeface="Aptos Narrow" panose="020B0004020202020204" pitchFamily="34" charset="0"/>
              </a:rPr>
              <a:t> </a:t>
            </a:r>
            <a:r>
              <a:rPr lang="en-US" b="1" dirty="0">
                <a:latin typeface="Aptos Narrow" panose="020B0004020202020204" pitchFamily="34" charset="0"/>
              </a:rPr>
              <a:t>950'x105'x41</a:t>
            </a:r>
            <a:r>
              <a:rPr lang="en-US" sz="2000" b="1" dirty="0">
                <a:latin typeface="Aptos Narrow" panose="020B0004020202020204" pitchFamily="34" charset="0"/>
              </a:rPr>
              <a:t>’</a:t>
            </a:r>
            <a:endParaRPr lang="en-US" b="1" dirty="0">
              <a:latin typeface="Aptos Narrow" panose="020B0004020202020204" pitchFamily="34" charset="0"/>
            </a:endParaRPr>
          </a:p>
          <a:p>
            <a:r>
              <a:rPr lang="en-US" sz="4400" b="1" dirty="0">
                <a:latin typeface="Aptos Narrow" panose="020B0004020202020204" pitchFamily="34" charset="0"/>
              </a:rPr>
              <a:t>      </a:t>
            </a:r>
          </a:p>
          <a:p>
            <a:r>
              <a:rPr lang="en-US" b="1" dirty="0">
                <a:latin typeface="Aptos Narrow" panose="020B0004020202020204" pitchFamily="34" charset="0"/>
              </a:rPr>
              <a:t>984'x131'x42.6’</a:t>
            </a:r>
          </a:p>
          <a:p>
            <a:r>
              <a:rPr lang="en-US" sz="6400" b="1" dirty="0">
                <a:latin typeface="Aptos Narrow" panose="020B0004020202020204" pitchFamily="34" charset="0"/>
              </a:rPr>
              <a:t>      </a:t>
            </a:r>
          </a:p>
          <a:p>
            <a:r>
              <a:rPr lang="en-US" b="1" dirty="0">
                <a:latin typeface="Aptos Narrow" panose="020B0004020202020204" pitchFamily="34" charset="0"/>
              </a:rPr>
              <a:t>1,115'x141'x47.6’</a:t>
            </a:r>
            <a:endParaRPr lang="en-US" sz="2800" b="1" dirty="0">
              <a:latin typeface="Aptos Narrow" panose="020B0004020202020204" pitchFamily="34" charset="0"/>
            </a:endParaRPr>
          </a:p>
        </p:txBody>
      </p:sp>
      <p:sp>
        <p:nvSpPr>
          <p:cNvPr id="5" name="TextBox 4">
            <a:extLst>
              <a:ext uri="{FF2B5EF4-FFF2-40B4-BE49-F238E27FC236}">
                <a16:creationId xmlns:a16="http://schemas.microsoft.com/office/drawing/2014/main" id="{FC48779C-7881-D2BF-EE3B-B477868C2422}"/>
              </a:ext>
            </a:extLst>
          </p:cNvPr>
          <p:cNvSpPr txBox="1"/>
          <p:nvPr/>
        </p:nvSpPr>
        <p:spPr>
          <a:xfrm>
            <a:off x="8666329" y="6257504"/>
            <a:ext cx="2599898" cy="369332"/>
          </a:xfrm>
          <a:prstGeom prst="rect">
            <a:avLst/>
          </a:prstGeom>
          <a:noFill/>
        </p:spPr>
        <p:txBody>
          <a:bodyPr wrap="square" rtlCol="0">
            <a:spAutoFit/>
          </a:bodyPr>
          <a:lstStyle/>
          <a:p>
            <a:r>
              <a:rPr lang="en-US" b="1" dirty="0">
                <a:solidFill>
                  <a:schemeClr val="bg1"/>
                </a:solidFill>
              </a:rPr>
              <a:t>MV Dali</a:t>
            </a:r>
          </a:p>
        </p:txBody>
      </p:sp>
      <p:sp>
        <p:nvSpPr>
          <p:cNvPr id="8" name="TextBox 7">
            <a:extLst>
              <a:ext uri="{FF2B5EF4-FFF2-40B4-BE49-F238E27FC236}">
                <a16:creationId xmlns:a16="http://schemas.microsoft.com/office/drawing/2014/main" id="{67C5B3C7-DA1F-6293-BBAC-6B7907D30D79}"/>
              </a:ext>
            </a:extLst>
          </p:cNvPr>
          <p:cNvSpPr txBox="1"/>
          <p:nvPr/>
        </p:nvSpPr>
        <p:spPr>
          <a:xfrm>
            <a:off x="4482989" y="1206188"/>
            <a:ext cx="3023280" cy="1415772"/>
          </a:xfrm>
          <a:prstGeom prst="rect">
            <a:avLst/>
          </a:prstGeom>
          <a:noFill/>
        </p:spPr>
        <p:txBody>
          <a:bodyPr wrap="square" rtlCol="0">
            <a:spAutoFit/>
          </a:bodyPr>
          <a:lstStyle/>
          <a:p>
            <a:r>
              <a:rPr lang="en-US" sz="1200" b="1" dirty="0">
                <a:latin typeface="Aptos Narrow" panose="020B0004020202020204" pitchFamily="34" charset="0"/>
              </a:rPr>
              <a:t>820'x105'x41’</a:t>
            </a:r>
          </a:p>
          <a:p>
            <a:r>
              <a:rPr lang="en-US" sz="300" b="1" dirty="0">
                <a:latin typeface="Aptos Narrow" panose="020B0004020202020204" pitchFamily="34" charset="0"/>
              </a:rPr>
              <a:t>    </a:t>
            </a:r>
          </a:p>
          <a:p>
            <a:r>
              <a:rPr lang="en-US" sz="1300" b="1" dirty="0">
                <a:latin typeface="Aptos Narrow" panose="020B0004020202020204" pitchFamily="34" charset="0"/>
              </a:rPr>
              <a:t>    </a:t>
            </a:r>
          </a:p>
          <a:p>
            <a:r>
              <a:rPr lang="en-US" sz="1400" b="1" dirty="0">
                <a:latin typeface="Aptos Narrow" panose="020B0004020202020204" pitchFamily="34" charset="0"/>
              </a:rPr>
              <a:t> 950'x105'x41’</a:t>
            </a:r>
          </a:p>
          <a:p>
            <a:r>
              <a:rPr lang="en-US" sz="3000" b="1" dirty="0">
                <a:latin typeface="Aptos Narrow" panose="020B0004020202020204" pitchFamily="34" charset="0"/>
              </a:rPr>
              <a:t>      </a:t>
            </a:r>
          </a:p>
          <a:p>
            <a:r>
              <a:rPr lang="en-US" sz="1400" b="1" dirty="0">
                <a:latin typeface="Aptos Narrow" panose="020B0004020202020204" pitchFamily="34" charset="0"/>
              </a:rPr>
              <a:t>984'x131'x42.6’</a:t>
            </a:r>
          </a:p>
        </p:txBody>
      </p:sp>
    </p:spTree>
    <p:extLst>
      <p:ext uri="{BB962C8B-B14F-4D97-AF65-F5344CB8AC3E}">
        <p14:creationId xmlns:p14="http://schemas.microsoft.com/office/powerpoint/2010/main" val="8289061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FA2541C-42E0-C356-0ADF-3FE9B0E42E1C}"/>
              </a:ext>
            </a:extLst>
          </p:cNvPr>
          <p:cNvGrpSpPr/>
          <p:nvPr/>
        </p:nvGrpSpPr>
        <p:grpSpPr>
          <a:xfrm>
            <a:off x="635293" y="484271"/>
            <a:ext cx="10801574" cy="5860256"/>
            <a:chOff x="635293" y="484271"/>
            <a:chExt cx="10801574" cy="5860256"/>
          </a:xfrm>
        </p:grpSpPr>
        <p:pic>
          <p:nvPicPr>
            <p:cNvPr id="2" name="Picture 1" descr="A screenshot of a computer&#10;&#10;AI-generated content may be incorrect.">
              <a:extLst>
                <a:ext uri="{FF2B5EF4-FFF2-40B4-BE49-F238E27FC236}">
                  <a16:creationId xmlns:a16="http://schemas.microsoft.com/office/drawing/2014/main" id="{40500E62-B2D9-2980-38D7-327BA02B5073}"/>
                </a:ext>
              </a:extLst>
            </p:cNvPr>
            <p:cNvPicPr>
              <a:picLocks noChangeAspect="1"/>
            </p:cNvPicPr>
            <p:nvPr/>
          </p:nvPicPr>
          <p:blipFill>
            <a:blip r:embed="rId2">
              <a:extLst>
                <a:ext uri="{28A0092B-C50C-407E-A947-70E740481C1C}">
                  <a14:useLocalDpi xmlns:a14="http://schemas.microsoft.com/office/drawing/2010/main" val="0"/>
                </a:ext>
              </a:extLst>
            </a:blip>
            <a:srcRect t="49628" b="-524"/>
            <a:stretch>
              <a:fillRect/>
            </a:stretch>
          </p:blipFill>
          <p:spPr>
            <a:xfrm>
              <a:off x="635293" y="484271"/>
              <a:ext cx="10801574" cy="5860256"/>
            </a:xfrm>
            <a:prstGeom prst="rect">
              <a:avLst/>
            </a:prstGeom>
          </p:spPr>
        </p:pic>
        <p:sp>
          <p:nvSpPr>
            <p:cNvPr id="3" name="TextBox 2">
              <a:extLst>
                <a:ext uri="{FF2B5EF4-FFF2-40B4-BE49-F238E27FC236}">
                  <a16:creationId xmlns:a16="http://schemas.microsoft.com/office/drawing/2014/main" id="{0D4B46E8-837A-1B50-DBFB-0E859A4DE5F9}"/>
                </a:ext>
              </a:extLst>
            </p:cNvPr>
            <p:cNvSpPr txBox="1"/>
            <p:nvPr/>
          </p:nvSpPr>
          <p:spPr>
            <a:xfrm>
              <a:off x="4326041" y="4179127"/>
              <a:ext cx="2534770" cy="1969770"/>
            </a:xfrm>
            <a:prstGeom prst="rect">
              <a:avLst/>
            </a:prstGeom>
            <a:noFill/>
          </p:spPr>
          <p:txBody>
            <a:bodyPr wrap="square" rtlCol="0">
              <a:spAutoFit/>
            </a:bodyPr>
            <a:lstStyle/>
            <a:p>
              <a:r>
                <a:rPr lang="en-US" b="1" dirty="0">
                  <a:latin typeface="Aptos Narrow" panose="020B0004020202020204" pitchFamily="34" charset="0"/>
                </a:rPr>
                <a:t>1,312'x194'x52.5’</a:t>
              </a:r>
            </a:p>
            <a:p>
              <a:endParaRPr lang="en-US" b="1" dirty="0">
                <a:latin typeface="Aptos Narrow" panose="020B0004020202020204" pitchFamily="34" charset="0"/>
              </a:endParaRPr>
            </a:p>
            <a:p>
              <a:endParaRPr lang="en-US" b="1" dirty="0">
                <a:latin typeface="Aptos Narrow" panose="020B0004020202020204" pitchFamily="34" charset="0"/>
              </a:endParaRPr>
            </a:p>
            <a:p>
              <a:r>
                <a:rPr lang="en-US" sz="2800" b="1" dirty="0">
                  <a:latin typeface="Aptos Narrow" panose="020B0004020202020204" pitchFamily="34" charset="0"/>
                </a:rPr>
                <a:t> </a:t>
              </a:r>
              <a:endParaRPr lang="en-US" b="1" dirty="0">
                <a:latin typeface="Aptos Narrow" panose="020B0004020202020204" pitchFamily="34" charset="0"/>
              </a:endParaRPr>
            </a:p>
            <a:p>
              <a:endParaRPr lang="en-US" b="1" dirty="0">
                <a:latin typeface="Aptos Narrow" panose="020B0004020202020204" pitchFamily="34" charset="0"/>
              </a:endParaRPr>
            </a:p>
            <a:p>
              <a:r>
                <a:rPr lang="en-US" b="1" dirty="0">
                  <a:latin typeface="Aptos Narrow" panose="020B0004020202020204" pitchFamily="34" charset="0"/>
                </a:rPr>
                <a:t>1,312’x200'x52.5’</a:t>
              </a:r>
            </a:p>
          </p:txBody>
        </p:sp>
        <p:sp>
          <p:nvSpPr>
            <p:cNvPr id="4" name="TextBox 3">
              <a:extLst>
                <a:ext uri="{FF2B5EF4-FFF2-40B4-BE49-F238E27FC236}">
                  <a16:creationId xmlns:a16="http://schemas.microsoft.com/office/drawing/2014/main" id="{2727017B-E656-EDB0-009A-D67266279A4F}"/>
                </a:ext>
              </a:extLst>
            </p:cNvPr>
            <p:cNvSpPr txBox="1"/>
            <p:nvPr/>
          </p:nvSpPr>
          <p:spPr>
            <a:xfrm>
              <a:off x="4326041" y="1349493"/>
              <a:ext cx="2534770" cy="1785104"/>
            </a:xfrm>
            <a:prstGeom prst="rect">
              <a:avLst/>
            </a:prstGeom>
            <a:noFill/>
          </p:spPr>
          <p:txBody>
            <a:bodyPr wrap="square" rtlCol="0">
              <a:spAutoFit/>
            </a:bodyPr>
            <a:lstStyle/>
            <a:p>
              <a:r>
                <a:rPr lang="en-US" b="1" dirty="0">
                  <a:latin typeface="Aptos Narrow" panose="020B0004020202020204" pitchFamily="34" charset="0"/>
                </a:rPr>
                <a:t>1,300'x184'x50.84'</a:t>
              </a:r>
            </a:p>
            <a:p>
              <a:endParaRPr lang="en-US" b="1" dirty="0">
                <a:latin typeface="Aptos Narrow" panose="020B0004020202020204" pitchFamily="34" charset="0"/>
              </a:endParaRPr>
            </a:p>
            <a:p>
              <a:r>
                <a:rPr lang="en-US" sz="3800" b="1" dirty="0">
                  <a:latin typeface="Aptos Narrow" panose="020B0004020202020204" pitchFamily="34" charset="0"/>
                </a:rPr>
                <a:t> </a:t>
              </a:r>
            </a:p>
            <a:p>
              <a:endParaRPr lang="en-US" b="1" dirty="0">
                <a:latin typeface="Aptos Narrow" panose="020B0004020202020204" pitchFamily="34" charset="0"/>
              </a:endParaRPr>
            </a:p>
            <a:p>
              <a:r>
                <a:rPr lang="en-US" b="1" dirty="0">
                  <a:latin typeface="Aptos Narrow" panose="020B0004020202020204" pitchFamily="34" charset="0"/>
                </a:rPr>
                <a:t>1,200'x161'x50'</a:t>
              </a:r>
            </a:p>
          </p:txBody>
        </p:sp>
      </p:grpSp>
    </p:spTree>
    <p:extLst>
      <p:ext uri="{BB962C8B-B14F-4D97-AF65-F5344CB8AC3E}">
        <p14:creationId xmlns:p14="http://schemas.microsoft.com/office/powerpoint/2010/main" val="9571368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omputer&#10;&#10;AI-generated content may be incorrect.">
            <a:extLst>
              <a:ext uri="{FF2B5EF4-FFF2-40B4-BE49-F238E27FC236}">
                <a16:creationId xmlns:a16="http://schemas.microsoft.com/office/drawing/2014/main" id="{EB4358CA-50A1-DB13-847D-5DF1BED9516B}"/>
              </a:ext>
            </a:extLst>
          </p:cNvPr>
          <p:cNvPicPr>
            <a:picLocks noChangeAspect="1"/>
          </p:cNvPicPr>
          <p:nvPr/>
        </p:nvPicPr>
        <p:blipFill>
          <a:blip r:embed="rId2">
            <a:extLst>
              <a:ext uri="{28A0092B-C50C-407E-A947-70E740481C1C}">
                <a14:useLocalDpi xmlns:a14="http://schemas.microsoft.com/office/drawing/2010/main" val="0"/>
              </a:ext>
            </a:extLst>
          </a:blip>
          <a:srcRect t="-803" b="50428"/>
          <a:stretch>
            <a:fillRect/>
          </a:stretch>
        </p:blipFill>
        <p:spPr>
          <a:xfrm>
            <a:off x="833185" y="887105"/>
            <a:ext cx="10801574" cy="5800306"/>
          </a:xfrm>
          <a:prstGeom prst="rect">
            <a:avLst/>
          </a:prstGeom>
        </p:spPr>
      </p:pic>
    </p:spTree>
    <p:extLst>
      <p:ext uri="{BB962C8B-B14F-4D97-AF65-F5344CB8AC3E}">
        <p14:creationId xmlns:p14="http://schemas.microsoft.com/office/powerpoint/2010/main" val="26452228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79BAFC-6505-1324-07EA-5569ECAE8E60}"/>
              </a:ext>
            </a:extLst>
          </p:cNvPr>
          <p:cNvPicPr>
            <a:picLocks noChangeAspect="1"/>
          </p:cNvPicPr>
          <p:nvPr/>
        </p:nvPicPr>
        <p:blipFill>
          <a:blip r:embed="rId2"/>
          <a:stretch>
            <a:fillRect/>
          </a:stretch>
        </p:blipFill>
        <p:spPr>
          <a:xfrm>
            <a:off x="2879292" y="0"/>
            <a:ext cx="6433416" cy="6858000"/>
          </a:xfrm>
          <a:prstGeom prst="rect">
            <a:avLst/>
          </a:prstGeom>
        </p:spPr>
      </p:pic>
    </p:spTree>
    <p:extLst>
      <p:ext uri="{BB962C8B-B14F-4D97-AF65-F5344CB8AC3E}">
        <p14:creationId xmlns:p14="http://schemas.microsoft.com/office/powerpoint/2010/main" val="36445828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552E7A46-1A0A-3939-08F3-E85E1478ED15}"/>
              </a:ext>
            </a:extLst>
          </p:cNvPr>
          <p:cNvPicPr>
            <a:picLocks noChangeAspect="1"/>
          </p:cNvPicPr>
          <p:nvPr/>
        </p:nvPicPr>
        <p:blipFill>
          <a:blip r:embed="rId2">
            <a:extLst>
              <a:ext uri="{28A0092B-C50C-407E-A947-70E740481C1C}">
                <a14:useLocalDpi xmlns:a14="http://schemas.microsoft.com/office/drawing/2010/main" val="0"/>
              </a:ext>
            </a:extLst>
          </a:blip>
          <a:srcRect b="69697"/>
          <a:stretch>
            <a:fillRect/>
          </a:stretch>
        </p:blipFill>
        <p:spPr>
          <a:xfrm>
            <a:off x="609600" y="1143000"/>
            <a:ext cx="11322811" cy="3657600"/>
          </a:xfrm>
          <a:prstGeom prst="rect">
            <a:avLst/>
          </a:prstGeom>
        </p:spPr>
      </p:pic>
    </p:spTree>
    <p:extLst>
      <p:ext uri="{BB962C8B-B14F-4D97-AF65-F5344CB8AC3E}">
        <p14:creationId xmlns:p14="http://schemas.microsoft.com/office/powerpoint/2010/main" val="3090238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B531C0-D261-3190-0922-60B5764B6F1A}"/>
              </a:ext>
            </a:extLst>
          </p:cNvPr>
          <p:cNvPicPr>
            <a:picLocks noChangeAspect="1"/>
          </p:cNvPicPr>
          <p:nvPr/>
        </p:nvPicPr>
        <p:blipFill>
          <a:blip r:embed="rId2"/>
          <a:stretch>
            <a:fillRect/>
          </a:stretch>
        </p:blipFill>
        <p:spPr>
          <a:xfrm>
            <a:off x="240331" y="0"/>
            <a:ext cx="5462124" cy="6858000"/>
          </a:xfrm>
          <a:prstGeom prst="rect">
            <a:avLst/>
          </a:prstGeom>
        </p:spPr>
      </p:pic>
      <p:sp>
        <p:nvSpPr>
          <p:cNvPr id="3" name="Title 2">
            <a:extLst>
              <a:ext uri="{FF2B5EF4-FFF2-40B4-BE49-F238E27FC236}">
                <a16:creationId xmlns:a16="http://schemas.microsoft.com/office/drawing/2014/main" id="{2C9B9436-DCD3-0970-422E-305C400E71D3}"/>
              </a:ext>
            </a:extLst>
          </p:cNvPr>
          <p:cNvSpPr>
            <a:spLocks noGrp="1"/>
          </p:cNvSpPr>
          <p:nvPr>
            <p:ph type="title"/>
          </p:nvPr>
        </p:nvSpPr>
        <p:spPr>
          <a:xfrm>
            <a:off x="5976906" y="199835"/>
            <a:ext cx="5945117" cy="3663656"/>
          </a:xfrm>
        </p:spPr>
        <p:txBody>
          <a:bodyPr/>
          <a:lstStyle/>
          <a:p>
            <a:r>
              <a:rPr lang="en-US" sz="3600" dirty="0"/>
              <a:t>USS Missouri transiting the Miraflores Locks in World War II</a:t>
            </a:r>
            <a:br>
              <a:rPr lang="en-US" sz="3600" dirty="0"/>
            </a:br>
            <a:br>
              <a:rPr lang="en-US" sz="3600" dirty="0"/>
            </a:br>
            <a:r>
              <a:rPr lang="en-US" sz="3600" dirty="0"/>
              <a:t>Nimitz Class Aircraft Carriers can transit the Neopanamax Locks, but cannot pass under the Bridge of the Americas</a:t>
            </a:r>
          </a:p>
        </p:txBody>
      </p:sp>
    </p:spTree>
    <p:extLst>
      <p:ext uri="{BB962C8B-B14F-4D97-AF65-F5344CB8AC3E}">
        <p14:creationId xmlns:p14="http://schemas.microsoft.com/office/powerpoint/2010/main" val="37659856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CDFFD6-187E-73D6-86B7-37AB7C48A3AF}"/>
              </a:ext>
            </a:extLst>
          </p:cNvPr>
          <p:cNvPicPr>
            <a:picLocks noChangeAspect="1"/>
          </p:cNvPicPr>
          <p:nvPr/>
        </p:nvPicPr>
        <p:blipFill>
          <a:blip r:embed="rId2"/>
          <a:stretch>
            <a:fillRect/>
          </a:stretch>
        </p:blipFill>
        <p:spPr>
          <a:xfrm>
            <a:off x="3517088" y="2492883"/>
            <a:ext cx="5103495" cy="4365117"/>
          </a:xfrm>
          <a:prstGeom prst="rect">
            <a:avLst/>
          </a:prstGeom>
        </p:spPr>
      </p:pic>
      <p:sp>
        <p:nvSpPr>
          <p:cNvPr id="3" name="Title 2">
            <a:extLst>
              <a:ext uri="{FF2B5EF4-FFF2-40B4-BE49-F238E27FC236}">
                <a16:creationId xmlns:a16="http://schemas.microsoft.com/office/drawing/2014/main" id="{A1B0B57B-BE47-4AD8-E5A1-3CC0868C6D79}"/>
              </a:ext>
            </a:extLst>
          </p:cNvPr>
          <p:cNvSpPr>
            <a:spLocks noGrp="1"/>
          </p:cNvSpPr>
          <p:nvPr>
            <p:ph type="title"/>
          </p:nvPr>
        </p:nvSpPr>
        <p:spPr>
          <a:xfrm>
            <a:off x="646111" y="452718"/>
            <a:ext cx="11335034" cy="1400530"/>
          </a:xfrm>
        </p:spPr>
        <p:txBody>
          <a:bodyPr/>
          <a:lstStyle/>
          <a:p>
            <a:r>
              <a:rPr lang="en-US" dirty="0"/>
              <a:t>Adolphe Godin de Lépinay</a:t>
            </a:r>
            <a:br>
              <a:rPr lang="en-US" dirty="0"/>
            </a:br>
            <a:r>
              <a:rPr lang="en-US" sz="3600" dirty="0"/>
              <a:t>The Forgotten Man of the Panama Canal</a:t>
            </a:r>
          </a:p>
        </p:txBody>
      </p:sp>
    </p:spTree>
    <p:extLst>
      <p:ext uri="{BB962C8B-B14F-4D97-AF65-F5344CB8AC3E}">
        <p14:creationId xmlns:p14="http://schemas.microsoft.com/office/powerpoint/2010/main" val="38737890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47DB6-3648-0C9C-D2BC-60148FE45E10}"/>
              </a:ext>
            </a:extLst>
          </p:cNvPr>
          <p:cNvSpPr>
            <a:spLocks noGrp="1"/>
          </p:cNvSpPr>
          <p:nvPr>
            <p:ph type="title"/>
          </p:nvPr>
        </p:nvSpPr>
        <p:spPr>
          <a:xfrm>
            <a:off x="8191925" y="1408061"/>
            <a:ext cx="3869179" cy="4050058"/>
          </a:xfrm>
        </p:spPr>
        <p:txBody>
          <a:bodyPr vert="horz" lIns="91440" tIns="45720" rIns="91440" bIns="45720" rtlCol="0" anchor="b">
            <a:normAutofit/>
          </a:bodyPr>
          <a:lstStyle/>
          <a:p>
            <a:pPr>
              <a:lnSpc>
                <a:spcPct val="90000"/>
              </a:lnSpc>
            </a:pPr>
            <a:r>
              <a:rPr lang="en-US" sz="3400" b="0" i="0" kern="1200" dirty="0">
                <a:solidFill>
                  <a:srgbClr val="EBEBEB"/>
                </a:solidFill>
                <a:latin typeface="+mj-lt"/>
                <a:ea typeface="+mj-ea"/>
                <a:cs typeface="+mj-cs"/>
              </a:rPr>
              <a:t>The Depth of a Lock Chamber equals the Height of 6-Story Building and the Lateral Culverts are as large as a Train Locomotive  </a:t>
            </a:r>
          </a:p>
        </p:txBody>
      </p:sp>
      <p:grpSp>
        <p:nvGrpSpPr>
          <p:cNvPr id="28" name="Group 27">
            <a:extLst>
              <a:ext uri="{FF2B5EF4-FFF2-40B4-BE49-F238E27FC236}">
                <a16:creationId xmlns:a16="http://schemas.microsoft.com/office/drawing/2014/main" id="{8BF8542E-CA35-1B3C-7DE8-1B9C8A8F189C}"/>
              </a:ext>
            </a:extLst>
          </p:cNvPr>
          <p:cNvGrpSpPr/>
          <p:nvPr/>
        </p:nvGrpSpPr>
        <p:grpSpPr>
          <a:xfrm>
            <a:off x="-102067" y="460006"/>
            <a:ext cx="7809954" cy="6209149"/>
            <a:chOff x="-102067" y="460006"/>
            <a:chExt cx="7809954" cy="6209149"/>
          </a:xfrm>
        </p:grpSpPr>
        <p:grpSp>
          <p:nvGrpSpPr>
            <p:cNvPr id="24" name="Group 23">
              <a:extLst>
                <a:ext uri="{FF2B5EF4-FFF2-40B4-BE49-F238E27FC236}">
                  <a16:creationId xmlns:a16="http://schemas.microsoft.com/office/drawing/2014/main" id="{922EE8BB-EAB1-ABFA-AF2A-912F180F34E8}"/>
                </a:ext>
              </a:extLst>
            </p:cNvPr>
            <p:cNvGrpSpPr/>
            <p:nvPr/>
          </p:nvGrpSpPr>
          <p:grpSpPr>
            <a:xfrm>
              <a:off x="-102067" y="460006"/>
              <a:ext cx="7809954" cy="6209149"/>
              <a:chOff x="-102067" y="460006"/>
              <a:chExt cx="7809954" cy="6209149"/>
            </a:xfrm>
          </p:grpSpPr>
          <p:sp>
            <p:nvSpPr>
              <p:cNvPr id="6" name="TextBox 5">
                <a:extLst>
                  <a:ext uri="{FF2B5EF4-FFF2-40B4-BE49-F238E27FC236}">
                    <a16:creationId xmlns:a16="http://schemas.microsoft.com/office/drawing/2014/main" id="{507FF643-E8CA-8039-2910-69FD036583C7}"/>
                  </a:ext>
                </a:extLst>
              </p:cNvPr>
              <p:cNvSpPr txBox="1"/>
              <p:nvPr/>
            </p:nvSpPr>
            <p:spPr>
              <a:xfrm>
                <a:off x="-102067" y="6299823"/>
                <a:ext cx="7809954" cy="369332"/>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SIDE WALL OF LOCKS COMPARED WITH SIX-STORY BUILDING</a:t>
                </a:r>
              </a:p>
            </p:txBody>
          </p:sp>
          <p:pic>
            <p:nvPicPr>
              <p:cNvPr id="4" name="Picture 3" descr="A diagram of a building">
                <a:extLst>
                  <a:ext uri="{FF2B5EF4-FFF2-40B4-BE49-F238E27FC236}">
                    <a16:creationId xmlns:a16="http://schemas.microsoft.com/office/drawing/2014/main" id="{2984BC6E-15D6-5610-BB21-3D991477F6B2}"/>
                  </a:ext>
                </a:extLst>
              </p:cNvPr>
              <p:cNvPicPr>
                <a:picLocks noChangeAspect="1"/>
              </p:cNvPicPr>
              <p:nvPr/>
            </p:nvPicPr>
            <p:blipFill>
              <a:blip r:embed="rId2">
                <a:extLst>
                  <a:ext uri="{28A0092B-C50C-407E-A947-70E740481C1C}">
                    <a14:useLocalDpi xmlns:a14="http://schemas.microsoft.com/office/drawing/2010/main" val="0"/>
                  </a:ext>
                </a:extLst>
              </a:blip>
              <a:srcRect l="7345" t="5563" r="3934" b="9895"/>
              <a:stretch>
                <a:fillRect/>
              </a:stretch>
            </p:blipFill>
            <p:spPr>
              <a:xfrm>
                <a:off x="445104" y="460006"/>
                <a:ext cx="6749273" cy="5744222"/>
              </a:xfrm>
              <a:prstGeom prst="rect">
                <a:avLst/>
              </a:prstGeom>
            </p:spPr>
          </p:pic>
          <p:cxnSp>
            <p:nvCxnSpPr>
              <p:cNvPr id="3" name="Straight Arrow Connector 2">
                <a:extLst>
                  <a:ext uri="{FF2B5EF4-FFF2-40B4-BE49-F238E27FC236}">
                    <a16:creationId xmlns:a16="http://schemas.microsoft.com/office/drawing/2014/main" id="{52E240C4-F6B1-2D94-6548-85D940685454}"/>
                  </a:ext>
                </a:extLst>
              </p:cNvPr>
              <p:cNvCxnSpPr>
                <a:cxnSpLocks/>
              </p:cNvCxnSpPr>
              <p:nvPr/>
            </p:nvCxnSpPr>
            <p:spPr>
              <a:xfrm rot="5400000">
                <a:off x="1021588" y="2885026"/>
                <a:ext cx="4700016" cy="0"/>
              </a:xfrm>
              <a:prstGeom prst="straightConnector1">
                <a:avLst/>
              </a:prstGeom>
              <a:ln w="19050">
                <a:solidFill>
                  <a:schemeClr val="tx1"/>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4A57DDAD-7D9F-B6E7-7147-61E29FA05B0E}"/>
                  </a:ext>
                </a:extLst>
              </p:cNvPr>
              <p:cNvSpPr txBox="1"/>
              <p:nvPr/>
            </p:nvSpPr>
            <p:spPr>
              <a:xfrm>
                <a:off x="3147538" y="2800014"/>
                <a:ext cx="448116" cy="276999"/>
              </a:xfrm>
              <a:prstGeom prst="rect">
                <a:avLst/>
              </a:prstGeom>
              <a:solidFill>
                <a:schemeClr val="bg1"/>
              </a:solidFill>
            </p:spPr>
            <p:txBody>
              <a:bodyPr wrap="square" lIns="0" tIns="0" rIns="0" bIns="0" rtlCol="0">
                <a:spAutoFit/>
              </a:bodyPr>
              <a:lstStyle/>
              <a:p>
                <a:pPr algn="ctr"/>
                <a:r>
                  <a:rPr lang="en-US" dirty="0">
                    <a:latin typeface="Times New Roman" panose="02020603050405020304" pitchFamily="18" charset="0"/>
                    <a:cs typeface="Times New Roman" panose="02020603050405020304" pitchFamily="18" charset="0"/>
                  </a:rPr>
                  <a:t>78 ft</a:t>
                </a:r>
              </a:p>
            </p:txBody>
          </p:sp>
          <p:cxnSp>
            <p:nvCxnSpPr>
              <p:cNvPr id="8" name="Straight Connector 7">
                <a:extLst>
                  <a:ext uri="{FF2B5EF4-FFF2-40B4-BE49-F238E27FC236}">
                    <a16:creationId xmlns:a16="http://schemas.microsoft.com/office/drawing/2014/main" id="{5C258984-4D74-2E74-B2F8-0519A847920B}"/>
                  </a:ext>
                </a:extLst>
              </p:cNvPr>
              <p:cNvCxnSpPr>
                <a:cxnSpLocks/>
              </p:cNvCxnSpPr>
              <p:nvPr/>
            </p:nvCxnSpPr>
            <p:spPr>
              <a:xfrm flipH="1">
                <a:off x="3296747" y="540627"/>
                <a:ext cx="36576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F6F3BB0E-9819-502B-EE6A-C9BFF2656E63}"/>
                  </a:ext>
                </a:extLst>
              </p:cNvPr>
              <p:cNvSpPr/>
              <p:nvPr/>
            </p:nvSpPr>
            <p:spPr>
              <a:xfrm>
                <a:off x="2731769" y="570703"/>
                <a:ext cx="579121" cy="20749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8D2E2CB-F2E9-8AC0-4717-D71542C96E41}"/>
                  </a:ext>
                </a:extLst>
              </p:cNvPr>
              <p:cNvSpPr/>
              <p:nvPr/>
            </p:nvSpPr>
            <p:spPr>
              <a:xfrm>
                <a:off x="2849834" y="922952"/>
                <a:ext cx="444812"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E2D0512-4588-0F0D-B13B-A7F475C105BD}"/>
                  </a:ext>
                </a:extLst>
              </p:cNvPr>
              <p:cNvSpPr/>
              <p:nvPr/>
            </p:nvSpPr>
            <p:spPr>
              <a:xfrm>
                <a:off x="2627428" y="928670"/>
                <a:ext cx="444812"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C1596B9B-91B5-661F-5CB4-63544B26CF06}"/>
                </a:ext>
              </a:extLst>
            </p:cNvPr>
            <p:cNvSpPr/>
            <p:nvPr/>
          </p:nvSpPr>
          <p:spPr>
            <a:xfrm>
              <a:off x="7096860" y="3709641"/>
              <a:ext cx="189821" cy="3518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459671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7186AC3-0AC9-5C18-B73C-FE5A0F6F9CD8}"/>
              </a:ext>
            </a:extLst>
          </p:cNvPr>
          <p:cNvSpPr txBox="1"/>
          <p:nvPr/>
        </p:nvSpPr>
        <p:spPr>
          <a:xfrm>
            <a:off x="6350000" y="198358"/>
            <a:ext cx="5638800" cy="584775"/>
          </a:xfrm>
          <a:prstGeom prst="rect">
            <a:avLst/>
          </a:prstGeom>
          <a:noFill/>
        </p:spPr>
        <p:txBody>
          <a:bodyPr wrap="square" rtlCol="0">
            <a:spAutoFit/>
          </a:bodyPr>
          <a:lstStyle/>
          <a:p>
            <a:pPr algn="ctr"/>
            <a:r>
              <a:rPr lang="en-US" sz="3200" dirty="0">
                <a:effectLst>
                  <a:outerShdw blurRad="38100" dist="38100" dir="2700000" algn="tl">
                    <a:srgbClr val="000000">
                      <a:alpha val="43137"/>
                    </a:srgbClr>
                  </a:outerShdw>
                </a:effectLst>
              </a:rPr>
              <a:t>Panorama from Ancon Hill</a:t>
            </a:r>
          </a:p>
        </p:txBody>
      </p:sp>
      <p:grpSp>
        <p:nvGrpSpPr>
          <p:cNvPr id="9" name="Group 8">
            <a:extLst>
              <a:ext uri="{FF2B5EF4-FFF2-40B4-BE49-F238E27FC236}">
                <a16:creationId xmlns:a16="http://schemas.microsoft.com/office/drawing/2014/main" id="{AB24D8D5-9A25-6392-6E71-6E795143A381}"/>
              </a:ext>
            </a:extLst>
          </p:cNvPr>
          <p:cNvGrpSpPr/>
          <p:nvPr/>
        </p:nvGrpSpPr>
        <p:grpSpPr>
          <a:xfrm>
            <a:off x="745727" y="248919"/>
            <a:ext cx="10744186" cy="6679137"/>
            <a:chOff x="673337" y="69849"/>
            <a:chExt cx="10744186" cy="6679137"/>
          </a:xfrm>
        </p:grpSpPr>
        <p:pic>
          <p:nvPicPr>
            <p:cNvPr id="28" name="Picture 3" descr="Panorama of Pacific entrance of the canal.">
              <a:extLst>
                <a:ext uri="{FF2B5EF4-FFF2-40B4-BE49-F238E27FC236}">
                  <a16:creationId xmlns:a16="http://schemas.microsoft.com/office/drawing/2014/main" id="{7E3EB918-C58F-F257-C338-1F4E9461096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9" t="-1715" r="67155" b="1715"/>
            <a:stretch>
              <a:fillRect/>
            </a:stretch>
          </p:blipFill>
          <p:spPr bwMode="auto">
            <a:xfrm>
              <a:off x="673337" y="4683861"/>
              <a:ext cx="5434948" cy="19148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Panorama of Pacific entrance of the canal.">
              <a:extLst>
                <a:ext uri="{FF2B5EF4-FFF2-40B4-BE49-F238E27FC236}">
                  <a16:creationId xmlns:a16="http://schemas.microsoft.com/office/drawing/2014/main" id="{C436F492-3BE8-9550-D4B3-F22AAF175B5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917" t="-1715" r="33750" b="1715"/>
            <a:stretch>
              <a:fillRect/>
            </a:stretch>
          </p:blipFill>
          <p:spPr bwMode="auto">
            <a:xfrm>
              <a:off x="673337" y="2376855"/>
              <a:ext cx="5434784" cy="191484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 descr="Panorama of Pacific entrance of the canal.">
              <a:extLst>
                <a:ext uri="{FF2B5EF4-FFF2-40B4-BE49-F238E27FC236}">
                  <a16:creationId xmlns:a16="http://schemas.microsoft.com/office/drawing/2014/main" id="{60EF3084-FA36-DEA0-52D8-917B731C55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310" t="-1715" r="357" b="1715"/>
            <a:stretch>
              <a:fillRect/>
            </a:stretch>
          </p:blipFill>
          <p:spPr bwMode="auto">
            <a:xfrm>
              <a:off x="673337" y="69849"/>
              <a:ext cx="5434784" cy="191484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61A84B89-876C-123A-BD1B-5D04B1306824}"/>
                </a:ext>
              </a:extLst>
            </p:cNvPr>
            <p:cNvGrpSpPr/>
            <p:nvPr/>
          </p:nvGrpSpPr>
          <p:grpSpPr>
            <a:xfrm>
              <a:off x="6086505" y="930691"/>
              <a:ext cx="5331018" cy="5818295"/>
              <a:chOff x="6086505" y="930691"/>
              <a:chExt cx="5331018" cy="5818295"/>
            </a:xfrm>
          </p:grpSpPr>
          <p:pic>
            <p:nvPicPr>
              <p:cNvPr id="1032" name="Picture 1031">
                <a:extLst>
                  <a:ext uri="{FF2B5EF4-FFF2-40B4-BE49-F238E27FC236}">
                    <a16:creationId xmlns:a16="http://schemas.microsoft.com/office/drawing/2014/main" id="{73D64C89-5604-603A-E901-47258D02FEBA}"/>
                  </a:ext>
                </a:extLst>
              </p:cNvPr>
              <p:cNvPicPr>
                <a:picLocks noChangeAspect="1"/>
              </p:cNvPicPr>
              <p:nvPr/>
            </p:nvPicPr>
            <p:blipFill>
              <a:blip r:embed="rId4"/>
              <a:srcRect l="36810"/>
              <a:stretch>
                <a:fillRect/>
              </a:stretch>
            </p:blipFill>
            <p:spPr>
              <a:xfrm>
                <a:off x="6111198" y="930691"/>
                <a:ext cx="5306325" cy="5818295"/>
              </a:xfrm>
              <a:prstGeom prst="rect">
                <a:avLst/>
              </a:prstGeom>
            </p:spPr>
          </p:pic>
          <p:cxnSp>
            <p:nvCxnSpPr>
              <p:cNvPr id="1034" name="Straight Connector 1033">
                <a:extLst>
                  <a:ext uri="{FF2B5EF4-FFF2-40B4-BE49-F238E27FC236}">
                    <a16:creationId xmlns:a16="http://schemas.microsoft.com/office/drawing/2014/main" id="{A593E7E2-6A65-9CAF-C906-77C2F78B4C33}"/>
                  </a:ext>
                </a:extLst>
              </p:cNvPr>
              <p:cNvCxnSpPr>
                <a:cxnSpLocks/>
              </p:cNvCxnSpPr>
              <p:nvPr/>
            </p:nvCxnSpPr>
            <p:spPr>
              <a:xfrm flipH="1">
                <a:off x="8661298" y="4087915"/>
                <a:ext cx="2395548" cy="2613730"/>
              </a:xfrm>
              <a:prstGeom prst="line">
                <a:avLst/>
              </a:prstGeom>
              <a:ln w="31750">
                <a:prstDash val="dash"/>
              </a:ln>
            </p:spPr>
            <p:style>
              <a:lnRef idx="1">
                <a:schemeClr val="accent1"/>
              </a:lnRef>
              <a:fillRef idx="0">
                <a:schemeClr val="accent1"/>
              </a:fillRef>
              <a:effectRef idx="0">
                <a:schemeClr val="accent1"/>
              </a:effectRef>
              <a:fontRef idx="minor">
                <a:schemeClr val="tx1"/>
              </a:fontRef>
            </p:style>
          </p:cxnSp>
          <p:cxnSp>
            <p:nvCxnSpPr>
              <p:cNvPr id="1038" name="Straight Connector 1037">
                <a:extLst>
                  <a:ext uri="{FF2B5EF4-FFF2-40B4-BE49-F238E27FC236}">
                    <a16:creationId xmlns:a16="http://schemas.microsoft.com/office/drawing/2014/main" id="{29675835-5A67-AD58-A5B4-17FC8A6E838A}"/>
                  </a:ext>
                </a:extLst>
              </p:cNvPr>
              <p:cNvCxnSpPr>
                <a:cxnSpLocks/>
              </p:cNvCxnSpPr>
              <p:nvPr/>
            </p:nvCxnSpPr>
            <p:spPr>
              <a:xfrm flipH="1">
                <a:off x="6111198" y="4087915"/>
                <a:ext cx="4945648" cy="614995"/>
              </a:xfrm>
              <a:prstGeom prst="line">
                <a:avLst/>
              </a:prstGeom>
              <a:ln w="31750">
                <a:prstDash val="dash"/>
              </a:ln>
            </p:spPr>
            <p:style>
              <a:lnRef idx="1">
                <a:schemeClr val="accent1"/>
              </a:lnRef>
              <a:fillRef idx="0">
                <a:schemeClr val="accent1"/>
              </a:fillRef>
              <a:effectRef idx="0">
                <a:schemeClr val="accent1"/>
              </a:effectRef>
              <a:fontRef idx="minor">
                <a:schemeClr val="tx1"/>
              </a:fontRef>
            </p:style>
          </p:cxnSp>
          <p:cxnSp>
            <p:nvCxnSpPr>
              <p:cNvPr id="1041" name="Straight Connector 1040">
                <a:extLst>
                  <a:ext uri="{FF2B5EF4-FFF2-40B4-BE49-F238E27FC236}">
                    <a16:creationId xmlns:a16="http://schemas.microsoft.com/office/drawing/2014/main" id="{795A8C46-E82E-F7FA-E25E-7E95B3F156F8}"/>
                  </a:ext>
                </a:extLst>
              </p:cNvPr>
              <p:cNvCxnSpPr/>
              <p:nvPr/>
            </p:nvCxnSpPr>
            <p:spPr>
              <a:xfrm flipH="1" flipV="1">
                <a:off x="9511331" y="930691"/>
                <a:ext cx="1545515" cy="3157224"/>
              </a:xfrm>
              <a:prstGeom prst="line">
                <a:avLst/>
              </a:prstGeom>
              <a:ln w="31750">
                <a:prstDash val="dash"/>
              </a:ln>
            </p:spPr>
            <p:style>
              <a:lnRef idx="1">
                <a:schemeClr val="accent1"/>
              </a:lnRef>
              <a:fillRef idx="0">
                <a:schemeClr val="accent1"/>
              </a:fillRef>
              <a:effectRef idx="0">
                <a:schemeClr val="accent1"/>
              </a:effectRef>
              <a:fontRef idx="minor">
                <a:schemeClr val="tx1"/>
              </a:fontRef>
            </p:style>
          </p:cxnSp>
          <p:cxnSp>
            <p:nvCxnSpPr>
              <p:cNvPr id="1044" name="Straight Connector 1043">
                <a:extLst>
                  <a:ext uri="{FF2B5EF4-FFF2-40B4-BE49-F238E27FC236}">
                    <a16:creationId xmlns:a16="http://schemas.microsoft.com/office/drawing/2014/main" id="{9D82CB87-AF34-C129-1786-36649462EC3D}"/>
                  </a:ext>
                </a:extLst>
              </p:cNvPr>
              <p:cNvCxnSpPr/>
              <p:nvPr/>
            </p:nvCxnSpPr>
            <p:spPr>
              <a:xfrm flipH="1" flipV="1">
                <a:off x="6111198" y="1858558"/>
                <a:ext cx="4945648" cy="2229358"/>
              </a:xfrm>
              <a:prstGeom prst="line">
                <a:avLst/>
              </a:prstGeom>
              <a:ln w="31750">
                <a:prstDash val="dash"/>
              </a:ln>
            </p:spPr>
            <p:style>
              <a:lnRef idx="1">
                <a:schemeClr val="accent1"/>
              </a:lnRef>
              <a:fillRef idx="0">
                <a:schemeClr val="accent1"/>
              </a:fillRef>
              <a:effectRef idx="0">
                <a:schemeClr val="accent1"/>
              </a:effectRef>
              <a:fontRef idx="minor">
                <a:schemeClr val="tx1"/>
              </a:fontRef>
            </p:style>
          </p:cxnSp>
          <p:sp>
            <p:nvSpPr>
              <p:cNvPr id="3" name="Freeform: Shape 2">
                <a:extLst>
                  <a:ext uri="{FF2B5EF4-FFF2-40B4-BE49-F238E27FC236}">
                    <a16:creationId xmlns:a16="http://schemas.microsoft.com/office/drawing/2014/main" id="{97898C19-0E40-6D1B-7AF1-7B90D8C9B4FE}"/>
                  </a:ext>
                </a:extLst>
              </p:cNvPr>
              <p:cNvSpPr/>
              <p:nvPr/>
            </p:nvSpPr>
            <p:spPr>
              <a:xfrm>
                <a:off x="6086505" y="1104900"/>
                <a:ext cx="4033837" cy="4665113"/>
              </a:xfrm>
              <a:custGeom>
                <a:avLst/>
                <a:gdLst>
                  <a:gd name="connsiteX0" fmla="*/ 4033837 w 4033837"/>
                  <a:gd name="connsiteY0" fmla="*/ 0 h 4665113"/>
                  <a:gd name="connsiteX1" fmla="*/ 3952875 w 4033837"/>
                  <a:gd name="connsiteY1" fmla="*/ 1376363 h 4665113"/>
                  <a:gd name="connsiteX2" fmla="*/ 3914775 w 4033837"/>
                  <a:gd name="connsiteY2" fmla="*/ 1633538 h 4665113"/>
                  <a:gd name="connsiteX3" fmla="*/ 3857625 w 4033837"/>
                  <a:gd name="connsiteY3" fmla="*/ 2176463 h 4665113"/>
                  <a:gd name="connsiteX4" fmla="*/ 3848100 w 4033837"/>
                  <a:gd name="connsiteY4" fmla="*/ 3467100 h 4665113"/>
                  <a:gd name="connsiteX5" fmla="*/ 2486025 w 4033837"/>
                  <a:gd name="connsiteY5" fmla="*/ 4657725 h 4665113"/>
                  <a:gd name="connsiteX6" fmla="*/ 1257300 w 4033837"/>
                  <a:gd name="connsiteY6" fmla="*/ 3857625 h 4665113"/>
                  <a:gd name="connsiteX7" fmla="*/ 538162 w 4033837"/>
                  <a:gd name="connsiteY7" fmla="*/ 1704975 h 4665113"/>
                  <a:gd name="connsiteX8" fmla="*/ 0 w 4033837"/>
                  <a:gd name="connsiteY8" fmla="*/ 914400 h 466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33837" h="4665113">
                    <a:moveTo>
                      <a:pt x="4033837" y="0"/>
                    </a:moveTo>
                    <a:cubicBezTo>
                      <a:pt x="4003278" y="552053"/>
                      <a:pt x="3972719" y="1104107"/>
                      <a:pt x="3952875" y="1376363"/>
                    </a:cubicBezTo>
                    <a:cubicBezTo>
                      <a:pt x="3933031" y="1648619"/>
                      <a:pt x="3930650" y="1500188"/>
                      <a:pt x="3914775" y="1633538"/>
                    </a:cubicBezTo>
                    <a:cubicBezTo>
                      <a:pt x="3898900" y="1766888"/>
                      <a:pt x="3868737" y="1870869"/>
                      <a:pt x="3857625" y="2176463"/>
                    </a:cubicBezTo>
                    <a:cubicBezTo>
                      <a:pt x="3846513" y="2482057"/>
                      <a:pt x="4076700" y="3053556"/>
                      <a:pt x="3848100" y="3467100"/>
                    </a:cubicBezTo>
                    <a:cubicBezTo>
                      <a:pt x="3619500" y="3880644"/>
                      <a:pt x="2917825" y="4592638"/>
                      <a:pt x="2486025" y="4657725"/>
                    </a:cubicBezTo>
                    <a:cubicBezTo>
                      <a:pt x="2054225" y="4722813"/>
                      <a:pt x="1581944" y="4349750"/>
                      <a:pt x="1257300" y="3857625"/>
                    </a:cubicBezTo>
                    <a:cubicBezTo>
                      <a:pt x="932656" y="3365500"/>
                      <a:pt x="747712" y="2195512"/>
                      <a:pt x="538162" y="1704975"/>
                    </a:cubicBezTo>
                    <a:cubicBezTo>
                      <a:pt x="328612" y="1214438"/>
                      <a:pt x="149225" y="1135062"/>
                      <a:pt x="0" y="914400"/>
                    </a:cubicBezTo>
                  </a:path>
                </a:pathLst>
              </a:custGeom>
              <a:noFill/>
              <a:ln w="85725">
                <a:solidFill>
                  <a:srgbClr val="00FF00"/>
                </a:solidFill>
                <a:prstDash val="dash"/>
                <a:tailEnd type="stealth" w="med"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 name="Group 12">
            <a:extLst>
              <a:ext uri="{FF2B5EF4-FFF2-40B4-BE49-F238E27FC236}">
                <a16:creationId xmlns:a16="http://schemas.microsoft.com/office/drawing/2014/main" id="{AE0C0D4F-A88A-D8BB-7C36-3E71FF49D925}"/>
              </a:ext>
            </a:extLst>
          </p:cNvPr>
          <p:cNvGrpSpPr/>
          <p:nvPr/>
        </p:nvGrpSpPr>
        <p:grpSpPr>
          <a:xfrm>
            <a:off x="7538968" y="5242024"/>
            <a:ext cx="3341625" cy="480180"/>
            <a:chOff x="7538968" y="5242024"/>
            <a:chExt cx="3341625" cy="480180"/>
          </a:xfrm>
        </p:grpSpPr>
        <p:sp>
          <p:nvSpPr>
            <p:cNvPr id="10" name="Rectangle 9">
              <a:extLst>
                <a:ext uri="{FF2B5EF4-FFF2-40B4-BE49-F238E27FC236}">
                  <a16:creationId xmlns:a16="http://schemas.microsoft.com/office/drawing/2014/main" id="{6CC9A3F2-2F76-97DC-1829-2891A55F07D8}"/>
                </a:ext>
              </a:extLst>
            </p:cNvPr>
            <p:cNvSpPr/>
            <p:nvPr/>
          </p:nvSpPr>
          <p:spPr>
            <a:xfrm rot="20278683">
              <a:off x="7538968" y="5602108"/>
              <a:ext cx="2468880" cy="50450"/>
            </a:xfrm>
            <a:prstGeom prst="rect">
              <a:avLst/>
            </a:prstGeom>
            <a:solidFill>
              <a:schemeClr val="tx1">
                <a:lumMod val="85000"/>
                <a:alpha val="40000"/>
              </a:schemeClr>
            </a:solidFill>
            <a:ln>
              <a:solidFill>
                <a:schemeClr val="tx1">
                  <a:lumMod val="65000"/>
                  <a:alpha val="21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B5021DF-2E2F-4E6D-E820-F18A8AD6C7FE}"/>
                </a:ext>
              </a:extLst>
            </p:cNvPr>
            <p:cNvSpPr/>
            <p:nvPr/>
          </p:nvSpPr>
          <p:spPr>
            <a:xfrm rot="20278683">
              <a:off x="7567583" y="5671754"/>
              <a:ext cx="2468880" cy="50450"/>
            </a:xfrm>
            <a:prstGeom prst="rect">
              <a:avLst/>
            </a:prstGeom>
            <a:solidFill>
              <a:schemeClr val="tx1">
                <a:lumMod val="85000"/>
                <a:alpha val="40000"/>
              </a:schemeClr>
            </a:solidFill>
            <a:ln>
              <a:solidFill>
                <a:schemeClr val="tx1">
                  <a:lumMod val="65000"/>
                  <a:alpha val="21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BFABA32-0C82-B9C9-217E-7698608060CA}"/>
                </a:ext>
              </a:extLst>
            </p:cNvPr>
            <p:cNvSpPr txBox="1"/>
            <p:nvPr/>
          </p:nvSpPr>
          <p:spPr>
            <a:xfrm rot="20280000">
              <a:off x="8140006" y="5242024"/>
              <a:ext cx="2740587" cy="246221"/>
            </a:xfrm>
            <a:prstGeom prst="rect">
              <a:avLst/>
            </a:prstGeom>
            <a:noFill/>
          </p:spPr>
          <p:txBody>
            <a:bodyPr wrap="square" rtlCol="0">
              <a:spAutoFit/>
            </a:bodyPr>
            <a:lstStyle/>
            <a:p>
              <a:r>
                <a:rPr lang="en-US" sz="1000" dirty="0">
                  <a:solidFill>
                    <a:srgbClr val="FFFF00"/>
                  </a:solidFill>
                  <a:effectLst>
                    <a:outerShdw blurRad="38100" dist="38100" dir="2700000" algn="tl">
                      <a:srgbClr val="000000">
                        <a:alpha val="43137"/>
                      </a:srgbClr>
                    </a:outerShdw>
                  </a:effectLst>
                  <a:latin typeface="Aptos Narrow" panose="020B0004020202020204" pitchFamily="34" charset="0"/>
                  <a:cs typeface="Arial" panose="020B0604020202020204" pitchFamily="34" charset="0"/>
                </a:rPr>
                <a:t>“Fourth” Bridge</a:t>
              </a:r>
              <a:endParaRPr lang="en-US" sz="1050" dirty="0">
                <a:solidFill>
                  <a:srgbClr val="FFFF00"/>
                </a:solidFill>
                <a:effectLst>
                  <a:outerShdw blurRad="38100" dist="38100" dir="2700000" algn="tl">
                    <a:srgbClr val="000000">
                      <a:alpha val="43137"/>
                    </a:srgbClr>
                  </a:outerShdw>
                </a:effectLst>
                <a:latin typeface="Aptos Narrow" panose="020B0004020202020204" pitchFamily="34" charset="0"/>
                <a:cs typeface="Arial" panose="020B0604020202020204" pitchFamily="34" charset="0"/>
              </a:endParaRPr>
            </a:p>
          </p:txBody>
        </p:sp>
      </p:grpSp>
      <p:grpSp>
        <p:nvGrpSpPr>
          <p:cNvPr id="2" name="Group 1">
            <a:extLst>
              <a:ext uri="{FF2B5EF4-FFF2-40B4-BE49-F238E27FC236}">
                <a16:creationId xmlns:a16="http://schemas.microsoft.com/office/drawing/2014/main" id="{ABE23C03-5B36-EB09-A276-D15621DF0D77}"/>
              </a:ext>
            </a:extLst>
          </p:cNvPr>
          <p:cNvGrpSpPr/>
          <p:nvPr/>
        </p:nvGrpSpPr>
        <p:grpSpPr>
          <a:xfrm rot="11628893">
            <a:off x="11020568" y="4067033"/>
            <a:ext cx="433205" cy="491319"/>
            <a:chOff x="2743200" y="5049672"/>
            <a:chExt cx="433205" cy="491319"/>
          </a:xfrm>
        </p:grpSpPr>
        <p:sp>
          <p:nvSpPr>
            <p:cNvPr id="4" name="Rectangle 3">
              <a:extLst>
                <a:ext uri="{FF2B5EF4-FFF2-40B4-BE49-F238E27FC236}">
                  <a16:creationId xmlns:a16="http://schemas.microsoft.com/office/drawing/2014/main" id="{6EC853E2-B8A7-2B90-BB87-6A16DCDBB1BD}"/>
                </a:ext>
              </a:extLst>
            </p:cNvPr>
            <p:cNvSpPr/>
            <p:nvPr/>
          </p:nvSpPr>
          <p:spPr>
            <a:xfrm>
              <a:off x="2743200" y="5049672"/>
              <a:ext cx="293427" cy="491319"/>
            </a:xfrm>
            <a:prstGeom prst="rect">
              <a:avLst/>
            </a:prstGeom>
            <a:solidFill>
              <a:schemeClr val="tx1">
                <a:lumMod val="65000"/>
              </a:schemeClr>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C53EA69-BF1C-EAE1-591D-212B59C72046}"/>
                </a:ext>
              </a:extLst>
            </p:cNvPr>
            <p:cNvSpPr/>
            <p:nvPr/>
          </p:nvSpPr>
          <p:spPr>
            <a:xfrm>
              <a:off x="3045386" y="5193617"/>
              <a:ext cx="131019" cy="203428"/>
            </a:xfrm>
            <a:prstGeom prst="rect">
              <a:avLst/>
            </a:prstGeom>
            <a:gradFill>
              <a:gsLst>
                <a:gs pos="0">
                  <a:schemeClr val="bg1">
                    <a:lumMod val="75000"/>
                    <a:lumOff val="25000"/>
                  </a:schemeClr>
                </a:gs>
                <a:gs pos="50000">
                  <a:schemeClr val="tx1">
                    <a:lumMod val="95000"/>
                  </a:schemeClr>
                </a:gs>
                <a:gs pos="100000">
                  <a:schemeClr val="bg1">
                    <a:lumMod val="75000"/>
                    <a:lumOff val="25000"/>
                  </a:schemeClr>
                </a:gs>
              </a:gsLst>
              <a:lin ang="5400000" scaled="0"/>
            </a:gra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871108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A2E85F-EE40-AC3A-7604-BB03E6E2FE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80CBE4-7572-9611-241C-192CA32EB3BB}"/>
              </a:ext>
            </a:extLst>
          </p:cNvPr>
          <p:cNvSpPr>
            <a:spLocks noGrp="1"/>
          </p:cNvSpPr>
          <p:nvPr>
            <p:ph type="title"/>
          </p:nvPr>
        </p:nvSpPr>
        <p:spPr/>
        <p:txBody>
          <a:bodyPr/>
          <a:lstStyle/>
          <a:p>
            <a:r>
              <a:rPr lang="en-US" dirty="0"/>
              <a:t>--</a:t>
            </a:r>
          </a:p>
        </p:txBody>
      </p:sp>
      <p:pic>
        <p:nvPicPr>
          <p:cNvPr id="4" name="Picture 3" descr="A map of the panama canal">
            <a:extLst>
              <a:ext uri="{FF2B5EF4-FFF2-40B4-BE49-F238E27FC236}">
                <a16:creationId xmlns:a16="http://schemas.microsoft.com/office/drawing/2014/main" id="{EBE5D58D-E468-CDB4-B0CA-A9E11D00E892}"/>
              </a:ext>
            </a:extLst>
          </p:cNvPr>
          <p:cNvPicPr>
            <a:picLocks noChangeAspect="1"/>
          </p:cNvPicPr>
          <p:nvPr/>
        </p:nvPicPr>
        <p:blipFill>
          <a:blip r:embed="rId2">
            <a:extLst>
              <a:ext uri="{28A0092B-C50C-407E-A947-70E740481C1C}">
                <a14:useLocalDpi xmlns:a14="http://schemas.microsoft.com/office/drawing/2010/main" val="0"/>
              </a:ext>
            </a:extLst>
          </a:blip>
          <a:srcRect l="26128" t="34719" r="28881" b="35506"/>
          <a:stretch>
            <a:fillRect/>
          </a:stretch>
        </p:blipFill>
        <p:spPr>
          <a:xfrm>
            <a:off x="0" y="-4098"/>
            <a:ext cx="12192000" cy="6862098"/>
          </a:xfrm>
          <a:prstGeom prst="rect">
            <a:avLst/>
          </a:prstGeom>
        </p:spPr>
      </p:pic>
      <p:sp>
        <p:nvSpPr>
          <p:cNvPr id="3" name="TextBox 2">
            <a:extLst>
              <a:ext uri="{FF2B5EF4-FFF2-40B4-BE49-F238E27FC236}">
                <a16:creationId xmlns:a16="http://schemas.microsoft.com/office/drawing/2014/main" id="{5A93B01D-3A18-F93B-073C-8AE5130116FF}"/>
              </a:ext>
            </a:extLst>
          </p:cNvPr>
          <p:cNvSpPr txBox="1"/>
          <p:nvPr/>
        </p:nvSpPr>
        <p:spPr>
          <a:xfrm>
            <a:off x="2381250" y="387350"/>
            <a:ext cx="7397750" cy="523220"/>
          </a:xfrm>
          <a:prstGeom prst="rect">
            <a:avLst/>
          </a:prstGeom>
          <a:noFill/>
        </p:spPr>
        <p:txBody>
          <a:bodyPr wrap="square" rtlCol="0">
            <a:spAutoFit/>
          </a:bodyPr>
          <a:lstStyle/>
          <a:p>
            <a:pPr algn="ctr"/>
            <a:r>
              <a:rPr lang="en-US" sz="2800" b="1" dirty="0">
                <a:solidFill>
                  <a:schemeClr val="bg1"/>
                </a:solidFill>
              </a:rPr>
              <a:t>Southbound Flight Path</a:t>
            </a:r>
          </a:p>
        </p:txBody>
      </p:sp>
      <p:cxnSp>
        <p:nvCxnSpPr>
          <p:cNvPr id="7" name="Straight Connector 6">
            <a:extLst>
              <a:ext uri="{FF2B5EF4-FFF2-40B4-BE49-F238E27FC236}">
                <a16:creationId xmlns:a16="http://schemas.microsoft.com/office/drawing/2014/main" id="{6FAA96B4-41A6-481D-DC8C-E1F286BA2A18}"/>
              </a:ext>
            </a:extLst>
          </p:cNvPr>
          <p:cNvCxnSpPr>
            <a:cxnSpLocks/>
          </p:cNvCxnSpPr>
          <p:nvPr/>
        </p:nvCxnSpPr>
        <p:spPr>
          <a:xfrm flipH="1">
            <a:off x="9095381" y="3724918"/>
            <a:ext cx="643260" cy="449720"/>
          </a:xfrm>
          <a:prstGeom prst="line">
            <a:avLst/>
          </a:prstGeom>
          <a:ln w="82550" cap="flat">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9961423-5AC0-CDBF-2169-1E976B34D2CA}"/>
              </a:ext>
            </a:extLst>
          </p:cNvPr>
          <p:cNvSpPr txBox="1"/>
          <p:nvPr/>
        </p:nvSpPr>
        <p:spPr>
          <a:xfrm>
            <a:off x="10643691" y="4033456"/>
            <a:ext cx="1548309" cy="584775"/>
          </a:xfrm>
          <a:prstGeom prst="rect">
            <a:avLst/>
          </a:prstGeom>
          <a:solidFill>
            <a:srgbClr val="E8E3D5"/>
          </a:solidFill>
        </p:spPr>
        <p:txBody>
          <a:bodyPr wrap="square" rtlCol="0">
            <a:spAutoFit/>
          </a:bodyPr>
          <a:lstStyle/>
          <a:p>
            <a:pPr algn="ctr"/>
            <a:r>
              <a:rPr lang="en-US" sz="1600" i="1" dirty="0">
                <a:solidFill>
                  <a:schemeClr val="bg1"/>
                </a:solidFill>
              </a:rPr>
              <a:t>Centennial </a:t>
            </a:r>
          </a:p>
          <a:p>
            <a:pPr algn="ctr"/>
            <a:r>
              <a:rPr lang="en-US" sz="1600" i="1" dirty="0">
                <a:solidFill>
                  <a:schemeClr val="bg1"/>
                </a:solidFill>
              </a:rPr>
              <a:t>Bridge</a:t>
            </a:r>
          </a:p>
        </p:txBody>
      </p:sp>
      <p:cxnSp>
        <p:nvCxnSpPr>
          <p:cNvPr id="9" name="Straight Arrow Connector 8">
            <a:extLst>
              <a:ext uri="{FF2B5EF4-FFF2-40B4-BE49-F238E27FC236}">
                <a16:creationId xmlns:a16="http://schemas.microsoft.com/office/drawing/2014/main" id="{202B7F92-702B-9F70-3FAC-583A95254E7D}"/>
              </a:ext>
            </a:extLst>
          </p:cNvPr>
          <p:cNvCxnSpPr>
            <a:cxnSpLocks/>
            <a:stCxn id="8" idx="1"/>
          </p:cNvCxnSpPr>
          <p:nvPr/>
        </p:nvCxnSpPr>
        <p:spPr>
          <a:xfrm flipH="1" flipV="1">
            <a:off x="9458150" y="3982969"/>
            <a:ext cx="1185541" cy="342875"/>
          </a:xfrm>
          <a:prstGeom prst="straightConnector1">
            <a:avLst/>
          </a:prstGeom>
          <a:ln w="44450">
            <a:solidFill>
              <a:schemeClr val="bg1"/>
            </a:solidFill>
            <a:tailEnd type="stealth" w="med" len="lg"/>
          </a:ln>
        </p:spPr>
        <p:style>
          <a:lnRef idx="1">
            <a:schemeClr val="accent1"/>
          </a:lnRef>
          <a:fillRef idx="0">
            <a:schemeClr val="accent1"/>
          </a:fillRef>
          <a:effectRef idx="0">
            <a:schemeClr val="accent1"/>
          </a:effectRef>
          <a:fontRef idx="minor">
            <a:schemeClr val="tx1"/>
          </a:fontRef>
        </p:style>
      </p:cxnSp>
      <p:sp>
        <p:nvSpPr>
          <p:cNvPr id="5" name="Freeform: Shape 4">
            <a:extLst>
              <a:ext uri="{FF2B5EF4-FFF2-40B4-BE49-F238E27FC236}">
                <a16:creationId xmlns:a16="http://schemas.microsoft.com/office/drawing/2014/main" id="{64F817B3-5BB7-2CBC-B63F-8559BD009B7B}"/>
              </a:ext>
            </a:extLst>
          </p:cNvPr>
          <p:cNvSpPr/>
          <p:nvPr/>
        </p:nvSpPr>
        <p:spPr>
          <a:xfrm>
            <a:off x="2754420" y="-25367"/>
            <a:ext cx="9362782" cy="6269092"/>
          </a:xfrm>
          <a:custGeom>
            <a:avLst/>
            <a:gdLst>
              <a:gd name="connsiteX0" fmla="*/ 0 w 9362782"/>
              <a:gd name="connsiteY0" fmla="*/ 14147 h 6269092"/>
              <a:gd name="connsiteX1" fmla="*/ 1284647 w 9362782"/>
              <a:gd name="connsiteY1" fmla="*/ 350736 h 6269092"/>
              <a:gd name="connsiteX2" fmla="*/ 2821737 w 9362782"/>
              <a:gd name="connsiteY2" fmla="*/ 2364660 h 6269092"/>
              <a:gd name="connsiteX3" fmla="*/ 5458351 w 9362782"/>
              <a:gd name="connsiteY3" fmla="*/ 2802226 h 6269092"/>
              <a:gd name="connsiteX4" fmla="*/ 6468117 w 9362782"/>
              <a:gd name="connsiteY4" fmla="*/ 3088327 h 6269092"/>
              <a:gd name="connsiteX5" fmla="*/ 7691057 w 9362782"/>
              <a:gd name="connsiteY5" fmla="*/ 5006884 h 6269092"/>
              <a:gd name="connsiteX6" fmla="*/ 9362782 w 9362782"/>
              <a:gd name="connsiteY6" fmla="*/ 6269092 h 6269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62782" h="6269092">
                <a:moveTo>
                  <a:pt x="0" y="14147"/>
                </a:moveTo>
                <a:cubicBezTo>
                  <a:pt x="407179" y="-13435"/>
                  <a:pt x="814358" y="-41016"/>
                  <a:pt x="1284647" y="350736"/>
                </a:cubicBezTo>
                <a:cubicBezTo>
                  <a:pt x="1754936" y="742488"/>
                  <a:pt x="2126120" y="1956078"/>
                  <a:pt x="2821737" y="2364660"/>
                </a:cubicBezTo>
                <a:cubicBezTo>
                  <a:pt x="3517354" y="2773242"/>
                  <a:pt x="4850621" y="2681615"/>
                  <a:pt x="5458351" y="2802226"/>
                </a:cubicBezTo>
                <a:cubicBezTo>
                  <a:pt x="6066081" y="2922837"/>
                  <a:pt x="6095999" y="2720884"/>
                  <a:pt x="6468117" y="3088327"/>
                </a:cubicBezTo>
                <a:cubicBezTo>
                  <a:pt x="6840235" y="3455770"/>
                  <a:pt x="7208613" y="4476757"/>
                  <a:pt x="7691057" y="5006884"/>
                </a:cubicBezTo>
                <a:cubicBezTo>
                  <a:pt x="8173501" y="5537011"/>
                  <a:pt x="8768141" y="5903051"/>
                  <a:pt x="9362782" y="6269092"/>
                </a:cubicBezTo>
              </a:path>
            </a:pathLst>
          </a:custGeom>
          <a:noFill/>
          <a:ln w="101600">
            <a:solidFill>
              <a:srgbClr val="0000FF"/>
            </a:solidFill>
            <a:prstDash val="dash"/>
            <a:tailEnd type="stealth" w="med"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61728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C82B2-FCD5-9CF6-8C69-FD74222B61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F2BF23-50C8-D802-BBD5-033F292BEB2E}"/>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E82EFD4A-4F1F-77F2-7DE7-AF7C66FB73D6}"/>
              </a:ext>
            </a:extLst>
          </p:cNvPr>
          <p:cNvPicPr>
            <a:picLocks noChangeAspect="1"/>
          </p:cNvPicPr>
          <p:nvPr/>
        </p:nvPicPr>
        <p:blipFill>
          <a:blip r:embed="rId2"/>
          <a:srcRect t="3892" b="32291"/>
          <a:stretch>
            <a:fillRect/>
          </a:stretch>
        </p:blipFill>
        <p:spPr>
          <a:xfrm>
            <a:off x="0" y="0"/>
            <a:ext cx="12192000" cy="6858000"/>
          </a:xfrm>
          <a:prstGeom prst="rect">
            <a:avLst/>
          </a:prstGeom>
        </p:spPr>
      </p:pic>
      <p:sp>
        <p:nvSpPr>
          <p:cNvPr id="5" name="Freeform: Shape 4">
            <a:extLst>
              <a:ext uri="{FF2B5EF4-FFF2-40B4-BE49-F238E27FC236}">
                <a16:creationId xmlns:a16="http://schemas.microsoft.com/office/drawing/2014/main" id="{D4F0F469-ED4B-7956-EE9B-C6C753586F68}"/>
              </a:ext>
            </a:extLst>
          </p:cNvPr>
          <p:cNvSpPr/>
          <p:nvPr/>
        </p:nvSpPr>
        <p:spPr>
          <a:xfrm>
            <a:off x="2830285" y="580571"/>
            <a:ext cx="3754865" cy="4575135"/>
          </a:xfrm>
          <a:custGeom>
            <a:avLst/>
            <a:gdLst>
              <a:gd name="connsiteX0" fmla="*/ 0 w 3775406"/>
              <a:gd name="connsiteY0" fmla="*/ 0 h 4499073"/>
              <a:gd name="connsiteX1" fmla="*/ 1262209 w 3775406"/>
              <a:gd name="connsiteY1" fmla="*/ 729276 h 4499073"/>
              <a:gd name="connsiteX2" fmla="*/ 3046130 w 3775406"/>
              <a:gd name="connsiteY2" fmla="*/ 1957826 h 4499073"/>
              <a:gd name="connsiteX3" fmla="*/ 3438817 w 3775406"/>
              <a:gd name="connsiteY3" fmla="*/ 3719308 h 4499073"/>
              <a:gd name="connsiteX4" fmla="*/ 3775406 w 3775406"/>
              <a:gd name="connsiteY4" fmla="*/ 4499073 h 4499073"/>
              <a:gd name="connsiteX0" fmla="*/ 0 w 4005408"/>
              <a:gd name="connsiteY0" fmla="*/ 0 h 4263461"/>
              <a:gd name="connsiteX1" fmla="*/ 1262209 w 4005408"/>
              <a:gd name="connsiteY1" fmla="*/ 729276 h 4263461"/>
              <a:gd name="connsiteX2" fmla="*/ 3046130 w 4005408"/>
              <a:gd name="connsiteY2" fmla="*/ 1957826 h 4263461"/>
              <a:gd name="connsiteX3" fmla="*/ 3438817 w 4005408"/>
              <a:gd name="connsiteY3" fmla="*/ 3719308 h 4263461"/>
              <a:gd name="connsiteX4" fmla="*/ 4005408 w 4005408"/>
              <a:gd name="connsiteY4" fmla="*/ 4263461 h 4263461"/>
              <a:gd name="connsiteX0" fmla="*/ 0 w 4005408"/>
              <a:gd name="connsiteY0" fmla="*/ 0 h 4474316"/>
              <a:gd name="connsiteX1" fmla="*/ 1262209 w 4005408"/>
              <a:gd name="connsiteY1" fmla="*/ 729276 h 4474316"/>
              <a:gd name="connsiteX2" fmla="*/ 3046130 w 4005408"/>
              <a:gd name="connsiteY2" fmla="*/ 1957826 h 4474316"/>
              <a:gd name="connsiteX3" fmla="*/ 3573453 w 4005408"/>
              <a:gd name="connsiteY3" fmla="*/ 4302729 h 4474316"/>
              <a:gd name="connsiteX4" fmla="*/ 4005408 w 4005408"/>
              <a:gd name="connsiteY4" fmla="*/ 4263461 h 4474316"/>
              <a:gd name="connsiteX0" fmla="*/ 0 w 4308338"/>
              <a:gd name="connsiteY0" fmla="*/ 0 h 4406316"/>
              <a:gd name="connsiteX1" fmla="*/ 1262209 w 4308338"/>
              <a:gd name="connsiteY1" fmla="*/ 729276 h 4406316"/>
              <a:gd name="connsiteX2" fmla="*/ 3046130 w 4308338"/>
              <a:gd name="connsiteY2" fmla="*/ 1957826 h 4406316"/>
              <a:gd name="connsiteX3" fmla="*/ 3573453 w 4308338"/>
              <a:gd name="connsiteY3" fmla="*/ 4302729 h 4406316"/>
              <a:gd name="connsiteX4" fmla="*/ 4308338 w 4308338"/>
              <a:gd name="connsiteY4" fmla="*/ 3747358 h 4406316"/>
              <a:gd name="connsiteX0" fmla="*/ 0 w 4151263"/>
              <a:gd name="connsiteY0" fmla="*/ 0 h 4444923"/>
              <a:gd name="connsiteX1" fmla="*/ 1262209 w 4151263"/>
              <a:gd name="connsiteY1" fmla="*/ 729276 h 4444923"/>
              <a:gd name="connsiteX2" fmla="*/ 3046130 w 4151263"/>
              <a:gd name="connsiteY2" fmla="*/ 1957826 h 4444923"/>
              <a:gd name="connsiteX3" fmla="*/ 3573453 w 4151263"/>
              <a:gd name="connsiteY3" fmla="*/ 4302729 h 4444923"/>
              <a:gd name="connsiteX4" fmla="*/ 4151263 w 4151263"/>
              <a:gd name="connsiteY4" fmla="*/ 4100777 h 4444923"/>
              <a:gd name="connsiteX0" fmla="*/ 0 w 4285899"/>
              <a:gd name="connsiteY0" fmla="*/ 0 h 4422894"/>
              <a:gd name="connsiteX1" fmla="*/ 1262209 w 4285899"/>
              <a:gd name="connsiteY1" fmla="*/ 729276 h 4422894"/>
              <a:gd name="connsiteX2" fmla="*/ 3046130 w 4285899"/>
              <a:gd name="connsiteY2" fmla="*/ 1957826 h 4422894"/>
              <a:gd name="connsiteX3" fmla="*/ 3573453 w 4285899"/>
              <a:gd name="connsiteY3" fmla="*/ 4302729 h 4422894"/>
              <a:gd name="connsiteX4" fmla="*/ 4285899 w 4285899"/>
              <a:gd name="connsiteY4" fmla="*/ 3926873 h 4422894"/>
              <a:gd name="connsiteX0" fmla="*/ 0 w 4263460"/>
              <a:gd name="connsiteY0" fmla="*/ 0 h 4411969"/>
              <a:gd name="connsiteX1" fmla="*/ 1262209 w 4263460"/>
              <a:gd name="connsiteY1" fmla="*/ 729276 h 4411969"/>
              <a:gd name="connsiteX2" fmla="*/ 3046130 w 4263460"/>
              <a:gd name="connsiteY2" fmla="*/ 1957826 h 4411969"/>
              <a:gd name="connsiteX3" fmla="*/ 3573453 w 4263460"/>
              <a:gd name="connsiteY3" fmla="*/ 4302729 h 4411969"/>
              <a:gd name="connsiteX4" fmla="*/ 4263460 w 4263460"/>
              <a:gd name="connsiteY4" fmla="*/ 3814676 h 4411969"/>
              <a:gd name="connsiteX0" fmla="*/ 0 w 4263460"/>
              <a:gd name="connsiteY0" fmla="*/ 0 h 4943656"/>
              <a:gd name="connsiteX1" fmla="*/ 1262209 w 4263460"/>
              <a:gd name="connsiteY1" fmla="*/ 729276 h 4943656"/>
              <a:gd name="connsiteX2" fmla="*/ 3046130 w 4263460"/>
              <a:gd name="connsiteY2" fmla="*/ 1957826 h 4943656"/>
              <a:gd name="connsiteX3" fmla="*/ 3288005 w 4263460"/>
              <a:gd name="connsiteY3" fmla="*/ 4868786 h 4943656"/>
              <a:gd name="connsiteX4" fmla="*/ 4263460 w 4263460"/>
              <a:gd name="connsiteY4" fmla="*/ 3814676 h 4943656"/>
              <a:gd name="connsiteX0" fmla="*/ 0 w 4263460"/>
              <a:gd name="connsiteY0" fmla="*/ 0 h 5013867"/>
              <a:gd name="connsiteX1" fmla="*/ 1262209 w 4263460"/>
              <a:gd name="connsiteY1" fmla="*/ 729276 h 5013867"/>
              <a:gd name="connsiteX2" fmla="*/ 3046130 w 4263460"/>
              <a:gd name="connsiteY2" fmla="*/ 1957826 h 5013867"/>
              <a:gd name="connsiteX3" fmla="*/ 3288005 w 4263460"/>
              <a:gd name="connsiteY3" fmla="*/ 4868786 h 5013867"/>
              <a:gd name="connsiteX4" fmla="*/ 3977509 w 4263460"/>
              <a:gd name="connsiteY4" fmla="*/ 4514714 h 5013867"/>
              <a:gd name="connsiteX5" fmla="*/ 4263460 w 4263460"/>
              <a:gd name="connsiteY5" fmla="*/ 3814676 h 5013867"/>
              <a:gd name="connsiteX0" fmla="*/ 0 w 4263460"/>
              <a:gd name="connsiteY0" fmla="*/ 0 h 5016172"/>
              <a:gd name="connsiteX1" fmla="*/ 1262209 w 4263460"/>
              <a:gd name="connsiteY1" fmla="*/ 729276 h 5016172"/>
              <a:gd name="connsiteX2" fmla="*/ 3046130 w 4263460"/>
              <a:gd name="connsiteY2" fmla="*/ 1957826 h 5016172"/>
              <a:gd name="connsiteX3" fmla="*/ 3288005 w 4263460"/>
              <a:gd name="connsiteY3" fmla="*/ 4868786 h 5016172"/>
              <a:gd name="connsiteX4" fmla="*/ 3929128 w 4263460"/>
              <a:gd name="connsiteY4" fmla="*/ 4529228 h 5016172"/>
              <a:gd name="connsiteX5" fmla="*/ 4263460 w 4263460"/>
              <a:gd name="connsiteY5" fmla="*/ 3814676 h 5016172"/>
              <a:gd name="connsiteX0" fmla="*/ 0 w 4442469"/>
              <a:gd name="connsiteY0" fmla="*/ 0 h 5016172"/>
              <a:gd name="connsiteX1" fmla="*/ 1262209 w 4442469"/>
              <a:gd name="connsiteY1" fmla="*/ 729276 h 5016172"/>
              <a:gd name="connsiteX2" fmla="*/ 3046130 w 4442469"/>
              <a:gd name="connsiteY2" fmla="*/ 1957826 h 5016172"/>
              <a:gd name="connsiteX3" fmla="*/ 3288005 w 4442469"/>
              <a:gd name="connsiteY3" fmla="*/ 4868786 h 5016172"/>
              <a:gd name="connsiteX4" fmla="*/ 3929128 w 4442469"/>
              <a:gd name="connsiteY4" fmla="*/ 4529228 h 5016172"/>
              <a:gd name="connsiteX5" fmla="*/ 4442469 w 4442469"/>
              <a:gd name="connsiteY5" fmla="*/ 3577609 h 5016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42469" h="5016172">
                <a:moveTo>
                  <a:pt x="0" y="0"/>
                </a:moveTo>
                <a:cubicBezTo>
                  <a:pt x="377260" y="201486"/>
                  <a:pt x="754521" y="402972"/>
                  <a:pt x="1262209" y="729276"/>
                </a:cubicBezTo>
                <a:cubicBezTo>
                  <a:pt x="1769897" y="1055580"/>
                  <a:pt x="2708497" y="1267908"/>
                  <a:pt x="3046130" y="1957826"/>
                </a:cubicBezTo>
                <a:cubicBezTo>
                  <a:pt x="3383763" y="2647744"/>
                  <a:pt x="3165029" y="4452314"/>
                  <a:pt x="3288005" y="4868786"/>
                </a:cubicBezTo>
                <a:cubicBezTo>
                  <a:pt x="3410981" y="5285258"/>
                  <a:pt x="3766552" y="4704913"/>
                  <a:pt x="3929128" y="4529228"/>
                </a:cubicBezTo>
                <a:cubicBezTo>
                  <a:pt x="4091704" y="4353543"/>
                  <a:pt x="4362557" y="3684606"/>
                  <a:pt x="4442469" y="3577609"/>
                </a:cubicBezTo>
              </a:path>
            </a:pathLst>
          </a:custGeom>
          <a:noFill/>
          <a:ln w="101600">
            <a:solidFill>
              <a:srgbClr val="0000FF"/>
            </a:solidFill>
            <a:prstDash val="dash"/>
            <a:headEnd w="med" len="lg"/>
            <a:tailEnd type="stealth" w="med"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AB987D0-D5A2-5943-31E2-60C7A792EF30}"/>
              </a:ext>
            </a:extLst>
          </p:cNvPr>
          <p:cNvSpPr txBox="1"/>
          <p:nvPr/>
        </p:nvSpPr>
        <p:spPr>
          <a:xfrm>
            <a:off x="2381250" y="387350"/>
            <a:ext cx="7397750" cy="523220"/>
          </a:xfrm>
          <a:prstGeom prst="rect">
            <a:avLst/>
          </a:prstGeom>
          <a:noFill/>
        </p:spPr>
        <p:txBody>
          <a:bodyPr wrap="square" rtlCol="0">
            <a:spAutoFit/>
          </a:bodyPr>
          <a:lstStyle/>
          <a:p>
            <a:pPr algn="ctr"/>
            <a:r>
              <a:rPr lang="en-US" sz="2800" b="1" dirty="0">
                <a:solidFill>
                  <a:schemeClr val="bg1"/>
                </a:solidFill>
              </a:rPr>
              <a:t>Southbound Flight Path to Landing</a:t>
            </a:r>
          </a:p>
        </p:txBody>
      </p:sp>
      <p:cxnSp>
        <p:nvCxnSpPr>
          <p:cNvPr id="8" name="Straight Connector 7">
            <a:extLst>
              <a:ext uri="{FF2B5EF4-FFF2-40B4-BE49-F238E27FC236}">
                <a16:creationId xmlns:a16="http://schemas.microsoft.com/office/drawing/2014/main" id="{F0EB15F8-44ED-BD41-C24F-EE3689F9B0C5}"/>
              </a:ext>
            </a:extLst>
          </p:cNvPr>
          <p:cNvCxnSpPr>
            <a:cxnSpLocks/>
          </p:cNvCxnSpPr>
          <p:nvPr/>
        </p:nvCxnSpPr>
        <p:spPr>
          <a:xfrm flipH="1">
            <a:off x="5407864" y="4813222"/>
            <a:ext cx="796594" cy="555372"/>
          </a:xfrm>
          <a:prstGeom prst="line">
            <a:avLst/>
          </a:prstGeom>
          <a:ln w="82550" cap="flat">
            <a:solidFill>
              <a:schemeClr val="bg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6477F89-94AF-39C1-F401-D61B628225CD}"/>
              </a:ext>
            </a:extLst>
          </p:cNvPr>
          <p:cNvCxnSpPr>
            <a:cxnSpLocks/>
          </p:cNvCxnSpPr>
          <p:nvPr/>
        </p:nvCxnSpPr>
        <p:spPr>
          <a:xfrm flipH="1">
            <a:off x="5802419" y="5037615"/>
            <a:ext cx="643260" cy="449720"/>
          </a:xfrm>
          <a:prstGeom prst="line">
            <a:avLst/>
          </a:prstGeom>
          <a:ln w="82550" cap="flat">
            <a:solidFill>
              <a:srgbClr val="121AF2"/>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5F1342C-9B06-FC62-BF2A-5085AD606FF8}"/>
              </a:ext>
            </a:extLst>
          </p:cNvPr>
          <p:cNvSpPr txBox="1"/>
          <p:nvPr/>
        </p:nvSpPr>
        <p:spPr>
          <a:xfrm>
            <a:off x="7219833" y="5778110"/>
            <a:ext cx="2911496" cy="338554"/>
          </a:xfrm>
          <a:prstGeom prst="rect">
            <a:avLst/>
          </a:prstGeom>
          <a:solidFill>
            <a:srgbClr val="9EB7BB"/>
          </a:solidFill>
        </p:spPr>
        <p:txBody>
          <a:bodyPr wrap="square" rtlCol="0">
            <a:spAutoFit/>
          </a:bodyPr>
          <a:lstStyle/>
          <a:p>
            <a:r>
              <a:rPr lang="en-US" sz="1600" b="1" dirty="0">
                <a:solidFill>
                  <a:schemeClr val="bg1"/>
                </a:solidFill>
              </a:rPr>
              <a:t>BRIDGE OF THE AMERICAS</a:t>
            </a:r>
          </a:p>
        </p:txBody>
      </p:sp>
      <p:sp>
        <p:nvSpPr>
          <p:cNvPr id="11" name="TextBox 10">
            <a:extLst>
              <a:ext uri="{FF2B5EF4-FFF2-40B4-BE49-F238E27FC236}">
                <a16:creationId xmlns:a16="http://schemas.microsoft.com/office/drawing/2014/main" id="{2735519B-BDC9-4D76-95E7-3A953CB53AE2}"/>
              </a:ext>
            </a:extLst>
          </p:cNvPr>
          <p:cNvSpPr txBox="1"/>
          <p:nvPr/>
        </p:nvSpPr>
        <p:spPr>
          <a:xfrm>
            <a:off x="8017361" y="4589765"/>
            <a:ext cx="2837633" cy="830997"/>
          </a:xfrm>
          <a:prstGeom prst="rect">
            <a:avLst/>
          </a:prstGeom>
          <a:solidFill>
            <a:srgbClr val="9EB7BB"/>
          </a:solidFill>
        </p:spPr>
        <p:txBody>
          <a:bodyPr wrap="square" rtlCol="0">
            <a:spAutoFit/>
          </a:bodyPr>
          <a:lstStyle/>
          <a:p>
            <a:pPr algn="ctr"/>
            <a:r>
              <a:rPr lang="en-US" sz="1600" b="1" dirty="0">
                <a:solidFill>
                  <a:schemeClr val="bg1"/>
                </a:solidFill>
              </a:rPr>
              <a:t>“FOURTH”BRIDGE</a:t>
            </a:r>
          </a:p>
          <a:p>
            <a:pPr algn="ctr"/>
            <a:r>
              <a:rPr lang="en-US" sz="1600" dirty="0">
                <a:solidFill>
                  <a:schemeClr val="bg1"/>
                </a:solidFill>
              </a:rPr>
              <a:t>(Under construction, </a:t>
            </a:r>
            <a:br>
              <a:rPr lang="en-US" sz="1600" dirty="0">
                <a:solidFill>
                  <a:schemeClr val="bg1"/>
                </a:solidFill>
              </a:rPr>
            </a:br>
            <a:r>
              <a:rPr lang="en-US" sz="1600" dirty="0">
                <a:solidFill>
                  <a:schemeClr val="bg1"/>
                </a:solidFill>
              </a:rPr>
              <a:t>21%  complete, June 2025) </a:t>
            </a:r>
          </a:p>
        </p:txBody>
      </p:sp>
      <p:cxnSp>
        <p:nvCxnSpPr>
          <p:cNvPr id="12" name="Straight Arrow Connector 11">
            <a:extLst>
              <a:ext uri="{FF2B5EF4-FFF2-40B4-BE49-F238E27FC236}">
                <a16:creationId xmlns:a16="http://schemas.microsoft.com/office/drawing/2014/main" id="{20EA760E-8BF4-5A11-7B58-0353A88FC011}"/>
              </a:ext>
            </a:extLst>
          </p:cNvPr>
          <p:cNvCxnSpPr>
            <a:cxnSpLocks/>
          </p:cNvCxnSpPr>
          <p:nvPr/>
        </p:nvCxnSpPr>
        <p:spPr>
          <a:xfrm flipH="1" flipV="1">
            <a:off x="6165188" y="5295666"/>
            <a:ext cx="1037816" cy="645129"/>
          </a:xfrm>
          <a:prstGeom prst="straightConnector1">
            <a:avLst/>
          </a:prstGeom>
          <a:ln w="44450">
            <a:solidFill>
              <a:schemeClr val="bg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09EDD03-A2B0-D7FA-F316-6BE1361DB15E}"/>
              </a:ext>
            </a:extLst>
          </p:cNvPr>
          <p:cNvCxnSpPr>
            <a:cxnSpLocks/>
          </p:cNvCxnSpPr>
          <p:nvPr/>
        </p:nvCxnSpPr>
        <p:spPr>
          <a:xfrm flipH="1">
            <a:off x="6024942" y="5005264"/>
            <a:ext cx="2238317" cy="0"/>
          </a:xfrm>
          <a:prstGeom prst="straightConnector1">
            <a:avLst/>
          </a:prstGeom>
          <a:ln w="44450">
            <a:solidFill>
              <a:schemeClr val="bg1"/>
            </a:solidFill>
            <a:tailEnd type="stealth"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67662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hip sailing in a river&#10;&#10;AI-generated content may be incorrect.">
            <a:extLst>
              <a:ext uri="{FF2B5EF4-FFF2-40B4-BE49-F238E27FC236}">
                <a16:creationId xmlns:a16="http://schemas.microsoft.com/office/drawing/2014/main" id="{493E99BE-DB98-ADB0-0B25-3F465D662815}"/>
              </a:ext>
            </a:extLst>
          </p:cNvPr>
          <p:cNvPicPr>
            <a:picLocks noChangeAspect="1"/>
          </p:cNvPicPr>
          <p:nvPr/>
        </p:nvPicPr>
        <p:blipFill>
          <a:blip r:embed="rId2">
            <a:extLst>
              <a:ext uri="{28A0092B-C50C-407E-A947-70E740481C1C}">
                <a14:useLocalDpi xmlns:a14="http://schemas.microsoft.com/office/drawing/2010/main" val="0"/>
              </a:ext>
            </a:extLst>
          </a:blip>
          <a:srcRect t="25000"/>
          <a:stretch>
            <a:fillRect/>
          </a:stretch>
        </p:blipFill>
        <p:spPr>
          <a:xfrm>
            <a:off x="20" y="10"/>
            <a:ext cx="12191980" cy="6857990"/>
          </a:xfrm>
          <a:prstGeom prst="rect">
            <a:avLst/>
          </a:prstGeom>
        </p:spPr>
      </p:pic>
      <p:sp>
        <p:nvSpPr>
          <p:cNvPr id="4" name="TextBox 3">
            <a:extLst>
              <a:ext uri="{FF2B5EF4-FFF2-40B4-BE49-F238E27FC236}">
                <a16:creationId xmlns:a16="http://schemas.microsoft.com/office/drawing/2014/main" id="{D9AF9F5C-944F-5F07-397C-15628A6494B5}"/>
              </a:ext>
            </a:extLst>
          </p:cNvPr>
          <p:cNvSpPr txBox="1"/>
          <p:nvPr/>
        </p:nvSpPr>
        <p:spPr>
          <a:xfrm>
            <a:off x="2622550" y="304800"/>
            <a:ext cx="7397750" cy="523220"/>
          </a:xfrm>
          <a:prstGeom prst="rect">
            <a:avLst/>
          </a:prstGeom>
          <a:noFill/>
        </p:spPr>
        <p:txBody>
          <a:bodyPr wrap="square" rtlCol="0">
            <a:spAutoFit/>
          </a:bodyPr>
          <a:lstStyle/>
          <a:p>
            <a:pPr algn="ctr"/>
            <a:r>
              <a:rPr lang="en-US" sz="2800" b="1" dirty="0">
                <a:solidFill>
                  <a:schemeClr val="bg1"/>
                </a:solidFill>
              </a:rPr>
              <a:t>Entrance to Gaillard Cut</a:t>
            </a:r>
          </a:p>
        </p:txBody>
      </p:sp>
    </p:spTree>
    <p:extLst>
      <p:ext uri="{BB962C8B-B14F-4D97-AF65-F5344CB8AC3E}">
        <p14:creationId xmlns:p14="http://schemas.microsoft.com/office/powerpoint/2010/main" val="31004041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 island with a building in the middle of the water&#10;&#10;AI-generated content may be incorrect.">
            <a:extLst>
              <a:ext uri="{FF2B5EF4-FFF2-40B4-BE49-F238E27FC236}">
                <a16:creationId xmlns:a16="http://schemas.microsoft.com/office/drawing/2014/main" id="{302315BD-B65E-C01F-6B85-964EF5CD02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2" name="TextBox 1">
            <a:extLst>
              <a:ext uri="{FF2B5EF4-FFF2-40B4-BE49-F238E27FC236}">
                <a16:creationId xmlns:a16="http://schemas.microsoft.com/office/drawing/2014/main" id="{A3E7D724-5957-5551-300C-A32350EAB43E}"/>
              </a:ext>
            </a:extLst>
          </p:cNvPr>
          <p:cNvSpPr txBox="1"/>
          <p:nvPr/>
        </p:nvSpPr>
        <p:spPr>
          <a:xfrm>
            <a:off x="11275730" y="6288604"/>
            <a:ext cx="505267" cy="369332"/>
          </a:xfrm>
          <a:prstGeom prst="rect">
            <a:avLst/>
          </a:prstGeom>
          <a:noFill/>
        </p:spPr>
        <p:txBody>
          <a:bodyPr wrap="none" rtlCol="0">
            <a:spAutoFit/>
          </a:bodyPr>
          <a:lstStyle/>
          <a:p>
            <a:r>
              <a:rPr lang="en-US" dirty="0"/>
              <a:t>27 </a:t>
            </a:r>
          </a:p>
        </p:txBody>
      </p:sp>
      <p:sp>
        <p:nvSpPr>
          <p:cNvPr id="4" name="TextBox 3">
            <a:extLst>
              <a:ext uri="{FF2B5EF4-FFF2-40B4-BE49-F238E27FC236}">
                <a16:creationId xmlns:a16="http://schemas.microsoft.com/office/drawing/2014/main" id="{ACB2959F-0741-FC44-EFB7-A088874EA9FC}"/>
              </a:ext>
            </a:extLst>
          </p:cNvPr>
          <p:cNvSpPr txBox="1"/>
          <p:nvPr/>
        </p:nvSpPr>
        <p:spPr>
          <a:xfrm>
            <a:off x="2616200" y="514350"/>
            <a:ext cx="7397750" cy="523220"/>
          </a:xfrm>
          <a:prstGeom prst="rect">
            <a:avLst/>
          </a:prstGeom>
          <a:noFill/>
        </p:spPr>
        <p:txBody>
          <a:bodyPr wrap="square" rtlCol="0">
            <a:spAutoFit/>
          </a:bodyPr>
          <a:lstStyle/>
          <a:p>
            <a:pPr algn="ctr"/>
            <a:r>
              <a:rPr lang="en-US" sz="2800" b="1" dirty="0">
                <a:solidFill>
                  <a:schemeClr val="bg1"/>
                </a:solidFill>
              </a:rPr>
              <a:t>Castillo de San Lorenzo</a:t>
            </a:r>
          </a:p>
        </p:txBody>
      </p:sp>
      <p:sp>
        <p:nvSpPr>
          <p:cNvPr id="6" name="TextBox 5">
            <a:extLst>
              <a:ext uri="{FF2B5EF4-FFF2-40B4-BE49-F238E27FC236}">
                <a16:creationId xmlns:a16="http://schemas.microsoft.com/office/drawing/2014/main" id="{57F96379-AB33-EA25-390E-45A733082708}"/>
              </a:ext>
            </a:extLst>
          </p:cNvPr>
          <p:cNvSpPr txBox="1"/>
          <p:nvPr/>
        </p:nvSpPr>
        <p:spPr>
          <a:xfrm>
            <a:off x="1824593" y="2973660"/>
            <a:ext cx="2382769" cy="369332"/>
          </a:xfrm>
          <a:prstGeom prst="rect">
            <a:avLst/>
          </a:prstGeom>
          <a:noFill/>
        </p:spPr>
        <p:txBody>
          <a:bodyPr wrap="square">
            <a:spAutoFit/>
          </a:bodyPr>
          <a:lstStyle/>
          <a:p>
            <a:pPr algn="ctr"/>
            <a:r>
              <a:rPr lang="en-US" sz="1800" b="1" dirty="0">
                <a:solidFill>
                  <a:schemeClr val="bg1"/>
                </a:solidFill>
              </a:rPr>
              <a:t>Chagres River</a:t>
            </a:r>
          </a:p>
        </p:txBody>
      </p:sp>
      <p:sp>
        <p:nvSpPr>
          <p:cNvPr id="7" name="TextBox 6">
            <a:extLst>
              <a:ext uri="{FF2B5EF4-FFF2-40B4-BE49-F238E27FC236}">
                <a16:creationId xmlns:a16="http://schemas.microsoft.com/office/drawing/2014/main" id="{A490402C-6D4D-9CCF-40B2-F1627547260F}"/>
              </a:ext>
            </a:extLst>
          </p:cNvPr>
          <p:cNvSpPr txBox="1"/>
          <p:nvPr/>
        </p:nvSpPr>
        <p:spPr>
          <a:xfrm>
            <a:off x="8585356" y="1701167"/>
            <a:ext cx="2382769" cy="369332"/>
          </a:xfrm>
          <a:prstGeom prst="rect">
            <a:avLst/>
          </a:prstGeom>
          <a:noFill/>
        </p:spPr>
        <p:txBody>
          <a:bodyPr wrap="square">
            <a:spAutoFit/>
          </a:bodyPr>
          <a:lstStyle/>
          <a:p>
            <a:pPr algn="ctr"/>
            <a:r>
              <a:rPr lang="en-US" sz="1800" b="1" i="1" dirty="0">
                <a:solidFill>
                  <a:schemeClr val="bg1"/>
                </a:solidFill>
              </a:rPr>
              <a:t>Caribbean Sea</a:t>
            </a:r>
          </a:p>
        </p:txBody>
      </p:sp>
    </p:spTree>
    <p:extLst>
      <p:ext uri="{BB962C8B-B14F-4D97-AF65-F5344CB8AC3E}">
        <p14:creationId xmlns:p14="http://schemas.microsoft.com/office/powerpoint/2010/main" val="13746865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of the panama canal">
            <a:extLst>
              <a:ext uri="{FF2B5EF4-FFF2-40B4-BE49-F238E27FC236}">
                <a16:creationId xmlns:a16="http://schemas.microsoft.com/office/drawing/2014/main" id="{B29462B2-9DDD-6788-AAD5-F47932DBE3AE}"/>
              </a:ext>
            </a:extLst>
          </p:cNvPr>
          <p:cNvPicPr>
            <a:picLocks noChangeAspect="1"/>
          </p:cNvPicPr>
          <p:nvPr/>
        </p:nvPicPr>
        <p:blipFill>
          <a:blip r:embed="rId2">
            <a:extLst>
              <a:ext uri="{28A0092B-C50C-407E-A947-70E740481C1C}">
                <a14:useLocalDpi xmlns:a14="http://schemas.microsoft.com/office/drawing/2010/main" val="0"/>
              </a:ext>
            </a:extLst>
          </a:blip>
          <a:srcRect l="27116" t="19686" r="66918" b="72186"/>
          <a:stretch>
            <a:fillRect/>
          </a:stretch>
        </p:blipFill>
        <p:spPr>
          <a:xfrm>
            <a:off x="5711588" y="108777"/>
            <a:ext cx="6480412" cy="6749223"/>
          </a:xfrm>
          <a:prstGeom prst="rect">
            <a:avLst/>
          </a:prstGeom>
        </p:spPr>
      </p:pic>
      <p:grpSp>
        <p:nvGrpSpPr>
          <p:cNvPr id="13" name="Group 12">
            <a:extLst>
              <a:ext uri="{FF2B5EF4-FFF2-40B4-BE49-F238E27FC236}">
                <a16:creationId xmlns:a16="http://schemas.microsoft.com/office/drawing/2014/main" id="{C5A3F0C3-8A9C-E904-9C47-442A88DDDB5C}"/>
              </a:ext>
            </a:extLst>
          </p:cNvPr>
          <p:cNvGrpSpPr/>
          <p:nvPr/>
        </p:nvGrpSpPr>
        <p:grpSpPr>
          <a:xfrm rot="18496226">
            <a:off x="6728346" y="6052782"/>
            <a:ext cx="433205" cy="491319"/>
            <a:chOff x="2743200" y="5049672"/>
            <a:chExt cx="433205" cy="491319"/>
          </a:xfrm>
        </p:grpSpPr>
        <p:sp>
          <p:nvSpPr>
            <p:cNvPr id="11" name="Rectangle 10">
              <a:extLst>
                <a:ext uri="{FF2B5EF4-FFF2-40B4-BE49-F238E27FC236}">
                  <a16:creationId xmlns:a16="http://schemas.microsoft.com/office/drawing/2014/main" id="{9CB97950-C3DA-D38B-A7B4-115114F690C4}"/>
                </a:ext>
              </a:extLst>
            </p:cNvPr>
            <p:cNvSpPr/>
            <p:nvPr/>
          </p:nvSpPr>
          <p:spPr>
            <a:xfrm>
              <a:off x="2743200" y="5049672"/>
              <a:ext cx="293427" cy="491319"/>
            </a:xfrm>
            <a:prstGeom prst="rect">
              <a:avLst/>
            </a:prstGeom>
            <a:solidFill>
              <a:schemeClr val="tx1">
                <a:lumMod val="65000"/>
              </a:schemeClr>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C11D0B5-2134-53BE-99FB-D79A3CCDFC6A}"/>
                </a:ext>
              </a:extLst>
            </p:cNvPr>
            <p:cNvSpPr/>
            <p:nvPr/>
          </p:nvSpPr>
          <p:spPr>
            <a:xfrm>
              <a:off x="3045386" y="5193617"/>
              <a:ext cx="131019" cy="203428"/>
            </a:xfrm>
            <a:prstGeom prst="rect">
              <a:avLst/>
            </a:prstGeom>
            <a:gradFill>
              <a:gsLst>
                <a:gs pos="0">
                  <a:schemeClr val="bg1">
                    <a:lumMod val="75000"/>
                    <a:lumOff val="25000"/>
                  </a:schemeClr>
                </a:gs>
                <a:gs pos="50000">
                  <a:schemeClr val="tx1">
                    <a:lumMod val="95000"/>
                  </a:schemeClr>
                </a:gs>
                <a:gs pos="100000">
                  <a:schemeClr val="bg1">
                    <a:lumMod val="75000"/>
                    <a:lumOff val="25000"/>
                  </a:schemeClr>
                </a:gs>
              </a:gsLst>
              <a:lin ang="5400000" scaled="0"/>
            </a:gra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5" name="Straight Connector 14">
            <a:extLst>
              <a:ext uri="{FF2B5EF4-FFF2-40B4-BE49-F238E27FC236}">
                <a16:creationId xmlns:a16="http://schemas.microsoft.com/office/drawing/2014/main" id="{9A44B940-DA09-2DF5-34E7-A25ED2C2EC7A}"/>
              </a:ext>
            </a:extLst>
          </p:cNvPr>
          <p:cNvCxnSpPr>
            <a:cxnSpLocks/>
          </p:cNvCxnSpPr>
          <p:nvPr/>
        </p:nvCxnSpPr>
        <p:spPr>
          <a:xfrm flipV="1">
            <a:off x="7110484" y="3200400"/>
            <a:ext cx="4967785" cy="2886501"/>
          </a:xfrm>
          <a:prstGeom prst="line">
            <a:avLst/>
          </a:prstGeom>
          <a:ln w="38100">
            <a:solidFill>
              <a:schemeClr val="bg1"/>
            </a:solidFill>
            <a:prstDash val="lgDash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1820B01-A739-D2C5-A1B7-F48022C1C622}"/>
              </a:ext>
            </a:extLst>
          </p:cNvPr>
          <p:cNvCxnSpPr>
            <a:cxnSpLocks/>
          </p:cNvCxnSpPr>
          <p:nvPr/>
        </p:nvCxnSpPr>
        <p:spPr>
          <a:xfrm flipV="1">
            <a:off x="7103660" y="539087"/>
            <a:ext cx="709683" cy="5534167"/>
          </a:xfrm>
          <a:prstGeom prst="line">
            <a:avLst/>
          </a:prstGeom>
          <a:ln w="38100">
            <a:solidFill>
              <a:schemeClr val="bg1"/>
            </a:solidFill>
            <a:prstDash val="lg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07733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aerial view of a body of water&#10;&#10;AI-generated content may be incorrect.">
            <a:extLst>
              <a:ext uri="{FF2B5EF4-FFF2-40B4-BE49-F238E27FC236}">
                <a16:creationId xmlns:a16="http://schemas.microsoft.com/office/drawing/2014/main" id="{0B0081A4-F60C-A34B-D304-A29DBC69246B}"/>
              </a:ext>
            </a:extLst>
          </p:cNvPr>
          <p:cNvPicPr>
            <a:picLocks noChangeAspect="1"/>
          </p:cNvPicPr>
          <p:nvPr/>
        </p:nvPicPr>
        <p:blipFill>
          <a:blip r:embed="rId2">
            <a:extLst>
              <a:ext uri="{28A0092B-C50C-407E-A947-70E740481C1C}">
                <a14:useLocalDpi xmlns:a14="http://schemas.microsoft.com/office/drawing/2010/main" val="0"/>
              </a:ext>
            </a:extLst>
          </a:blip>
          <a:srcRect b="16731"/>
          <a:stretch>
            <a:fillRect/>
          </a:stretch>
        </p:blipFill>
        <p:spPr>
          <a:xfrm>
            <a:off x="0" y="0"/>
            <a:ext cx="12192000" cy="7614138"/>
          </a:xfrm>
          <a:prstGeom prst="rect">
            <a:avLst/>
          </a:prstGeom>
        </p:spPr>
      </p:pic>
      <p:sp>
        <p:nvSpPr>
          <p:cNvPr id="6" name="TextBox 5">
            <a:extLst>
              <a:ext uri="{FF2B5EF4-FFF2-40B4-BE49-F238E27FC236}">
                <a16:creationId xmlns:a16="http://schemas.microsoft.com/office/drawing/2014/main" id="{82EE597E-2E07-2D35-3DB4-097C679F3866}"/>
              </a:ext>
            </a:extLst>
          </p:cNvPr>
          <p:cNvSpPr txBox="1"/>
          <p:nvPr/>
        </p:nvSpPr>
        <p:spPr>
          <a:xfrm>
            <a:off x="9402051" y="3467100"/>
            <a:ext cx="2187828" cy="369332"/>
          </a:xfrm>
          <a:prstGeom prst="rect">
            <a:avLst/>
          </a:prstGeom>
          <a:noFill/>
        </p:spPr>
        <p:txBody>
          <a:bodyPr wrap="square" rtlCol="0">
            <a:spAutoFit/>
          </a:bodyPr>
          <a:lstStyle/>
          <a:p>
            <a:r>
              <a:rPr lang="en-US" b="1" dirty="0">
                <a:solidFill>
                  <a:schemeClr val="bg1"/>
                </a:solidFill>
              </a:rPr>
              <a:t>Fort Sherman</a:t>
            </a:r>
          </a:p>
        </p:txBody>
      </p:sp>
      <p:sp>
        <p:nvSpPr>
          <p:cNvPr id="7" name="TextBox 6">
            <a:extLst>
              <a:ext uri="{FF2B5EF4-FFF2-40B4-BE49-F238E27FC236}">
                <a16:creationId xmlns:a16="http://schemas.microsoft.com/office/drawing/2014/main" id="{6D641B37-7622-F567-2915-62972D4CED58}"/>
              </a:ext>
            </a:extLst>
          </p:cNvPr>
          <p:cNvSpPr txBox="1"/>
          <p:nvPr/>
        </p:nvSpPr>
        <p:spPr>
          <a:xfrm>
            <a:off x="2878770" y="5094648"/>
            <a:ext cx="2187828" cy="369332"/>
          </a:xfrm>
          <a:prstGeom prst="rect">
            <a:avLst/>
          </a:prstGeom>
          <a:noFill/>
        </p:spPr>
        <p:txBody>
          <a:bodyPr wrap="square" rtlCol="0">
            <a:spAutoFit/>
          </a:bodyPr>
          <a:lstStyle/>
          <a:p>
            <a:r>
              <a:rPr lang="en-US" b="1" dirty="0">
                <a:solidFill>
                  <a:schemeClr val="bg1"/>
                </a:solidFill>
              </a:rPr>
              <a:t>Colón Yacht Club</a:t>
            </a:r>
          </a:p>
        </p:txBody>
      </p:sp>
    </p:spTree>
    <p:extLst>
      <p:ext uri="{BB962C8B-B14F-4D97-AF65-F5344CB8AC3E}">
        <p14:creationId xmlns:p14="http://schemas.microsoft.com/office/powerpoint/2010/main" val="19789600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aerial view of a body of water&#10;&#10;AI-generated content may be incorrect.">
            <a:extLst>
              <a:ext uri="{FF2B5EF4-FFF2-40B4-BE49-F238E27FC236}">
                <a16:creationId xmlns:a16="http://schemas.microsoft.com/office/drawing/2014/main" id="{0B0081A4-F60C-A34B-D304-A29DBC69246B}"/>
              </a:ext>
            </a:extLst>
          </p:cNvPr>
          <p:cNvPicPr>
            <a:picLocks noChangeAspect="1"/>
          </p:cNvPicPr>
          <p:nvPr/>
        </p:nvPicPr>
        <p:blipFill>
          <a:blip r:embed="rId2">
            <a:extLst>
              <a:ext uri="{28A0092B-C50C-407E-A947-70E740481C1C}">
                <a14:useLocalDpi xmlns:a14="http://schemas.microsoft.com/office/drawing/2010/main" val="0"/>
              </a:ext>
            </a:extLst>
          </a:blip>
          <a:srcRect b="16731"/>
          <a:stretch>
            <a:fillRect/>
          </a:stretch>
        </p:blipFill>
        <p:spPr>
          <a:xfrm>
            <a:off x="0" y="0"/>
            <a:ext cx="12192000" cy="7614138"/>
          </a:xfrm>
          <a:prstGeom prst="rect">
            <a:avLst/>
          </a:prstGeom>
        </p:spPr>
      </p:pic>
      <p:sp>
        <p:nvSpPr>
          <p:cNvPr id="6" name="TextBox 5">
            <a:extLst>
              <a:ext uri="{FF2B5EF4-FFF2-40B4-BE49-F238E27FC236}">
                <a16:creationId xmlns:a16="http://schemas.microsoft.com/office/drawing/2014/main" id="{82EE597E-2E07-2D35-3DB4-097C679F3866}"/>
              </a:ext>
            </a:extLst>
          </p:cNvPr>
          <p:cNvSpPr txBox="1"/>
          <p:nvPr/>
        </p:nvSpPr>
        <p:spPr>
          <a:xfrm>
            <a:off x="9402051" y="3467100"/>
            <a:ext cx="2187828" cy="369332"/>
          </a:xfrm>
          <a:prstGeom prst="rect">
            <a:avLst/>
          </a:prstGeom>
          <a:noFill/>
        </p:spPr>
        <p:txBody>
          <a:bodyPr wrap="square" rtlCol="0">
            <a:spAutoFit/>
          </a:bodyPr>
          <a:lstStyle/>
          <a:p>
            <a:r>
              <a:rPr lang="en-US" b="1" dirty="0">
                <a:solidFill>
                  <a:schemeClr val="bg1"/>
                </a:solidFill>
              </a:rPr>
              <a:t>Fort Sherman</a:t>
            </a:r>
          </a:p>
        </p:txBody>
      </p:sp>
      <p:sp>
        <p:nvSpPr>
          <p:cNvPr id="7" name="TextBox 6">
            <a:extLst>
              <a:ext uri="{FF2B5EF4-FFF2-40B4-BE49-F238E27FC236}">
                <a16:creationId xmlns:a16="http://schemas.microsoft.com/office/drawing/2014/main" id="{6D641B37-7622-F567-2915-62972D4CED58}"/>
              </a:ext>
            </a:extLst>
          </p:cNvPr>
          <p:cNvSpPr txBox="1"/>
          <p:nvPr/>
        </p:nvSpPr>
        <p:spPr>
          <a:xfrm>
            <a:off x="2878770" y="5094648"/>
            <a:ext cx="2187828" cy="369332"/>
          </a:xfrm>
          <a:prstGeom prst="rect">
            <a:avLst/>
          </a:prstGeom>
          <a:noFill/>
        </p:spPr>
        <p:txBody>
          <a:bodyPr wrap="square" rtlCol="0">
            <a:spAutoFit/>
          </a:bodyPr>
          <a:lstStyle/>
          <a:p>
            <a:r>
              <a:rPr lang="en-US" b="1" dirty="0">
                <a:solidFill>
                  <a:schemeClr val="bg1"/>
                </a:solidFill>
              </a:rPr>
              <a:t>Colón Yacht Club</a:t>
            </a:r>
          </a:p>
        </p:txBody>
      </p:sp>
    </p:spTree>
    <p:extLst>
      <p:ext uri="{BB962C8B-B14F-4D97-AF65-F5344CB8AC3E}">
        <p14:creationId xmlns:p14="http://schemas.microsoft.com/office/powerpoint/2010/main" val="10075404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87FB13-6B17-6C9B-49F0-8B3E32AC90DB}"/>
              </a:ext>
            </a:extLst>
          </p:cNvPr>
          <p:cNvPicPr>
            <a:picLocks noChangeAspect="1"/>
          </p:cNvPicPr>
          <p:nvPr/>
        </p:nvPicPr>
        <p:blipFill>
          <a:blip r:embed="rId2">
            <a:extLst>
              <a:ext uri="{28A0092B-C50C-407E-A947-70E740481C1C}">
                <a14:useLocalDpi xmlns:a14="http://schemas.microsoft.com/office/drawing/2010/main" val="0"/>
              </a:ext>
            </a:extLst>
          </a:blip>
          <a:srcRect b="24981"/>
          <a:stretch>
            <a:fillRect/>
          </a:stretch>
        </p:blipFill>
        <p:spPr>
          <a:xfrm>
            <a:off x="3048" y="0"/>
            <a:ext cx="12188952" cy="6858000"/>
          </a:xfrm>
          <a:prstGeom prst="rect">
            <a:avLst/>
          </a:prstGeom>
        </p:spPr>
      </p:pic>
      <p:sp>
        <p:nvSpPr>
          <p:cNvPr id="4" name="TextBox 3">
            <a:extLst>
              <a:ext uri="{FF2B5EF4-FFF2-40B4-BE49-F238E27FC236}">
                <a16:creationId xmlns:a16="http://schemas.microsoft.com/office/drawing/2014/main" id="{5063ADDA-5023-DEE3-C422-4A4FB7620AE3}"/>
              </a:ext>
            </a:extLst>
          </p:cNvPr>
          <p:cNvSpPr txBox="1"/>
          <p:nvPr/>
        </p:nvSpPr>
        <p:spPr>
          <a:xfrm>
            <a:off x="9745947" y="4653110"/>
            <a:ext cx="2187828" cy="461665"/>
          </a:xfrm>
          <a:prstGeom prst="rect">
            <a:avLst/>
          </a:prstGeom>
          <a:noFill/>
        </p:spPr>
        <p:txBody>
          <a:bodyPr wrap="square" rtlCol="0">
            <a:spAutoFit/>
          </a:bodyPr>
          <a:lstStyle/>
          <a:p>
            <a:r>
              <a:rPr lang="en-US" sz="2400" b="1" i="1" dirty="0">
                <a:solidFill>
                  <a:schemeClr val="bg1"/>
                </a:solidFill>
                <a:latin typeface="Times New Roman" panose="02020603050405020304" pitchFamily="18" charset="0"/>
                <a:cs typeface="Times New Roman" panose="02020603050405020304" pitchFamily="18" charset="0"/>
              </a:rPr>
              <a:t>Limon Bay</a:t>
            </a:r>
          </a:p>
        </p:txBody>
      </p:sp>
      <p:sp>
        <p:nvSpPr>
          <p:cNvPr id="5" name="TextBox 4">
            <a:extLst>
              <a:ext uri="{FF2B5EF4-FFF2-40B4-BE49-F238E27FC236}">
                <a16:creationId xmlns:a16="http://schemas.microsoft.com/office/drawing/2014/main" id="{04E3AB3F-1BF6-D61F-F6C4-44AFDDB2D4D5}"/>
              </a:ext>
            </a:extLst>
          </p:cNvPr>
          <p:cNvSpPr txBox="1"/>
          <p:nvPr/>
        </p:nvSpPr>
        <p:spPr>
          <a:xfrm>
            <a:off x="1685575" y="3526473"/>
            <a:ext cx="2187828" cy="461665"/>
          </a:xfrm>
          <a:prstGeom prst="rect">
            <a:avLst/>
          </a:prstGeom>
          <a:noFill/>
        </p:spPr>
        <p:txBody>
          <a:bodyPr wrap="square" rtlCol="0">
            <a:spAutoFit/>
          </a:bodyPr>
          <a:lstStyle/>
          <a:p>
            <a:r>
              <a:rPr lang="en-US" sz="2400" b="1" i="1" dirty="0" err="1">
                <a:solidFill>
                  <a:schemeClr val="bg1"/>
                </a:solidFill>
                <a:latin typeface="Times New Roman" panose="02020603050405020304" pitchFamily="18" charset="0"/>
                <a:cs typeface="Times New Roman" panose="02020603050405020304" pitchFamily="18" charset="0"/>
              </a:rPr>
              <a:t>Carribean</a:t>
            </a:r>
            <a:r>
              <a:rPr lang="en-US" sz="2400" b="1" i="1" dirty="0">
                <a:solidFill>
                  <a:schemeClr val="bg1"/>
                </a:solidFill>
                <a:latin typeface="Times New Roman" panose="02020603050405020304" pitchFamily="18" charset="0"/>
                <a:cs typeface="Times New Roman" panose="02020603050405020304" pitchFamily="18" charset="0"/>
              </a:rPr>
              <a:t> Sea</a:t>
            </a:r>
          </a:p>
        </p:txBody>
      </p:sp>
      <p:sp>
        <p:nvSpPr>
          <p:cNvPr id="7" name="TextBox 6">
            <a:extLst>
              <a:ext uri="{FF2B5EF4-FFF2-40B4-BE49-F238E27FC236}">
                <a16:creationId xmlns:a16="http://schemas.microsoft.com/office/drawing/2014/main" id="{1EB65C00-82B3-2F97-7458-65A269AB4C30}"/>
              </a:ext>
            </a:extLst>
          </p:cNvPr>
          <p:cNvSpPr txBox="1"/>
          <p:nvPr/>
        </p:nvSpPr>
        <p:spPr>
          <a:xfrm>
            <a:off x="2273033" y="988966"/>
            <a:ext cx="7673178" cy="461665"/>
          </a:xfrm>
          <a:prstGeom prst="rect">
            <a:avLst/>
          </a:prstGeom>
          <a:noFill/>
        </p:spPr>
        <p:txBody>
          <a:bodyPr wrap="square" rtlCol="0">
            <a:spAutoFit/>
          </a:bodyPr>
          <a:lstStyle/>
          <a:p>
            <a:pPr algn="ctr"/>
            <a:r>
              <a:rPr lang="en-US" sz="2400" b="1" dirty="0">
                <a:solidFill>
                  <a:schemeClr val="bg1"/>
                </a:solidFill>
              </a:rPr>
              <a:t>Caribbean Entrance to the Panama Canal</a:t>
            </a:r>
          </a:p>
        </p:txBody>
      </p:sp>
    </p:spTree>
    <p:extLst>
      <p:ext uri="{BB962C8B-B14F-4D97-AF65-F5344CB8AC3E}">
        <p14:creationId xmlns:p14="http://schemas.microsoft.com/office/powerpoint/2010/main" val="2429126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21CC88-338C-6E12-BC1E-47ACEE8A9160}"/>
            </a:ext>
          </a:extLst>
        </p:cNvPr>
        <p:cNvGrpSpPr/>
        <p:nvPr/>
      </p:nvGrpSpPr>
      <p:grpSpPr>
        <a:xfrm>
          <a:off x="0" y="0"/>
          <a:ext cx="0" cy="0"/>
          <a:chOff x="0" y="0"/>
          <a:chExt cx="0" cy="0"/>
        </a:xfrm>
      </p:grpSpPr>
      <p:pic>
        <p:nvPicPr>
          <p:cNvPr id="5" name="Picture 4" descr="An aerial view of a port&#10;&#10;AI-generated content may be incorrect.">
            <a:extLst>
              <a:ext uri="{FF2B5EF4-FFF2-40B4-BE49-F238E27FC236}">
                <a16:creationId xmlns:a16="http://schemas.microsoft.com/office/drawing/2014/main" id="{8E9C569A-5A17-CEFD-5660-7B4BFC2FFF37}"/>
              </a:ext>
            </a:extLst>
          </p:cNvPr>
          <p:cNvPicPr>
            <a:picLocks noChangeAspect="1"/>
          </p:cNvPicPr>
          <p:nvPr/>
        </p:nvPicPr>
        <p:blipFill>
          <a:blip r:embed="rId3">
            <a:extLst>
              <a:ext uri="{28A0092B-C50C-407E-A947-70E740481C1C}">
                <a14:useLocalDpi xmlns:a14="http://schemas.microsoft.com/office/drawing/2010/main" val="0"/>
              </a:ext>
            </a:extLst>
          </a:blip>
          <a:srcRect t="18961" b="6248"/>
          <a:stretch>
            <a:fillRect/>
          </a:stretch>
        </p:blipFill>
        <p:spPr>
          <a:xfrm>
            <a:off x="0" y="20759"/>
            <a:ext cx="12188952" cy="6837241"/>
          </a:xfrm>
          <a:prstGeom prst="rect">
            <a:avLst/>
          </a:prstGeom>
        </p:spPr>
      </p:pic>
      <p:sp>
        <p:nvSpPr>
          <p:cNvPr id="2" name="TextBox 1">
            <a:extLst>
              <a:ext uri="{FF2B5EF4-FFF2-40B4-BE49-F238E27FC236}">
                <a16:creationId xmlns:a16="http://schemas.microsoft.com/office/drawing/2014/main" id="{9E0389A8-470B-1750-EFF0-7C1E9D0395FA}"/>
              </a:ext>
            </a:extLst>
          </p:cNvPr>
          <p:cNvSpPr txBox="1"/>
          <p:nvPr/>
        </p:nvSpPr>
        <p:spPr>
          <a:xfrm>
            <a:off x="11275730" y="6288604"/>
            <a:ext cx="505267" cy="369332"/>
          </a:xfrm>
          <a:prstGeom prst="rect">
            <a:avLst/>
          </a:prstGeom>
          <a:noFill/>
        </p:spPr>
        <p:txBody>
          <a:bodyPr wrap="none" rtlCol="0">
            <a:spAutoFit/>
          </a:bodyPr>
          <a:lstStyle/>
          <a:p>
            <a:r>
              <a:rPr lang="en-US" dirty="0"/>
              <a:t>22 </a:t>
            </a:r>
          </a:p>
        </p:txBody>
      </p:sp>
      <p:sp>
        <p:nvSpPr>
          <p:cNvPr id="3" name="TextBox 2">
            <a:extLst>
              <a:ext uri="{FF2B5EF4-FFF2-40B4-BE49-F238E27FC236}">
                <a16:creationId xmlns:a16="http://schemas.microsoft.com/office/drawing/2014/main" id="{CB0F68C3-FC3D-A50B-A227-2F5071A8665E}"/>
              </a:ext>
            </a:extLst>
          </p:cNvPr>
          <p:cNvSpPr txBox="1"/>
          <p:nvPr/>
        </p:nvSpPr>
        <p:spPr>
          <a:xfrm>
            <a:off x="2813050" y="406400"/>
            <a:ext cx="7397750" cy="523220"/>
          </a:xfrm>
          <a:prstGeom prst="rect">
            <a:avLst/>
          </a:prstGeom>
          <a:noFill/>
        </p:spPr>
        <p:txBody>
          <a:bodyPr wrap="square" rtlCol="0">
            <a:spAutoFit/>
          </a:bodyPr>
          <a:lstStyle/>
          <a:p>
            <a:pPr algn="ctr"/>
            <a:r>
              <a:rPr lang="en-US" sz="2800" b="1" dirty="0">
                <a:solidFill>
                  <a:schemeClr val="bg1"/>
                </a:solidFill>
              </a:rPr>
              <a:t>New Cristobal Container Terminals</a:t>
            </a:r>
          </a:p>
        </p:txBody>
      </p:sp>
      <p:sp>
        <p:nvSpPr>
          <p:cNvPr id="4" name="TextBox 3">
            <a:extLst>
              <a:ext uri="{FF2B5EF4-FFF2-40B4-BE49-F238E27FC236}">
                <a16:creationId xmlns:a16="http://schemas.microsoft.com/office/drawing/2014/main" id="{DCB780E9-4437-96F4-BDB1-3A3857E59687}"/>
              </a:ext>
            </a:extLst>
          </p:cNvPr>
          <p:cNvSpPr txBox="1"/>
          <p:nvPr/>
        </p:nvSpPr>
        <p:spPr>
          <a:xfrm>
            <a:off x="10205947" y="4137006"/>
            <a:ext cx="2187828" cy="369332"/>
          </a:xfrm>
          <a:prstGeom prst="rect">
            <a:avLst/>
          </a:prstGeom>
          <a:noFill/>
        </p:spPr>
        <p:txBody>
          <a:bodyPr wrap="square" rtlCol="0">
            <a:spAutoFit/>
          </a:bodyPr>
          <a:lstStyle/>
          <a:p>
            <a:r>
              <a:rPr lang="en-US" b="1" i="1" dirty="0">
                <a:solidFill>
                  <a:schemeClr val="bg1"/>
                </a:solidFill>
                <a:latin typeface="Times New Roman" panose="02020603050405020304" pitchFamily="18" charset="0"/>
                <a:cs typeface="Times New Roman" panose="02020603050405020304" pitchFamily="18" charset="0"/>
              </a:rPr>
              <a:t>Manzanillo Bay</a:t>
            </a:r>
          </a:p>
        </p:txBody>
      </p:sp>
    </p:spTree>
    <p:extLst>
      <p:ext uri="{BB962C8B-B14F-4D97-AF65-F5344CB8AC3E}">
        <p14:creationId xmlns:p14="http://schemas.microsoft.com/office/powerpoint/2010/main" val="19551300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65C695-CDD8-A823-84FA-C422626F3D03}"/>
              </a:ext>
            </a:extLst>
          </p:cNvPr>
          <p:cNvPicPr>
            <a:picLocks noChangeAspect="1"/>
          </p:cNvPicPr>
          <p:nvPr/>
        </p:nvPicPr>
        <p:blipFill>
          <a:blip r:embed="rId2"/>
          <a:stretch>
            <a:fillRect/>
          </a:stretch>
        </p:blipFill>
        <p:spPr>
          <a:xfrm>
            <a:off x="2921304" y="0"/>
            <a:ext cx="6349392" cy="6858000"/>
          </a:xfrm>
          <a:prstGeom prst="rect">
            <a:avLst/>
          </a:prstGeom>
        </p:spPr>
      </p:pic>
    </p:spTree>
    <p:extLst>
      <p:ext uri="{BB962C8B-B14F-4D97-AF65-F5344CB8AC3E}">
        <p14:creationId xmlns:p14="http://schemas.microsoft.com/office/powerpoint/2010/main" val="16206878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F693C-40C7-C91C-B126-8C84CFB5C918}"/>
              </a:ext>
            </a:extLst>
          </p:cNvPr>
          <p:cNvSpPr>
            <a:spLocks noGrp="1"/>
          </p:cNvSpPr>
          <p:nvPr>
            <p:ph type="title"/>
          </p:nvPr>
        </p:nvSpPr>
        <p:spPr/>
        <p:txBody>
          <a:bodyPr/>
          <a:lstStyle/>
          <a:p>
            <a:r>
              <a:rPr lang="en-US" dirty="0"/>
              <a:t>Sections</a:t>
            </a:r>
          </a:p>
        </p:txBody>
      </p:sp>
      <p:sp>
        <p:nvSpPr>
          <p:cNvPr id="3" name="Content Placeholder 2">
            <a:extLst>
              <a:ext uri="{FF2B5EF4-FFF2-40B4-BE49-F238E27FC236}">
                <a16:creationId xmlns:a16="http://schemas.microsoft.com/office/drawing/2014/main" id="{6EBB2896-3D2A-27DD-A406-2F008B1B52AD}"/>
              </a:ext>
            </a:extLst>
          </p:cNvPr>
          <p:cNvSpPr>
            <a:spLocks noGrp="1"/>
          </p:cNvSpPr>
          <p:nvPr>
            <p:ph idx="1"/>
          </p:nvPr>
        </p:nvSpPr>
        <p:spPr>
          <a:xfrm>
            <a:off x="1305266" y="1419009"/>
            <a:ext cx="10097438" cy="4899904"/>
          </a:xfrm>
        </p:spPr>
        <p:txBody>
          <a:bodyPr>
            <a:normAutofit/>
          </a:bodyPr>
          <a:lstStyle/>
          <a:p>
            <a:r>
              <a:rPr lang="en-US" dirty="0">
                <a:hlinkClick r:id="rId2" action="ppaction://hlinksldjump"/>
              </a:rPr>
              <a:t>1 How the Panama Canal Works</a:t>
            </a:r>
            <a:endParaRPr lang="en-US" dirty="0"/>
          </a:p>
          <a:p>
            <a:r>
              <a:rPr lang="en-US" dirty="0">
                <a:hlinkClick r:id="rId3" action="ppaction://hlinksldjump"/>
              </a:rPr>
              <a:t>2 A Tour of the Canal by Air and on the Ground</a:t>
            </a:r>
            <a:endParaRPr lang="en-US" dirty="0"/>
          </a:p>
          <a:p>
            <a:r>
              <a:rPr lang="en-US" dirty="0">
                <a:hlinkClick r:id="rId4" action="ppaction://hlinksldjump"/>
              </a:rPr>
              <a:t>3 A History of the Founding of Panama and Construction of the Canal</a:t>
            </a:r>
            <a:endParaRPr lang="en-US" dirty="0"/>
          </a:p>
          <a:p>
            <a:r>
              <a:rPr lang="en-US" dirty="0">
                <a:hlinkClick r:id="rId5" action="ppaction://hlinksldjump"/>
              </a:rPr>
              <a:t>4 The Story of the Events Leading to the Handover of the Panama Canal to Panama, 1964 to 1999 </a:t>
            </a:r>
            <a:endParaRPr lang="en-US" dirty="0"/>
          </a:p>
          <a:p>
            <a:r>
              <a:rPr lang="en-US" dirty="0">
                <a:hlinkClick r:id="rId6" action="ppaction://hlinksldjump"/>
              </a:rPr>
              <a:t>5 Construction of the Neopanamax Locks, 1943 to 2017</a:t>
            </a:r>
            <a:r>
              <a:rPr lang="en-US" dirty="0"/>
              <a:t> </a:t>
            </a:r>
          </a:p>
          <a:p>
            <a:r>
              <a:rPr lang="en-US" dirty="0">
                <a:hlinkClick r:id="rId7" action="ppaction://hlinksldjump"/>
              </a:rPr>
              <a:t>6 Recent Problems and Plans for the Future</a:t>
            </a:r>
            <a:endParaRPr lang="en-US" dirty="0"/>
          </a:p>
          <a:p>
            <a:r>
              <a:rPr lang="en-US" dirty="0">
                <a:hlinkClick r:id="rId8" action="ppaction://hlinksldjump"/>
              </a:rPr>
              <a:t>7 The Panama Palindrome</a:t>
            </a:r>
            <a:endParaRPr lang="en-US" dirty="0"/>
          </a:p>
          <a:p>
            <a:endParaRPr lang="en-US" dirty="0"/>
          </a:p>
        </p:txBody>
      </p:sp>
    </p:spTree>
    <p:extLst>
      <p:ext uri="{BB962C8B-B14F-4D97-AF65-F5344CB8AC3E}">
        <p14:creationId xmlns:p14="http://schemas.microsoft.com/office/powerpoint/2010/main" val="13964755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3A1F014-7CBB-40F7-6E95-82F16FF258D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0" t="2702" r="-921"/>
          <a:stretch>
            <a:fillRect/>
          </a:stretch>
        </p:blipFill>
        <p:spPr bwMode="auto">
          <a:xfrm>
            <a:off x="1189351" y="0"/>
            <a:ext cx="9813298" cy="6335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88535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1A183E-7AC3-5271-E4BE-F4842CBCAADB}"/>
            </a:ext>
          </a:extLst>
        </p:cNvPr>
        <p:cNvGrpSpPr/>
        <p:nvPr/>
      </p:nvGrpSpPr>
      <p:grpSpPr>
        <a:xfrm>
          <a:off x="0" y="0"/>
          <a:ext cx="0" cy="0"/>
          <a:chOff x="0" y="0"/>
          <a:chExt cx="0" cy="0"/>
        </a:xfrm>
      </p:grpSpPr>
      <p:pic>
        <p:nvPicPr>
          <p:cNvPr id="3" name="Picture 2" descr="A person standing on a plane wing&#10;&#10;AI-generated content may be incorrect.">
            <a:extLst>
              <a:ext uri="{FF2B5EF4-FFF2-40B4-BE49-F238E27FC236}">
                <a16:creationId xmlns:a16="http://schemas.microsoft.com/office/drawing/2014/main" id="{949F7454-B5C9-BC8C-C7B2-FFF8F0FA87CD}"/>
              </a:ext>
            </a:extLst>
          </p:cNvPr>
          <p:cNvPicPr>
            <a:picLocks noChangeAspect="1"/>
          </p:cNvPicPr>
          <p:nvPr/>
        </p:nvPicPr>
        <p:blipFill>
          <a:blip r:embed="rId2">
            <a:extLst>
              <a:ext uri="{28A0092B-C50C-407E-A947-70E740481C1C}">
                <a14:useLocalDpi xmlns:a14="http://schemas.microsoft.com/office/drawing/2010/main" val="0"/>
              </a:ext>
            </a:extLst>
          </a:blip>
          <a:srcRect t="25000"/>
          <a:stretch>
            <a:fillRect/>
          </a:stretch>
        </p:blipFill>
        <p:spPr>
          <a:xfrm>
            <a:off x="1346378" y="1528334"/>
            <a:ext cx="9474959" cy="5329665"/>
          </a:xfrm>
          <a:prstGeom prst="rect">
            <a:avLst/>
          </a:prstGeom>
        </p:spPr>
      </p:pic>
      <p:sp>
        <p:nvSpPr>
          <p:cNvPr id="4" name="Title 3">
            <a:extLst>
              <a:ext uri="{FF2B5EF4-FFF2-40B4-BE49-F238E27FC236}">
                <a16:creationId xmlns:a16="http://schemas.microsoft.com/office/drawing/2014/main" id="{36DFA92D-3C11-897E-B596-B0995D8819B7}"/>
              </a:ext>
            </a:extLst>
          </p:cNvPr>
          <p:cNvSpPr>
            <a:spLocks noGrp="1"/>
          </p:cNvSpPr>
          <p:nvPr>
            <p:ph type="title"/>
          </p:nvPr>
        </p:nvSpPr>
        <p:spPr/>
        <p:txBody>
          <a:bodyPr/>
          <a:lstStyle/>
          <a:p>
            <a:r>
              <a:rPr lang="en-US" dirty="0"/>
              <a:t>Chris Dillon, Tour Guide and Pilot</a:t>
            </a:r>
          </a:p>
        </p:txBody>
      </p:sp>
    </p:spTree>
    <p:extLst>
      <p:ext uri="{BB962C8B-B14F-4D97-AF65-F5344CB8AC3E}">
        <p14:creationId xmlns:p14="http://schemas.microsoft.com/office/powerpoint/2010/main" val="35798474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3A17E-46C8-3E92-9A0C-1944C31F58CC}"/>
              </a:ext>
            </a:extLst>
          </p:cNvPr>
          <p:cNvSpPr>
            <a:spLocks noGrp="1"/>
          </p:cNvSpPr>
          <p:nvPr>
            <p:ph type="title"/>
          </p:nvPr>
        </p:nvSpPr>
        <p:spPr/>
        <p:txBody>
          <a:bodyPr/>
          <a:lstStyle/>
          <a:p>
            <a:r>
              <a:rPr lang="en-US" dirty="0"/>
              <a:t>Recommended YouTube Videos</a:t>
            </a:r>
          </a:p>
        </p:txBody>
      </p:sp>
      <p:sp>
        <p:nvSpPr>
          <p:cNvPr id="3" name="Content Placeholder 2">
            <a:extLst>
              <a:ext uri="{FF2B5EF4-FFF2-40B4-BE49-F238E27FC236}">
                <a16:creationId xmlns:a16="http://schemas.microsoft.com/office/drawing/2014/main" id="{4144068E-F443-3208-1B95-7FD1B3E58FC9}"/>
              </a:ext>
            </a:extLst>
          </p:cNvPr>
          <p:cNvSpPr>
            <a:spLocks noGrp="1"/>
          </p:cNvSpPr>
          <p:nvPr>
            <p:ph idx="1"/>
          </p:nvPr>
        </p:nvSpPr>
        <p:spPr>
          <a:xfrm>
            <a:off x="1103312" y="1445560"/>
            <a:ext cx="10481329" cy="4802840"/>
          </a:xfrm>
        </p:spPr>
        <p:txBody>
          <a:bodyPr>
            <a:normAutofit fontScale="92500" lnSpcReduction="10000"/>
          </a:bodyPr>
          <a:lstStyle/>
          <a:p>
            <a:pPr marL="0" indent="0">
              <a:buNone/>
            </a:pPr>
            <a:r>
              <a:rPr lang="en-US" b="1" dirty="0"/>
              <a:t>Introductions</a:t>
            </a:r>
            <a:endParaRPr lang="en-US" dirty="0"/>
          </a:p>
          <a:p>
            <a:r>
              <a:rPr lang="en-US" dirty="0"/>
              <a:t>How Does the Panama Canal Work?, The Panama Canal, 1:02</a:t>
            </a:r>
          </a:p>
          <a:p>
            <a:r>
              <a:rPr lang="en-US" dirty="0"/>
              <a:t>THE PANAMA CANAL – World’s Most Important Waterway, Interesting Engineering, 5:59</a:t>
            </a:r>
          </a:p>
          <a:p>
            <a:endParaRPr lang="en-US" dirty="0"/>
          </a:p>
          <a:p>
            <a:pPr marL="0" indent="0">
              <a:buNone/>
            </a:pPr>
            <a:r>
              <a:rPr lang="en-US" b="1" dirty="0"/>
              <a:t>History to 1987</a:t>
            </a:r>
            <a:endParaRPr lang="en-US" dirty="0"/>
          </a:p>
          <a:p>
            <a:r>
              <a:rPr lang="en-US" dirty="0"/>
              <a:t>PBS Nova A Man A Plan A Canal Panama,	Pickles the Wonder Mutt, 55:57</a:t>
            </a:r>
            <a:r>
              <a:rPr lang="en-US" i="1" dirty="0"/>
              <a:t> </a:t>
            </a:r>
            <a:br>
              <a:rPr lang="en-US" i="1" dirty="0"/>
            </a:br>
            <a:r>
              <a:rPr lang="en-US" i="1" dirty="0"/>
              <a:t>(Narrated and hosted by David McCullough)</a:t>
            </a:r>
            <a:br>
              <a:rPr lang="en-US" i="1" dirty="0"/>
            </a:br>
            <a:endParaRPr lang="en-US" i="1" dirty="0"/>
          </a:p>
          <a:p>
            <a:pPr marL="0" indent="0">
              <a:buNone/>
            </a:pPr>
            <a:r>
              <a:rPr lang="en-US" b="1" dirty="0"/>
              <a:t>Construction of the Neopanamax Locks</a:t>
            </a:r>
          </a:p>
          <a:p>
            <a:r>
              <a:rPr lang="en-US" dirty="0"/>
              <a:t>The Extreme Engineering Behind the Panama Canal’s Modern Makeover, Blueprint, 46:49, 2016</a:t>
            </a:r>
          </a:p>
          <a:p>
            <a:r>
              <a:rPr lang="en-US" dirty="0">
                <a:hlinkClick r:id="rId2"/>
              </a:rPr>
              <a:t>A New Experience - Transits Through Expanded Panama Canal</a:t>
            </a:r>
            <a:endParaRPr lang="en-US" dirty="0"/>
          </a:p>
        </p:txBody>
      </p:sp>
    </p:spTree>
    <p:extLst>
      <p:ext uri="{BB962C8B-B14F-4D97-AF65-F5344CB8AC3E}">
        <p14:creationId xmlns:p14="http://schemas.microsoft.com/office/powerpoint/2010/main" val="28029800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C14DB8E-B5C9-E008-9F0A-8FAC709DE45B}"/>
              </a:ext>
            </a:extLst>
          </p:cNvPr>
          <p:cNvGrpSpPr/>
          <p:nvPr/>
        </p:nvGrpSpPr>
        <p:grpSpPr>
          <a:xfrm>
            <a:off x="417384" y="0"/>
            <a:ext cx="11430000" cy="6858000"/>
            <a:chOff x="417384" y="0"/>
            <a:chExt cx="11430000" cy="6858000"/>
          </a:xfrm>
        </p:grpSpPr>
        <p:pic>
          <p:nvPicPr>
            <p:cNvPr id="3" name="Picture 2">
              <a:extLst>
                <a:ext uri="{FF2B5EF4-FFF2-40B4-BE49-F238E27FC236}">
                  <a16:creationId xmlns:a16="http://schemas.microsoft.com/office/drawing/2014/main" id="{B6E12A28-C70B-8DCF-F947-1FE7998384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384" y="0"/>
              <a:ext cx="11430000" cy="6858000"/>
            </a:xfrm>
            <a:prstGeom prst="rect">
              <a:avLst/>
            </a:prstGeom>
            <a:ln>
              <a:solidFill>
                <a:schemeClr val="accent1">
                  <a:shade val="15000"/>
                </a:schemeClr>
              </a:solidFill>
            </a:ln>
          </p:spPr>
        </p:pic>
        <p:sp>
          <p:nvSpPr>
            <p:cNvPr id="6" name="Rectangle 5">
              <a:extLst>
                <a:ext uri="{FF2B5EF4-FFF2-40B4-BE49-F238E27FC236}">
                  <a16:creationId xmlns:a16="http://schemas.microsoft.com/office/drawing/2014/main" id="{5575B2E7-A3E5-7AEF-18B9-466588926C90}"/>
                </a:ext>
              </a:extLst>
            </p:cNvPr>
            <p:cNvSpPr/>
            <p:nvPr/>
          </p:nvSpPr>
          <p:spPr>
            <a:xfrm>
              <a:off x="1158717" y="4617961"/>
              <a:ext cx="1611086" cy="391885"/>
            </a:xfrm>
            <a:prstGeom prst="rect">
              <a:avLst/>
            </a:prstGeom>
            <a:gradFill>
              <a:gsLst>
                <a:gs pos="0">
                  <a:srgbClr val="0190DC"/>
                </a:gs>
                <a:gs pos="100000">
                  <a:srgbClr val="0093D8"/>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148DDBC-43BF-A7D3-B6A2-2E27F2F02E9D}"/>
                </a:ext>
              </a:extLst>
            </p:cNvPr>
            <p:cNvSpPr/>
            <p:nvPr/>
          </p:nvSpPr>
          <p:spPr>
            <a:xfrm>
              <a:off x="3280222" y="4538133"/>
              <a:ext cx="1611086" cy="391885"/>
            </a:xfrm>
            <a:prstGeom prst="rect">
              <a:avLst/>
            </a:prstGeom>
            <a:gradFill>
              <a:gsLst>
                <a:gs pos="0">
                  <a:srgbClr val="0093D8"/>
                </a:gs>
                <a:gs pos="100000">
                  <a:srgbClr val="0999E2"/>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177764A-CFD3-5347-6326-B29082D0388A}"/>
                </a:ext>
              </a:extLst>
            </p:cNvPr>
            <p:cNvSpPr/>
            <p:nvPr/>
          </p:nvSpPr>
          <p:spPr>
            <a:xfrm>
              <a:off x="5454946" y="4395410"/>
              <a:ext cx="1611086" cy="391885"/>
            </a:xfrm>
            <a:prstGeom prst="rect">
              <a:avLst/>
            </a:prstGeom>
            <a:gradFill>
              <a:gsLst>
                <a:gs pos="0">
                  <a:srgbClr val="019DE0"/>
                </a:gs>
                <a:gs pos="100000">
                  <a:srgbClr val="03A7EC"/>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B8221EA-461F-E2FB-58A0-1E3C4F88F93E}"/>
                </a:ext>
              </a:extLst>
            </p:cNvPr>
            <p:cNvSpPr/>
            <p:nvPr/>
          </p:nvSpPr>
          <p:spPr>
            <a:xfrm>
              <a:off x="9695536" y="5312228"/>
              <a:ext cx="716045" cy="174171"/>
            </a:xfrm>
            <a:prstGeom prst="rect">
              <a:avLst/>
            </a:prstGeom>
            <a:solidFill>
              <a:srgbClr val="5ECB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F56453D-2A97-9AA1-BF1F-E54C6FE21916}"/>
                </a:ext>
              </a:extLst>
            </p:cNvPr>
            <p:cNvSpPr txBox="1"/>
            <p:nvPr/>
          </p:nvSpPr>
          <p:spPr>
            <a:xfrm>
              <a:off x="1732598" y="5849257"/>
              <a:ext cx="2259330" cy="707886"/>
            </a:xfrm>
            <a:prstGeom prst="rect">
              <a:avLst/>
            </a:prstGeom>
            <a:solidFill>
              <a:srgbClr val="BA855D"/>
            </a:solidFill>
          </p:spPr>
          <p:txBody>
            <a:bodyPr wrap="square" rtlCol="0">
              <a:spAutoFit/>
            </a:bodyPr>
            <a:lstStyle/>
            <a:p>
              <a:pPr algn="ctr"/>
              <a:r>
                <a:rPr lang="en-US" sz="1400" b="1" dirty="0">
                  <a:latin typeface="Aptos Narrow" panose="020B0004020202020204" pitchFamily="34" charset="0"/>
                </a:rPr>
                <a:t>Culvert for water flowing to and from the lock chamber</a:t>
              </a:r>
            </a:p>
            <a:p>
              <a:pPr algn="ctr"/>
              <a:endParaRPr lang="en-US" sz="1200" dirty="0">
                <a:latin typeface="Aptos Narrow" panose="020B0004020202020204" pitchFamily="34" charset="0"/>
              </a:endParaRPr>
            </a:p>
          </p:txBody>
        </p:sp>
        <p:sp>
          <p:nvSpPr>
            <p:cNvPr id="13" name="Rectangle: Top Corners Snipped 12">
              <a:extLst>
                <a:ext uri="{FF2B5EF4-FFF2-40B4-BE49-F238E27FC236}">
                  <a16:creationId xmlns:a16="http://schemas.microsoft.com/office/drawing/2014/main" id="{D0865FD0-DDD9-9B2C-BC72-29F59FA2B874}"/>
                </a:ext>
              </a:extLst>
            </p:cNvPr>
            <p:cNvSpPr/>
            <p:nvPr/>
          </p:nvSpPr>
          <p:spPr>
            <a:xfrm>
              <a:off x="6438164" y="6127645"/>
              <a:ext cx="1810514" cy="730355"/>
            </a:xfrm>
            <a:prstGeom prst="snip2SameRect">
              <a:avLst>
                <a:gd name="adj1" fmla="val 23462"/>
                <a:gd name="adj2" fmla="val 0"/>
              </a:avLst>
            </a:prstGeom>
            <a:solidFill>
              <a:srgbClr val="BA855D"/>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nchorCtr="1"/>
            <a:lstStyle/>
            <a:p>
              <a:pPr algn="ctr"/>
              <a:endParaRPr lang="en-US" sz="1600" b="1" dirty="0">
                <a:solidFill>
                  <a:schemeClr val="tx1"/>
                </a:solidFill>
                <a:latin typeface="Aptos Narrow" panose="020B0004020202020204" pitchFamily="34" charset="0"/>
              </a:endParaRPr>
            </a:p>
          </p:txBody>
        </p:sp>
        <p:sp>
          <p:nvSpPr>
            <p:cNvPr id="14" name="TextBox 13">
              <a:extLst>
                <a:ext uri="{FF2B5EF4-FFF2-40B4-BE49-F238E27FC236}">
                  <a16:creationId xmlns:a16="http://schemas.microsoft.com/office/drawing/2014/main" id="{3D9AEC04-5FD6-97E6-2E65-C327319D17C4}"/>
                </a:ext>
              </a:extLst>
            </p:cNvPr>
            <p:cNvSpPr txBox="1"/>
            <p:nvPr/>
          </p:nvSpPr>
          <p:spPr>
            <a:xfrm>
              <a:off x="6077690" y="6345388"/>
              <a:ext cx="45719" cy="369332"/>
            </a:xfrm>
            <a:prstGeom prst="rect">
              <a:avLst/>
            </a:prstGeom>
            <a:noFill/>
          </p:spPr>
          <p:txBody>
            <a:bodyPr wrap="square" rtlCol="0">
              <a:spAutoFit/>
            </a:bodyPr>
            <a:lstStyle/>
            <a:p>
              <a:endParaRPr lang="en-US" dirty="0"/>
            </a:p>
          </p:txBody>
        </p:sp>
        <p:sp>
          <p:nvSpPr>
            <p:cNvPr id="15" name="Rectangle: Top Corners Snipped 14">
              <a:extLst>
                <a:ext uri="{FF2B5EF4-FFF2-40B4-BE49-F238E27FC236}">
                  <a16:creationId xmlns:a16="http://schemas.microsoft.com/office/drawing/2014/main" id="{24260CFE-4556-8846-4B2F-56D504C7E7C5}"/>
                </a:ext>
              </a:extLst>
            </p:cNvPr>
            <p:cNvSpPr/>
            <p:nvPr/>
          </p:nvSpPr>
          <p:spPr>
            <a:xfrm>
              <a:off x="9610908" y="6123631"/>
              <a:ext cx="1825569" cy="371036"/>
            </a:xfrm>
            <a:prstGeom prst="snip2SameRect">
              <a:avLst>
                <a:gd name="adj1" fmla="val 3644"/>
                <a:gd name="adj2" fmla="val 0"/>
              </a:avLst>
            </a:prstGeom>
            <a:solidFill>
              <a:srgbClr val="BA855D"/>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200" b="1" dirty="0">
                  <a:solidFill>
                    <a:schemeClr val="tx1"/>
                  </a:solidFill>
                  <a:latin typeface="Aptos Narrow" panose="020B0004020202020204" pitchFamily="34" charset="0"/>
                </a:rPr>
                <a:t>Culvert used to move water to &amp; from the lock chamber</a:t>
              </a:r>
              <a:endParaRPr lang="en-US" sz="1600" b="1" dirty="0">
                <a:solidFill>
                  <a:schemeClr val="tx1"/>
                </a:solidFill>
                <a:latin typeface="Aptos Narrow" panose="020B0004020202020204" pitchFamily="34" charset="0"/>
              </a:endParaRPr>
            </a:p>
          </p:txBody>
        </p:sp>
        <p:sp>
          <p:nvSpPr>
            <p:cNvPr id="16" name="Rectangle: Top Corners Snipped 15">
              <a:extLst>
                <a:ext uri="{FF2B5EF4-FFF2-40B4-BE49-F238E27FC236}">
                  <a16:creationId xmlns:a16="http://schemas.microsoft.com/office/drawing/2014/main" id="{A16266F5-2E98-AD28-265D-E3F36296EF4C}"/>
                </a:ext>
              </a:extLst>
            </p:cNvPr>
            <p:cNvSpPr/>
            <p:nvPr/>
          </p:nvSpPr>
          <p:spPr>
            <a:xfrm>
              <a:off x="9574133" y="5285954"/>
              <a:ext cx="983870" cy="226714"/>
            </a:xfrm>
            <a:prstGeom prst="snip2SameRect">
              <a:avLst>
                <a:gd name="adj1" fmla="val 3644"/>
                <a:gd name="adj2" fmla="val 0"/>
              </a:avLst>
            </a:prstGeom>
            <a:solidFill>
              <a:srgbClr val="5BC9F5"/>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200" b="1" dirty="0">
                  <a:solidFill>
                    <a:schemeClr val="tx1"/>
                  </a:solidFill>
                  <a:latin typeface="Aptos Narrow" panose="020B0004020202020204" pitchFamily="34" charset="0"/>
                </a:rPr>
                <a:t> Lock Chamber</a:t>
              </a:r>
              <a:endParaRPr lang="en-US" sz="1600" b="1" dirty="0">
                <a:solidFill>
                  <a:schemeClr val="tx1"/>
                </a:solidFill>
                <a:latin typeface="Aptos Narrow" panose="020B0004020202020204" pitchFamily="34" charset="0"/>
              </a:endParaRPr>
            </a:p>
          </p:txBody>
        </p:sp>
        <p:sp>
          <p:nvSpPr>
            <p:cNvPr id="20" name="TextBox 19">
              <a:extLst>
                <a:ext uri="{FF2B5EF4-FFF2-40B4-BE49-F238E27FC236}">
                  <a16:creationId xmlns:a16="http://schemas.microsoft.com/office/drawing/2014/main" id="{C3DEEB0E-5A50-AE27-C221-1BF032570363}"/>
                </a:ext>
              </a:extLst>
            </p:cNvPr>
            <p:cNvSpPr txBox="1"/>
            <p:nvPr/>
          </p:nvSpPr>
          <p:spPr>
            <a:xfrm>
              <a:off x="6475525" y="6123524"/>
              <a:ext cx="1852399" cy="600164"/>
            </a:xfrm>
            <a:prstGeom prst="rect">
              <a:avLst/>
            </a:prstGeom>
            <a:noFill/>
          </p:spPr>
          <p:txBody>
            <a:bodyPr wrap="square" rtlCol="0">
              <a:spAutoFit/>
            </a:bodyPr>
            <a:lstStyle/>
            <a:p>
              <a:pPr algn="ctr"/>
              <a:r>
                <a:rPr lang="en-US" sz="1100" b="1" dirty="0">
                  <a:latin typeface="Aptos Narrow" panose="020B0004020202020204" pitchFamily="34" charset="0"/>
                </a:rPr>
                <a:t>Valves to operate the hydraulic system to fill &amp; drain the lateral basins</a:t>
              </a:r>
            </a:p>
          </p:txBody>
        </p:sp>
        <p:sp>
          <p:nvSpPr>
            <p:cNvPr id="21" name="Rectangle: Top Corners Snipped 20">
              <a:extLst>
                <a:ext uri="{FF2B5EF4-FFF2-40B4-BE49-F238E27FC236}">
                  <a16:creationId xmlns:a16="http://schemas.microsoft.com/office/drawing/2014/main" id="{1347EF46-9EBC-1BC2-57DF-93279BB27381}"/>
                </a:ext>
              </a:extLst>
            </p:cNvPr>
            <p:cNvSpPr/>
            <p:nvPr/>
          </p:nvSpPr>
          <p:spPr>
            <a:xfrm>
              <a:off x="8266962" y="4738293"/>
              <a:ext cx="566321" cy="350880"/>
            </a:xfrm>
            <a:prstGeom prst="snip2SameRect">
              <a:avLst>
                <a:gd name="adj1" fmla="val 3644"/>
                <a:gd name="adj2" fmla="val 0"/>
              </a:avLst>
            </a:prstGeom>
            <a:solidFill>
              <a:srgbClr val="BA855D"/>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nchorCtr="1"/>
            <a:lstStyle/>
            <a:p>
              <a:pPr algn="r"/>
              <a:r>
                <a:rPr lang="en-US" sz="1200" b="1" dirty="0">
                  <a:solidFill>
                    <a:schemeClr val="tx1"/>
                  </a:solidFill>
                  <a:latin typeface="Aptos Narrow" panose="020B0004020202020204" pitchFamily="34" charset="0"/>
                </a:rPr>
                <a:t> </a:t>
              </a:r>
              <a:r>
                <a:rPr lang="en-US" sz="1050" b="1" dirty="0">
                  <a:solidFill>
                    <a:schemeClr val="tx1"/>
                  </a:solidFill>
                  <a:latin typeface="Aptos Narrow" panose="020B0004020202020204" pitchFamily="34" charset="0"/>
                </a:rPr>
                <a:t>Chamber wall</a:t>
              </a:r>
              <a:endParaRPr lang="en-US" sz="1600" b="1" dirty="0">
                <a:solidFill>
                  <a:schemeClr val="tx1"/>
                </a:solidFill>
                <a:latin typeface="Aptos Narrow" panose="020B0004020202020204" pitchFamily="34" charset="0"/>
              </a:endParaRPr>
            </a:p>
          </p:txBody>
        </p:sp>
      </p:grpSp>
    </p:spTree>
    <p:extLst>
      <p:ext uri="{BB962C8B-B14F-4D97-AF65-F5344CB8AC3E}">
        <p14:creationId xmlns:p14="http://schemas.microsoft.com/office/powerpoint/2010/main" val="31040824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3400179-C08B-A89A-8A3D-09CBD7B8B046}"/>
              </a:ext>
            </a:extLst>
          </p:cNvPr>
          <p:cNvGrpSpPr/>
          <p:nvPr/>
        </p:nvGrpSpPr>
        <p:grpSpPr>
          <a:xfrm>
            <a:off x="4097656" y="-1"/>
            <a:ext cx="5817870" cy="6852285"/>
            <a:chOff x="4365307" y="160973"/>
            <a:chExt cx="5486400" cy="6510348"/>
          </a:xfrm>
        </p:grpSpPr>
        <p:pic>
          <p:nvPicPr>
            <p:cNvPr id="4" name="Picture 3" descr="A map of the world&#10;&#10;AI-generated content may be incorrect.">
              <a:extLst>
                <a:ext uri="{FF2B5EF4-FFF2-40B4-BE49-F238E27FC236}">
                  <a16:creationId xmlns:a16="http://schemas.microsoft.com/office/drawing/2014/main" id="{CF40354F-2E7B-05A8-3139-B0EBB7F8B0E0}"/>
                </a:ext>
              </a:extLst>
            </p:cNvPr>
            <p:cNvPicPr>
              <a:picLocks noChangeAspect="1"/>
            </p:cNvPicPr>
            <p:nvPr/>
          </p:nvPicPr>
          <p:blipFill>
            <a:blip r:embed="rId3">
              <a:extLst>
                <a:ext uri="{28A0092B-C50C-407E-A947-70E740481C1C}">
                  <a14:useLocalDpi xmlns:a14="http://schemas.microsoft.com/office/drawing/2010/main" val="0"/>
                </a:ext>
              </a:extLst>
            </a:blip>
            <a:srcRect b="5084"/>
            <a:stretch>
              <a:fillRect/>
            </a:stretch>
          </p:blipFill>
          <p:spPr>
            <a:xfrm>
              <a:off x="4365307" y="160973"/>
              <a:ext cx="5486400" cy="6509385"/>
            </a:xfrm>
            <a:prstGeom prst="rect">
              <a:avLst/>
            </a:prstGeom>
          </p:spPr>
        </p:pic>
        <p:sp>
          <p:nvSpPr>
            <p:cNvPr id="5" name="Rectangle 4">
              <a:extLst>
                <a:ext uri="{FF2B5EF4-FFF2-40B4-BE49-F238E27FC236}">
                  <a16:creationId xmlns:a16="http://schemas.microsoft.com/office/drawing/2014/main" id="{48BA89F8-201B-78EA-36C2-E92348AF9042}"/>
                </a:ext>
              </a:extLst>
            </p:cNvPr>
            <p:cNvSpPr/>
            <p:nvPr/>
          </p:nvSpPr>
          <p:spPr>
            <a:xfrm>
              <a:off x="9599299" y="5705486"/>
              <a:ext cx="247650" cy="965835"/>
            </a:xfrm>
            <a:prstGeom prst="rect">
              <a:avLst/>
            </a:prstGeom>
            <a:gradFill>
              <a:gsLst>
                <a:gs pos="0">
                  <a:srgbClr val="C7E4EA"/>
                </a:gs>
                <a:gs pos="100000">
                  <a:srgbClr val="C8E3EA"/>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0333F6D-01D4-DDBB-6D76-F908C3E47182}"/>
                </a:ext>
              </a:extLst>
            </p:cNvPr>
            <p:cNvSpPr/>
            <p:nvPr/>
          </p:nvSpPr>
          <p:spPr>
            <a:xfrm>
              <a:off x="8424863" y="200984"/>
              <a:ext cx="1363983" cy="649600"/>
            </a:xfrm>
            <a:prstGeom prst="rect">
              <a:avLst/>
            </a:prstGeom>
            <a:gradFill>
              <a:gsLst>
                <a:gs pos="0">
                  <a:srgbClr val="C7E4EA"/>
                </a:gs>
                <a:gs pos="100000">
                  <a:srgbClr val="C8E3EA"/>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276427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9A129725-E7F0-2009-BB93-28D9AAEEED56}"/>
              </a:ext>
            </a:extLst>
          </p:cNvPr>
          <p:cNvGrpSpPr/>
          <p:nvPr/>
        </p:nvGrpSpPr>
        <p:grpSpPr>
          <a:xfrm>
            <a:off x="1576430" y="2498411"/>
            <a:ext cx="9157294" cy="4193854"/>
            <a:chOff x="450575" y="623891"/>
            <a:chExt cx="9157294" cy="4193854"/>
          </a:xfrm>
        </p:grpSpPr>
        <p:grpSp>
          <p:nvGrpSpPr>
            <p:cNvPr id="16" name="Group 15">
              <a:extLst>
                <a:ext uri="{FF2B5EF4-FFF2-40B4-BE49-F238E27FC236}">
                  <a16:creationId xmlns:a16="http://schemas.microsoft.com/office/drawing/2014/main" id="{CD120812-D970-B1DB-7F7A-8687AC60831F}"/>
                </a:ext>
              </a:extLst>
            </p:cNvPr>
            <p:cNvGrpSpPr/>
            <p:nvPr/>
          </p:nvGrpSpPr>
          <p:grpSpPr>
            <a:xfrm>
              <a:off x="450575" y="1832113"/>
              <a:ext cx="4578626" cy="2985632"/>
              <a:chOff x="450575" y="1832113"/>
              <a:chExt cx="2396066" cy="1608482"/>
            </a:xfrm>
          </p:grpSpPr>
          <p:pic>
            <p:nvPicPr>
              <p:cNvPr id="2" name="Picture 1">
                <a:extLst>
                  <a:ext uri="{FF2B5EF4-FFF2-40B4-BE49-F238E27FC236}">
                    <a16:creationId xmlns:a16="http://schemas.microsoft.com/office/drawing/2014/main" id="{DC60675E-E7BF-9043-47B9-09E72B398571}"/>
                  </a:ext>
                </a:extLst>
              </p:cNvPr>
              <p:cNvPicPr>
                <a:picLocks noChangeAspect="1"/>
              </p:cNvPicPr>
              <p:nvPr/>
            </p:nvPicPr>
            <p:blipFill>
              <a:blip r:embed="rId2"/>
              <a:srcRect l="10748" t="21716" r="5810" b="12649"/>
              <a:stretch>
                <a:fillRect/>
              </a:stretch>
            </p:blipFill>
            <p:spPr>
              <a:xfrm>
                <a:off x="458517" y="2509836"/>
                <a:ext cx="2382208" cy="919164"/>
              </a:xfrm>
              <a:prstGeom prst="rect">
                <a:avLst/>
              </a:prstGeom>
            </p:spPr>
          </p:pic>
          <p:pic>
            <p:nvPicPr>
              <p:cNvPr id="4" name="Picture 3">
                <a:extLst>
                  <a:ext uri="{FF2B5EF4-FFF2-40B4-BE49-F238E27FC236}">
                    <a16:creationId xmlns:a16="http://schemas.microsoft.com/office/drawing/2014/main" id="{48439BD6-F6DE-EE86-DBC0-4E30822CD76F}"/>
                  </a:ext>
                </a:extLst>
              </p:cNvPr>
              <p:cNvPicPr>
                <a:picLocks noChangeAspect="1"/>
              </p:cNvPicPr>
              <p:nvPr/>
            </p:nvPicPr>
            <p:blipFill>
              <a:blip r:embed="rId3"/>
              <a:srcRect l="8083" t="61272" r="6449" b="5831"/>
              <a:stretch>
                <a:fillRect/>
              </a:stretch>
            </p:blipFill>
            <p:spPr>
              <a:xfrm>
                <a:off x="450575" y="1832113"/>
                <a:ext cx="2391786" cy="688729"/>
              </a:xfrm>
              <a:prstGeom prst="rect">
                <a:avLst/>
              </a:prstGeom>
            </p:spPr>
          </p:pic>
          <p:pic>
            <p:nvPicPr>
              <p:cNvPr id="3" name="Picture 2">
                <a:extLst>
                  <a:ext uri="{FF2B5EF4-FFF2-40B4-BE49-F238E27FC236}">
                    <a16:creationId xmlns:a16="http://schemas.microsoft.com/office/drawing/2014/main" id="{AAB06128-9B83-F793-C121-AEC50DA1ABAA}"/>
                  </a:ext>
                </a:extLst>
              </p:cNvPr>
              <p:cNvPicPr>
                <a:picLocks noChangeAspect="1"/>
              </p:cNvPicPr>
              <p:nvPr/>
            </p:nvPicPr>
            <p:blipFill>
              <a:blip r:embed="rId4"/>
              <a:srcRect l="2258" t="68887" r="79640" b="4494"/>
              <a:stretch>
                <a:fillRect/>
              </a:stretch>
            </p:blipFill>
            <p:spPr>
              <a:xfrm>
                <a:off x="472108" y="1832113"/>
                <a:ext cx="2207105" cy="510636"/>
              </a:xfrm>
              <a:prstGeom prst="rect">
                <a:avLst/>
              </a:prstGeom>
            </p:spPr>
          </p:pic>
          <p:pic>
            <p:nvPicPr>
              <p:cNvPr id="7" name="Picture 6">
                <a:extLst>
                  <a:ext uri="{FF2B5EF4-FFF2-40B4-BE49-F238E27FC236}">
                    <a16:creationId xmlns:a16="http://schemas.microsoft.com/office/drawing/2014/main" id="{A1FC09ED-32E4-B55B-707F-8A44ABE32B79}"/>
                  </a:ext>
                </a:extLst>
              </p:cNvPr>
              <p:cNvPicPr>
                <a:picLocks noChangeAspect="1"/>
              </p:cNvPicPr>
              <p:nvPr/>
            </p:nvPicPr>
            <p:blipFill>
              <a:blip r:embed="rId5"/>
              <a:srcRect t="19767" b="5671"/>
              <a:stretch>
                <a:fillRect/>
              </a:stretch>
            </p:blipFill>
            <p:spPr>
              <a:xfrm>
                <a:off x="994402" y="1843709"/>
                <a:ext cx="1206692" cy="293204"/>
              </a:xfrm>
              <a:prstGeom prst="rect">
                <a:avLst/>
              </a:prstGeom>
            </p:spPr>
          </p:pic>
          <p:sp>
            <p:nvSpPr>
              <p:cNvPr id="8" name="Rectangle 7">
                <a:extLst>
                  <a:ext uri="{FF2B5EF4-FFF2-40B4-BE49-F238E27FC236}">
                    <a16:creationId xmlns:a16="http://schemas.microsoft.com/office/drawing/2014/main" id="{AD17BE7E-095F-0AAC-0C14-DF2EAFE90484}"/>
                  </a:ext>
                </a:extLst>
              </p:cNvPr>
              <p:cNvSpPr/>
              <p:nvPr/>
            </p:nvSpPr>
            <p:spPr>
              <a:xfrm>
                <a:off x="2157082" y="1875717"/>
                <a:ext cx="673560" cy="238976"/>
              </a:xfrm>
              <a:prstGeom prst="rect">
                <a:avLst/>
              </a:prstGeom>
              <a:solidFill>
                <a:srgbClr val="FEFE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0CC4CC9-4C5D-997C-FDE1-7E7D3F4A749C}"/>
                  </a:ext>
                </a:extLst>
              </p:cNvPr>
              <p:cNvSpPr/>
              <p:nvPr/>
            </p:nvSpPr>
            <p:spPr>
              <a:xfrm>
                <a:off x="1626933" y="2142061"/>
                <a:ext cx="351235" cy="165482"/>
              </a:xfrm>
              <a:prstGeom prst="rect">
                <a:avLst/>
              </a:prstGeom>
              <a:solidFill>
                <a:srgbClr val="FEFE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C5EDBE4-B774-88C2-C44D-1D0103AA5EDF}"/>
                  </a:ext>
                </a:extLst>
              </p:cNvPr>
              <p:cNvSpPr/>
              <p:nvPr/>
            </p:nvSpPr>
            <p:spPr>
              <a:xfrm>
                <a:off x="2645536" y="2143220"/>
                <a:ext cx="194530" cy="177727"/>
              </a:xfrm>
              <a:prstGeom prst="rect">
                <a:avLst/>
              </a:prstGeom>
              <a:solidFill>
                <a:srgbClr val="FEFE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32D87C1-E24E-6223-857B-099AB7CCA21F}"/>
                  </a:ext>
                </a:extLst>
              </p:cNvPr>
              <p:cNvSpPr/>
              <p:nvPr/>
            </p:nvSpPr>
            <p:spPr>
              <a:xfrm>
                <a:off x="2652111" y="1908580"/>
                <a:ext cx="194530" cy="183515"/>
              </a:xfrm>
              <a:prstGeom prst="rect">
                <a:avLst/>
              </a:prstGeom>
              <a:solidFill>
                <a:srgbClr val="FEFE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A48B6CAF-9D21-73FD-717C-44BD569A5C3D}"/>
                  </a:ext>
                </a:extLst>
              </p:cNvPr>
              <p:cNvCxnSpPr/>
              <p:nvPr/>
            </p:nvCxnSpPr>
            <p:spPr>
              <a:xfrm>
                <a:off x="2834643" y="1844041"/>
                <a:ext cx="0" cy="50673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A6F1E776-4ACC-50A0-00D5-210032C61BA0}"/>
                  </a:ext>
                </a:extLst>
              </p:cNvPr>
              <p:cNvSpPr/>
              <p:nvPr/>
            </p:nvSpPr>
            <p:spPr>
              <a:xfrm>
                <a:off x="462173" y="1838738"/>
                <a:ext cx="2377105" cy="1601857"/>
              </a:xfrm>
              <a:prstGeom prst="rect">
                <a:avLst/>
              </a:prstGeom>
              <a:no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FBC33BD5-77F4-B3C0-9131-80E729ADB170}"/>
                </a:ext>
              </a:extLst>
            </p:cNvPr>
            <p:cNvGrpSpPr/>
            <p:nvPr/>
          </p:nvGrpSpPr>
          <p:grpSpPr>
            <a:xfrm>
              <a:off x="5029243" y="1829255"/>
              <a:ext cx="4578626" cy="2985632"/>
              <a:chOff x="450575" y="1832113"/>
              <a:chExt cx="2396066" cy="1608482"/>
            </a:xfrm>
          </p:grpSpPr>
          <p:pic>
            <p:nvPicPr>
              <p:cNvPr id="18" name="Picture 17">
                <a:extLst>
                  <a:ext uri="{FF2B5EF4-FFF2-40B4-BE49-F238E27FC236}">
                    <a16:creationId xmlns:a16="http://schemas.microsoft.com/office/drawing/2014/main" id="{0DA7918E-5258-4900-3229-D51C868ADC4C}"/>
                  </a:ext>
                </a:extLst>
              </p:cNvPr>
              <p:cNvPicPr>
                <a:picLocks noChangeAspect="1"/>
              </p:cNvPicPr>
              <p:nvPr/>
            </p:nvPicPr>
            <p:blipFill>
              <a:blip r:embed="rId2"/>
              <a:srcRect l="10748" t="21716" r="5810" b="12649"/>
              <a:stretch>
                <a:fillRect/>
              </a:stretch>
            </p:blipFill>
            <p:spPr>
              <a:xfrm>
                <a:off x="455024" y="2509836"/>
                <a:ext cx="2382208" cy="919164"/>
              </a:xfrm>
              <a:prstGeom prst="rect">
                <a:avLst/>
              </a:prstGeom>
            </p:spPr>
          </p:pic>
          <p:pic>
            <p:nvPicPr>
              <p:cNvPr id="19" name="Picture 18">
                <a:extLst>
                  <a:ext uri="{FF2B5EF4-FFF2-40B4-BE49-F238E27FC236}">
                    <a16:creationId xmlns:a16="http://schemas.microsoft.com/office/drawing/2014/main" id="{5327812B-9B1E-2597-7D0C-693A11C2A093}"/>
                  </a:ext>
                </a:extLst>
              </p:cNvPr>
              <p:cNvPicPr>
                <a:picLocks noChangeAspect="1"/>
              </p:cNvPicPr>
              <p:nvPr/>
            </p:nvPicPr>
            <p:blipFill>
              <a:blip r:embed="rId3"/>
              <a:srcRect l="8083" t="61272" r="6449" b="5831"/>
              <a:stretch>
                <a:fillRect/>
              </a:stretch>
            </p:blipFill>
            <p:spPr>
              <a:xfrm>
                <a:off x="450575" y="1832113"/>
                <a:ext cx="2391786" cy="688729"/>
              </a:xfrm>
              <a:prstGeom prst="rect">
                <a:avLst/>
              </a:prstGeom>
            </p:spPr>
          </p:pic>
          <p:pic>
            <p:nvPicPr>
              <p:cNvPr id="20" name="Picture 19">
                <a:extLst>
                  <a:ext uri="{FF2B5EF4-FFF2-40B4-BE49-F238E27FC236}">
                    <a16:creationId xmlns:a16="http://schemas.microsoft.com/office/drawing/2014/main" id="{8D00B6A7-85E6-3DAF-23DD-7454CC2002F6}"/>
                  </a:ext>
                </a:extLst>
              </p:cNvPr>
              <p:cNvPicPr>
                <a:picLocks noChangeAspect="1"/>
              </p:cNvPicPr>
              <p:nvPr/>
            </p:nvPicPr>
            <p:blipFill>
              <a:blip r:embed="rId4"/>
              <a:srcRect l="2258" t="68887" r="79640" b="4494"/>
              <a:stretch>
                <a:fillRect/>
              </a:stretch>
            </p:blipFill>
            <p:spPr>
              <a:xfrm>
                <a:off x="472108" y="1832113"/>
                <a:ext cx="2207105" cy="510636"/>
              </a:xfrm>
              <a:prstGeom prst="rect">
                <a:avLst/>
              </a:prstGeom>
            </p:spPr>
          </p:pic>
          <p:pic>
            <p:nvPicPr>
              <p:cNvPr id="21" name="Picture 20">
                <a:extLst>
                  <a:ext uri="{FF2B5EF4-FFF2-40B4-BE49-F238E27FC236}">
                    <a16:creationId xmlns:a16="http://schemas.microsoft.com/office/drawing/2014/main" id="{73BCC576-7034-A84E-E568-BCF71233C32D}"/>
                  </a:ext>
                </a:extLst>
              </p:cNvPr>
              <p:cNvPicPr>
                <a:picLocks noChangeAspect="1"/>
              </p:cNvPicPr>
              <p:nvPr/>
            </p:nvPicPr>
            <p:blipFill>
              <a:blip r:embed="rId5"/>
              <a:srcRect t="19767" b="5671"/>
              <a:stretch>
                <a:fillRect/>
              </a:stretch>
            </p:blipFill>
            <p:spPr>
              <a:xfrm>
                <a:off x="994402" y="1843709"/>
                <a:ext cx="1206692" cy="293204"/>
              </a:xfrm>
              <a:prstGeom prst="rect">
                <a:avLst/>
              </a:prstGeom>
            </p:spPr>
          </p:pic>
          <p:sp>
            <p:nvSpPr>
              <p:cNvPr id="22" name="Rectangle 21">
                <a:extLst>
                  <a:ext uri="{FF2B5EF4-FFF2-40B4-BE49-F238E27FC236}">
                    <a16:creationId xmlns:a16="http://schemas.microsoft.com/office/drawing/2014/main" id="{FC58E4EC-F76C-4B9A-161B-907C978C9B4D}"/>
                  </a:ext>
                </a:extLst>
              </p:cNvPr>
              <p:cNvSpPr/>
              <p:nvPr/>
            </p:nvSpPr>
            <p:spPr>
              <a:xfrm>
                <a:off x="2157082" y="1875717"/>
                <a:ext cx="673560" cy="238976"/>
              </a:xfrm>
              <a:prstGeom prst="rect">
                <a:avLst/>
              </a:prstGeom>
              <a:solidFill>
                <a:srgbClr val="FEFE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13F80A5-8EFF-9675-2750-0942AF5262B1}"/>
                  </a:ext>
                </a:extLst>
              </p:cNvPr>
              <p:cNvSpPr/>
              <p:nvPr/>
            </p:nvSpPr>
            <p:spPr>
              <a:xfrm>
                <a:off x="1626933" y="2142061"/>
                <a:ext cx="351235" cy="165482"/>
              </a:xfrm>
              <a:prstGeom prst="rect">
                <a:avLst/>
              </a:prstGeom>
              <a:solidFill>
                <a:srgbClr val="FEFE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F6C8BFD-EB9F-DC5B-77BE-984E454377C7}"/>
                  </a:ext>
                </a:extLst>
              </p:cNvPr>
              <p:cNvSpPr/>
              <p:nvPr/>
            </p:nvSpPr>
            <p:spPr>
              <a:xfrm>
                <a:off x="2645536" y="2143220"/>
                <a:ext cx="194530" cy="177727"/>
              </a:xfrm>
              <a:prstGeom prst="rect">
                <a:avLst/>
              </a:prstGeom>
              <a:solidFill>
                <a:srgbClr val="FEFE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BFBFFC9-0648-FD59-436A-C450FE7289E9}"/>
                  </a:ext>
                </a:extLst>
              </p:cNvPr>
              <p:cNvSpPr/>
              <p:nvPr/>
            </p:nvSpPr>
            <p:spPr>
              <a:xfrm>
                <a:off x="2652111" y="1908580"/>
                <a:ext cx="194530" cy="183515"/>
              </a:xfrm>
              <a:prstGeom prst="rect">
                <a:avLst/>
              </a:prstGeom>
              <a:solidFill>
                <a:srgbClr val="FEFE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B64641CD-3E33-6DB7-5ACA-C11B46A73944}"/>
                  </a:ext>
                </a:extLst>
              </p:cNvPr>
              <p:cNvCxnSpPr/>
              <p:nvPr/>
            </p:nvCxnSpPr>
            <p:spPr>
              <a:xfrm>
                <a:off x="2834643" y="1844041"/>
                <a:ext cx="0" cy="50673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F05708C6-2730-0147-27E0-81F17336A6F4}"/>
                  </a:ext>
                </a:extLst>
              </p:cNvPr>
              <p:cNvSpPr/>
              <p:nvPr/>
            </p:nvSpPr>
            <p:spPr>
              <a:xfrm>
                <a:off x="462173" y="1838738"/>
                <a:ext cx="2377105" cy="1601857"/>
              </a:xfrm>
              <a:prstGeom prst="rect">
                <a:avLst/>
              </a:prstGeom>
              <a:no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 name="Picture 27">
              <a:extLst>
                <a:ext uri="{FF2B5EF4-FFF2-40B4-BE49-F238E27FC236}">
                  <a16:creationId xmlns:a16="http://schemas.microsoft.com/office/drawing/2014/main" id="{61098023-5B2F-729F-D4A9-3811BEC5786A}"/>
                </a:ext>
              </a:extLst>
            </p:cNvPr>
            <p:cNvPicPr>
              <a:picLocks noChangeAspect="1"/>
            </p:cNvPicPr>
            <p:nvPr/>
          </p:nvPicPr>
          <p:blipFill>
            <a:blip r:embed="rId6"/>
            <a:srcRect l="11890" t="17760" r="4439" b="12490"/>
            <a:stretch>
              <a:fillRect/>
            </a:stretch>
          </p:blipFill>
          <p:spPr>
            <a:xfrm>
              <a:off x="5468298" y="3084310"/>
              <a:ext cx="4093846" cy="1689701"/>
            </a:xfrm>
            <a:prstGeom prst="rect">
              <a:avLst/>
            </a:prstGeom>
          </p:spPr>
        </p:pic>
        <p:sp>
          <p:nvSpPr>
            <p:cNvPr id="29" name="TextBox 28">
              <a:extLst>
                <a:ext uri="{FF2B5EF4-FFF2-40B4-BE49-F238E27FC236}">
                  <a16:creationId xmlns:a16="http://schemas.microsoft.com/office/drawing/2014/main" id="{7013AA0C-B1FB-6AE8-7439-655B7E320B46}"/>
                </a:ext>
              </a:extLst>
            </p:cNvPr>
            <p:cNvSpPr txBox="1"/>
            <p:nvPr/>
          </p:nvSpPr>
          <p:spPr>
            <a:xfrm>
              <a:off x="491490" y="623891"/>
              <a:ext cx="9075420" cy="1200329"/>
            </a:xfrm>
            <a:prstGeom prst="rect">
              <a:avLst/>
            </a:prstGeom>
            <a:solidFill>
              <a:srgbClr val="FEFEFE"/>
            </a:solidFill>
            <a:ln w="44450">
              <a:solidFill>
                <a:schemeClr val="bg1"/>
              </a:solidFill>
            </a:ln>
          </p:spPr>
          <p:txBody>
            <a:bodyPr wrap="square" rtlCol="0">
              <a:spAutoFit/>
            </a:bodyPr>
            <a:lstStyle/>
            <a:p>
              <a:r>
                <a:rPr lang="en-US" sz="3600" b="1" dirty="0">
                  <a:solidFill>
                    <a:schemeClr val="bg1"/>
                  </a:solidFill>
                </a:rPr>
                <a:t>         Amador                    Limon Bay</a:t>
              </a:r>
            </a:p>
            <a:p>
              <a:r>
                <a:rPr lang="en-US" sz="3600" b="1" dirty="0">
                  <a:solidFill>
                    <a:schemeClr val="bg1"/>
                  </a:solidFill>
                </a:rPr>
                <a:t>     Pacific Ocean          Atlantic Ocean               </a:t>
              </a:r>
              <a:endParaRPr lang="en-US" sz="2000" b="1" dirty="0">
                <a:solidFill>
                  <a:schemeClr val="bg1"/>
                </a:solidFill>
              </a:endParaRPr>
            </a:p>
          </p:txBody>
        </p:sp>
      </p:grpSp>
      <p:sp>
        <p:nvSpPr>
          <p:cNvPr id="31" name="Title 30">
            <a:extLst>
              <a:ext uri="{FF2B5EF4-FFF2-40B4-BE49-F238E27FC236}">
                <a16:creationId xmlns:a16="http://schemas.microsoft.com/office/drawing/2014/main" id="{FA6D6494-94AF-3E47-14B8-83EB1965A1E8}"/>
              </a:ext>
            </a:extLst>
          </p:cNvPr>
          <p:cNvSpPr>
            <a:spLocks noGrp="1"/>
          </p:cNvSpPr>
          <p:nvPr>
            <p:ph type="title"/>
          </p:nvPr>
        </p:nvSpPr>
        <p:spPr>
          <a:xfrm>
            <a:off x="646111" y="452718"/>
            <a:ext cx="10818179" cy="1400530"/>
          </a:xfrm>
        </p:spPr>
        <p:txBody>
          <a:bodyPr/>
          <a:lstStyle/>
          <a:p>
            <a:r>
              <a:rPr lang="en-US" dirty="0"/>
              <a:t>High and Low Tides at the </a:t>
            </a:r>
            <a:br>
              <a:rPr lang="en-US" dirty="0"/>
            </a:br>
            <a:r>
              <a:rPr lang="en-US" dirty="0"/>
              <a:t>Panama Canal Today (10/9/2025)</a:t>
            </a:r>
            <a:br>
              <a:rPr lang="en-US" dirty="0"/>
            </a:br>
            <a:endParaRPr lang="en-US" dirty="0"/>
          </a:p>
        </p:txBody>
      </p:sp>
    </p:spTree>
    <p:extLst>
      <p:ext uri="{BB962C8B-B14F-4D97-AF65-F5344CB8AC3E}">
        <p14:creationId xmlns:p14="http://schemas.microsoft.com/office/powerpoint/2010/main" val="29371733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D1C9D-6D13-98A6-8287-86BFFD18F24E}"/>
              </a:ext>
            </a:extLst>
          </p:cNvPr>
          <p:cNvSpPr>
            <a:spLocks noGrp="1"/>
          </p:cNvSpPr>
          <p:nvPr>
            <p:ph type="title"/>
          </p:nvPr>
        </p:nvSpPr>
        <p:spPr/>
        <p:txBody>
          <a:bodyPr/>
          <a:lstStyle/>
          <a:p>
            <a:endParaRPr lang="en-US"/>
          </a:p>
        </p:txBody>
      </p:sp>
      <p:graphicFrame>
        <p:nvGraphicFramePr>
          <p:cNvPr id="4" name="Chart 3">
            <a:extLst>
              <a:ext uri="{FF2B5EF4-FFF2-40B4-BE49-F238E27FC236}">
                <a16:creationId xmlns:a16="http://schemas.microsoft.com/office/drawing/2014/main" id="{6AD26A7B-FC06-3B08-002B-21F0CB8DC8D3}"/>
              </a:ext>
            </a:extLst>
          </p:cNvPr>
          <p:cNvGraphicFramePr>
            <a:graphicFrameLocks noGrp="1" noDrilldown="1" noMove="1" noResize="1"/>
          </p:cNvGraphicFramePr>
          <p:nvPr>
            <p:extLst>
              <p:ext uri="{D42A27DB-BD31-4B8C-83A1-F6EECF244321}">
                <p14:modId xmlns:p14="http://schemas.microsoft.com/office/powerpoint/2010/main" val="1610485040"/>
              </p:ext>
            </p:extLst>
          </p:nvPr>
        </p:nvGraphicFramePr>
        <p:xfrm>
          <a:off x="0" y="0"/>
          <a:ext cx="12192000" cy="6908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286477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F4829805-1CC6-F577-31E7-3ED66EDF4FB7}"/>
              </a:ext>
            </a:extLst>
          </p:cNvPr>
          <p:cNvGrpSpPr/>
          <p:nvPr/>
        </p:nvGrpSpPr>
        <p:grpSpPr>
          <a:xfrm>
            <a:off x="2875280" y="1409700"/>
            <a:ext cx="6402070" cy="5454344"/>
            <a:chOff x="2411730" y="-4241"/>
            <a:chExt cx="8160068" cy="6868285"/>
          </a:xfrm>
        </p:grpSpPr>
        <p:pic>
          <p:nvPicPr>
            <p:cNvPr id="5" name="Picture 4" descr="A map of the panama canal&#10;&#10;AI-generated content may be incorrect.">
              <a:extLst>
                <a:ext uri="{FF2B5EF4-FFF2-40B4-BE49-F238E27FC236}">
                  <a16:creationId xmlns:a16="http://schemas.microsoft.com/office/drawing/2014/main" id="{1186C2B3-95A6-2496-9C36-ED24F8B9346E}"/>
                </a:ext>
              </a:extLst>
            </p:cNvPr>
            <p:cNvPicPr>
              <a:picLocks noChangeAspect="1"/>
            </p:cNvPicPr>
            <p:nvPr/>
          </p:nvPicPr>
          <p:blipFill>
            <a:blip r:embed="rId2">
              <a:extLst>
                <a:ext uri="{28A0092B-C50C-407E-A947-70E740481C1C}">
                  <a14:useLocalDpi xmlns:a14="http://schemas.microsoft.com/office/drawing/2010/main" val="0"/>
                </a:ext>
              </a:extLst>
            </a:blip>
            <a:srcRect l="4275" t="570" r="366" b="5056"/>
            <a:stretch>
              <a:fillRect/>
            </a:stretch>
          </p:blipFill>
          <p:spPr>
            <a:xfrm>
              <a:off x="2411730" y="-4241"/>
              <a:ext cx="8160068" cy="6868285"/>
            </a:xfrm>
            <a:prstGeom prst="rect">
              <a:avLst/>
            </a:prstGeom>
          </p:spPr>
        </p:pic>
        <p:cxnSp>
          <p:nvCxnSpPr>
            <p:cNvPr id="7" name="Straight Connector 6">
              <a:extLst>
                <a:ext uri="{FF2B5EF4-FFF2-40B4-BE49-F238E27FC236}">
                  <a16:creationId xmlns:a16="http://schemas.microsoft.com/office/drawing/2014/main" id="{06E99DAE-BDF6-BE9B-4858-EC0967E40839}"/>
                </a:ext>
              </a:extLst>
            </p:cNvPr>
            <p:cNvCxnSpPr>
              <a:cxnSpLocks/>
            </p:cNvCxnSpPr>
            <p:nvPr/>
          </p:nvCxnSpPr>
          <p:spPr>
            <a:xfrm>
              <a:off x="8805872" y="5556865"/>
              <a:ext cx="0" cy="1042416"/>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15E245F-858D-F0AA-65C9-76090D5C78E5}"/>
                </a:ext>
              </a:extLst>
            </p:cNvPr>
            <p:cNvCxnSpPr>
              <a:cxnSpLocks/>
            </p:cNvCxnSpPr>
            <p:nvPr/>
          </p:nvCxnSpPr>
          <p:spPr>
            <a:xfrm flipH="1">
              <a:off x="8740142" y="5612124"/>
              <a:ext cx="1554480" cy="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40EEBAE-1F7C-50D4-B75A-7F5715FB9341}"/>
                </a:ext>
              </a:extLst>
            </p:cNvPr>
            <p:cNvCxnSpPr>
              <a:cxnSpLocks/>
            </p:cNvCxnSpPr>
            <p:nvPr/>
          </p:nvCxnSpPr>
          <p:spPr>
            <a:xfrm>
              <a:off x="4719639" y="271457"/>
              <a:ext cx="0" cy="128016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48F930B-7510-6B49-06AF-79B73510F477}"/>
                </a:ext>
              </a:extLst>
            </p:cNvPr>
            <p:cNvCxnSpPr>
              <a:cxnSpLocks/>
            </p:cNvCxnSpPr>
            <p:nvPr/>
          </p:nvCxnSpPr>
          <p:spPr>
            <a:xfrm>
              <a:off x="2682241" y="784862"/>
              <a:ext cx="2194560" cy="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CA1DB573-0382-5F46-BB6C-0E79C391C43A}"/>
                </a:ext>
              </a:extLst>
            </p:cNvPr>
            <p:cNvSpPr>
              <a:spLocks/>
            </p:cNvSpPr>
            <p:nvPr/>
          </p:nvSpPr>
          <p:spPr>
            <a:xfrm>
              <a:off x="4697725" y="762007"/>
              <a:ext cx="45719" cy="45719"/>
            </a:xfrm>
            <a:prstGeom prst="ellipse">
              <a:avLst/>
            </a:pr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F705B91-5EA1-A8FB-A71F-33BEE3466E8A}"/>
                </a:ext>
              </a:extLst>
            </p:cNvPr>
            <p:cNvSpPr>
              <a:spLocks/>
            </p:cNvSpPr>
            <p:nvPr/>
          </p:nvSpPr>
          <p:spPr>
            <a:xfrm>
              <a:off x="8784913" y="5591187"/>
              <a:ext cx="45719" cy="45719"/>
            </a:xfrm>
            <a:prstGeom prst="ellipse">
              <a:avLst/>
            </a:pr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itle 16">
            <a:extLst>
              <a:ext uri="{FF2B5EF4-FFF2-40B4-BE49-F238E27FC236}">
                <a16:creationId xmlns:a16="http://schemas.microsoft.com/office/drawing/2014/main" id="{EFEB1F7C-5DD8-9925-CC5C-1DC76E145CE0}"/>
              </a:ext>
            </a:extLst>
          </p:cNvPr>
          <p:cNvSpPr>
            <a:spLocks noGrp="1"/>
          </p:cNvSpPr>
          <p:nvPr>
            <p:ph type="title"/>
          </p:nvPr>
        </p:nvSpPr>
        <p:spPr>
          <a:xfrm>
            <a:off x="646111" y="452718"/>
            <a:ext cx="11545889" cy="1400530"/>
          </a:xfrm>
        </p:spPr>
        <p:txBody>
          <a:bodyPr/>
          <a:lstStyle/>
          <a:p>
            <a:r>
              <a:rPr lang="en-US" dirty="0"/>
              <a:t>Locations of Tide Measurements in Panama</a:t>
            </a:r>
          </a:p>
        </p:txBody>
      </p:sp>
    </p:spTree>
    <p:extLst>
      <p:ext uri="{BB962C8B-B14F-4D97-AF65-F5344CB8AC3E}">
        <p14:creationId xmlns:p14="http://schemas.microsoft.com/office/powerpoint/2010/main" val="35500241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56C72-D5EE-77B0-6887-4F0E736403A1}"/>
              </a:ext>
            </a:extLst>
          </p:cNvPr>
          <p:cNvSpPr>
            <a:spLocks noGrp="1"/>
          </p:cNvSpPr>
          <p:nvPr>
            <p:ph type="title"/>
          </p:nvPr>
        </p:nvSpPr>
        <p:spPr/>
        <p:txBody>
          <a:bodyPr/>
          <a:lstStyle/>
          <a:p>
            <a:r>
              <a:rPr lang="en-US" dirty="0">
                <a:solidFill>
                  <a:schemeClr val="tx1"/>
                </a:solidFill>
                <a:effectLst>
                  <a:outerShdw blurRad="38100" dist="38100" dir="2700000" algn="tl">
                    <a:srgbClr val="000000">
                      <a:alpha val="43137"/>
                    </a:srgbClr>
                  </a:outerShdw>
                </a:effectLst>
              </a:rPr>
              <a:t>A Panorama View of the Pacific Entrance to the Panama Canal</a:t>
            </a:r>
          </a:p>
        </p:txBody>
      </p:sp>
      <p:grpSp>
        <p:nvGrpSpPr>
          <p:cNvPr id="21" name="Group 20">
            <a:extLst>
              <a:ext uri="{FF2B5EF4-FFF2-40B4-BE49-F238E27FC236}">
                <a16:creationId xmlns:a16="http://schemas.microsoft.com/office/drawing/2014/main" id="{780D31E4-2A17-31E9-63FF-8D1DC2884DE8}"/>
              </a:ext>
            </a:extLst>
          </p:cNvPr>
          <p:cNvGrpSpPr/>
          <p:nvPr/>
        </p:nvGrpSpPr>
        <p:grpSpPr>
          <a:xfrm>
            <a:off x="3810" y="2377440"/>
            <a:ext cx="24378458" cy="2881746"/>
            <a:chOff x="3810" y="2367915"/>
            <a:chExt cx="24378458" cy="2881746"/>
          </a:xfrm>
        </p:grpSpPr>
        <p:pic>
          <p:nvPicPr>
            <p:cNvPr id="4" name="Picture 3">
              <a:extLst>
                <a:ext uri="{FF2B5EF4-FFF2-40B4-BE49-F238E27FC236}">
                  <a16:creationId xmlns:a16="http://schemas.microsoft.com/office/drawing/2014/main" id="{8DAA2911-77E0-04C2-B038-1AC6E73554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 y="2367915"/>
              <a:ext cx="24378458" cy="2881746"/>
            </a:xfrm>
            <a:prstGeom prst="rect">
              <a:avLst/>
            </a:prstGeom>
          </p:spPr>
        </p:pic>
        <p:grpSp>
          <p:nvGrpSpPr>
            <p:cNvPr id="14" name="Group 13">
              <a:extLst>
                <a:ext uri="{FF2B5EF4-FFF2-40B4-BE49-F238E27FC236}">
                  <a16:creationId xmlns:a16="http://schemas.microsoft.com/office/drawing/2014/main" id="{2A956DD3-571E-E03F-5927-5865CF56A77D}"/>
                </a:ext>
              </a:extLst>
            </p:cNvPr>
            <p:cNvGrpSpPr/>
            <p:nvPr/>
          </p:nvGrpSpPr>
          <p:grpSpPr>
            <a:xfrm>
              <a:off x="1790700" y="2743200"/>
              <a:ext cx="22317075" cy="784860"/>
              <a:chOff x="1790700" y="2743200"/>
              <a:chExt cx="22317075" cy="784860"/>
            </a:xfrm>
          </p:grpSpPr>
          <p:sp>
            <p:nvSpPr>
              <p:cNvPr id="3" name="TextBox 2">
                <a:extLst>
                  <a:ext uri="{FF2B5EF4-FFF2-40B4-BE49-F238E27FC236}">
                    <a16:creationId xmlns:a16="http://schemas.microsoft.com/office/drawing/2014/main" id="{5F0E26F2-25EE-CC8A-05EF-54908DE83D64}"/>
                  </a:ext>
                </a:extLst>
              </p:cNvPr>
              <p:cNvSpPr txBox="1"/>
              <p:nvPr/>
            </p:nvSpPr>
            <p:spPr>
              <a:xfrm>
                <a:off x="1790700" y="2743200"/>
                <a:ext cx="3381375" cy="369332"/>
              </a:xfrm>
              <a:prstGeom prst="rect">
                <a:avLst/>
              </a:prstGeom>
              <a:noFill/>
            </p:spPr>
            <p:txBody>
              <a:bodyPr wrap="square" rtlCol="0">
                <a:spAutoFit/>
              </a:bodyPr>
              <a:lstStyle/>
              <a:p>
                <a:pPr algn="ctr"/>
                <a:r>
                  <a:rPr lang="en-US" b="1" dirty="0">
                    <a:solidFill>
                      <a:schemeClr val="bg1"/>
                    </a:solidFill>
                  </a:rPr>
                  <a:t>Bridge of the Americas</a:t>
                </a:r>
              </a:p>
            </p:txBody>
          </p:sp>
          <p:sp>
            <p:nvSpPr>
              <p:cNvPr id="5" name="TextBox 4">
                <a:extLst>
                  <a:ext uri="{FF2B5EF4-FFF2-40B4-BE49-F238E27FC236}">
                    <a16:creationId xmlns:a16="http://schemas.microsoft.com/office/drawing/2014/main" id="{6600EA27-DCB7-F11A-2642-0A2503A895EE}"/>
                  </a:ext>
                </a:extLst>
              </p:cNvPr>
              <p:cNvSpPr txBox="1"/>
              <p:nvPr/>
            </p:nvSpPr>
            <p:spPr>
              <a:xfrm>
                <a:off x="10106025" y="2743200"/>
                <a:ext cx="4038600" cy="369332"/>
              </a:xfrm>
              <a:prstGeom prst="rect">
                <a:avLst/>
              </a:prstGeom>
              <a:noFill/>
            </p:spPr>
            <p:txBody>
              <a:bodyPr wrap="square" rtlCol="0">
                <a:spAutoFit/>
              </a:bodyPr>
              <a:lstStyle/>
              <a:p>
                <a:pPr algn="ctr"/>
                <a:r>
                  <a:rPr lang="en-US" b="1" dirty="0">
                    <a:solidFill>
                      <a:schemeClr val="bg1"/>
                    </a:solidFill>
                  </a:rPr>
                  <a:t>Hutchinson Balboa Terminal</a:t>
                </a:r>
              </a:p>
            </p:txBody>
          </p:sp>
          <p:sp>
            <p:nvSpPr>
              <p:cNvPr id="6" name="TextBox 5">
                <a:extLst>
                  <a:ext uri="{FF2B5EF4-FFF2-40B4-BE49-F238E27FC236}">
                    <a16:creationId xmlns:a16="http://schemas.microsoft.com/office/drawing/2014/main" id="{D99096B8-D057-3168-5ADF-C7BF0647C418}"/>
                  </a:ext>
                </a:extLst>
              </p:cNvPr>
              <p:cNvSpPr txBox="1"/>
              <p:nvPr/>
            </p:nvSpPr>
            <p:spPr>
              <a:xfrm>
                <a:off x="6200775" y="2743200"/>
                <a:ext cx="3381375" cy="369332"/>
              </a:xfrm>
              <a:prstGeom prst="rect">
                <a:avLst/>
              </a:prstGeom>
              <a:noFill/>
            </p:spPr>
            <p:txBody>
              <a:bodyPr wrap="square" rtlCol="0">
                <a:spAutoFit/>
              </a:bodyPr>
              <a:lstStyle/>
              <a:p>
                <a:pPr algn="ctr"/>
                <a:r>
                  <a:rPr lang="en-US" b="1" dirty="0">
                    <a:solidFill>
                      <a:schemeClr val="bg1"/>
                    </a:solidFill>
                  </a:rPr>
                  <a:t>Old Navy Base</a:t>
                </a:r>
              </a:p>
            </p:txBody>
          </p:sp>
          <p:sp>
            <p:nvSpPr>
              <p:cNvPr id="7" name="TextBox 6">
                <a:extLst>
                  <a:ext uri="{FF2B5EF4-FFF2-40B4-BE49-F238E27FC236}">
                    <a16:creationId xmlns:a16="http://schemas.microsoft.com/office/drawing/2014/main" id="{2EF272A8-FC12-60DD-9129-6628F7EB5FEF}"/>
                  </a:ext>
                </a:extLst>
              </p:cNvPr>
              <p:cNvSpPr txBox="1"/>
              <p:nvPr/>
            </p:nvSpPr>
            <p:spPr>
              <a:xfrm>
                <a:off x="18611850" y="2743200"/>
                <a:ext cx="5495925" cy="369332"/>
              </a:xfrm>
              <a:prstGeom prst="rect">
                <a:avLst/>
              </a:prstGeom>
              <a:noFill/>
            </p:spPr>
            <p:txBody>
              <a:bodyPr wrap="square" rtlCol="0">
                <a:spAutoFit/>
              </a:bodyPr>
              <a:lstStyle/>
              <a:p>
                <a:pPr algn="ctr"/>
                <a:r>
                  <a:rPr lang="en-US" b="1" dirty="0">
                    <a:solidFill>
                      <a:schemeClr val="bg1"/>
                    </a:solidFill>
                  </a:rPr>
                  <a:t>Miraflores Locks             </a:t>
                </a:r>
                <a:r>
                  <a:rPr lang="en-US" b="1" dirty="0" err="1">
                    <a:solidFill>
                      <a:schemeClr val="bg1"/>
                    </a:solidFill>
                  </a:rPr>
                  <a:t>Albrook</a:t>
                </a:r>
                <a:r>
                  <a:rPr lang="en-US" b="1" dirty="0">
                    <a:solidFill>
                      <a:schemeClr val="bg1"/>
                    </a:solidFill>
                  </a:rPr>
                  <a:t> Field</a:t>
                </a:r>
              </a:p>
            </p:txBody>
          </p:sp>
          <p:cxnSp>
            <p:nvCxnSpPr>
              <p:cNvPr id="9" name="Straight Arrow Connector 8">
                <a:extLst>
                  <a:ext uri="{FF2B5EF4-FFF2-40B4-BE49-F238E27FC236}">
                    <a16:creationId xmlns:a16="http://schemas.microsoft.com/office/drawing/2014/main" id="{5A32DB60-BBA5-4732-7CFA-22289AC44281}"/>
                  </a:ext>
                </a:extLst>
              </p:cNvPr>
              <p:cNvCxnSpPr/>
              <p:nvPr/>
            </p:nvCxnSpPr>
            <p:spPr>
              <a:xfrm>
                <a:off x="3432810" y="3108960"/>
                <a:ext cx="0" cy="419100"/>
              </a:xfrm>
              <a:prstGeom prst="straightConnector1">
                <a:avLst/>
              </a:prstGeom>
              <a:ln w="38100">
                <a:solidFill>
                  <a:schemeClr val="bg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50C86EB-0336-67A1-2222-4E3EFE5402C8}"/>
                  </a:ext>
                </a:extLst>
              </p:cNvPr>
              <p:cNvCxnSpPr/>
              <p:nvPr/>
            </p:nvCxnSpPr>
            <p:spPr>
              <a:xfrm>
                <a:off x="7856220" y="3108960"/>
                <a:ext cx="0" cy="419100"/>
              </a:xfrm>
              <a:prstGeom prst="straightConnector1">
                <a:avLst/>
              </a:prstGeom>
              <a:ln w="38100">
                <a:solidFill>
                  <a:schemeClr val="bg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57843680-00C5-A316-0CD5-C415CAA2D4A6}"/>
                  </a:ext>
                </a:extLst>
              </p:cNvPr>
              <p:cNvCxnSpPr/>
              <p:nvPr/>
            </p:nvCxnSpPr>
            <p:spPr>
              <a:xfrm>
                <a:off x="12070080" y="3108960"/>
                <a:ext cx="0" cy="419100"/>
              </a:xfrm>
              <a:prstGeom prst="straightConnector1">
                <a:avLst/>
              </a:prstGeom>
              <a:ln w="38100">
                <a:solidFill>
                  <a:schemeClr val="bg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4435D42E-8825-9DDC-7BF6-82941862E016}"/>
                  </a:ext>
                </a:extLst>
              </p:cNvPr>
              <p:cNvCxnSpPr/>
              <p:nvPr/>
            </p:nvCxnSpPr>
            <p:spPr>
              <a:xfrm>
                <a:off x="20295870" y="3108960"/>
                <a:ext cx="0" cy="419100"/>
              </a:xfrm>
              <a:prstGeom prst="straightConnector1">
                <a:avLst/>
              </a:prstGeom>
              <a:ln w="38100">
                <a:solidFill>
                  <a:schemeClr val="bg1"/>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38227947-CC5E-AE8F-451A-91CEE8337741}"/>
                  </a:ext>
                </a:extLst>
              </p:cNvPr>
              <p:cNvCxnSpPr/>
              <p:nvPr/>
            </p:nvCxnSpPr>
            <p:spPr>
              <a:xfrm>
                <a:off x="22635210" y="3108960"/>
                <a:ext cx="0" cy="419100"/>
              </a:xfrm>
              <a:prstGeom prst="straightConnector1">
                <a:avLst/>
              </a:prstGeom>
              <a:ln w="38100">
                <a:solidFill>
                  <a:schemeClr val="bg1"/>
                </a:solidFill>
                <a:tailEnd type="stealth" w="med" len="lg"/>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305061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13333" decel="20000" fill="hold" nodeType="clickEffect">
                                  <p:stCondLst>
                                    <p:cond delay="0"/>
                                  </p:stCondLst>
                                  <p:childTnLst>
                                    <p:animMotion origin="layout" path="M 0 -2.96296E-6 L -1 0.00348 " pathEditMode="relative" rAng="0" ptsTypes="AA">
                                      <p:cBhvr>
                                        <p:cTn id="6" dur="15000" fill="hold"/>
                                        <p:tgtEl>
                                          <p:spTgt spid="21"/>
                                        </p:tgtEl>
                                        <p:attrNameLst>
                                          <p:attrName>ppt_x</p:attrName>
                                          <p:attrName>ppt_y</p:attrName>
                                        </p:attrNameLst>
                                      </p:cBhvr>
                                      <p:rCtr x="-50000" y="16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ver of a magazine&#10;&#10;AI-generated content may be incorrect.">
            <a:extLst>
              <a:ext uri="{FF2B5EF4-FFF2-40B4-BE49-F238E27FC236}">
                <a16:creationId xmlns:a16="http://schemas.microsoft.com/office/drawing/2014/main" id="{92CBEF6C-6E2E-1123-3DCC-61DDD178B6FF}"/>
              </a:ext>
            </a:extLst>
          </p:cNvPr>
          <p:cNvPicPr>
            <a:picLocks noChangeAspect="1"/>
          </p:cNvPicPr>
          <p:nvPr/>
        </p:nvPicPr>
        <p:blipFill>
          <a:blip r:embed="rId3">
            <a:extLst>
              <a:ext uri="{28A0092B-C50C-407E-A947-70E740481C1C}">
                <a14:useLocalDpi xmlns:a14="http://schemas.microsoft.com/office/drawing/2010/main" val="0"/>
              </a:ext>
            </a:extLst>
          </a:blip>
          <a:srcRect l="669" t="29490" b="29373"/>
          <a:stretch>
            <a:fillRect/>
          </a:stretch>
        </p:blipFill>
        <p:spPr>
          <a:xfrm>
            <a:off x="0" y="0"/>
            <a:ext cx="12192000" cy="6858000"/>
          </a:xfrm>
          <a:prstGeom prst="rect">
            <a:avLst/>
          </a:prstGeom>
        </p:spPr>
      </p:pic>
    </p:spTree>
    <p:extLst>
      <p:ext uri="{BB962C8B-B14F-4D97-AF65-F5344CB8AC3E}">
        <p14:creationId xmlns:p14="http://schemas.microsoft.com/office/powerpoint/2010/main" val="38570285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BD2B727-BC1F-1C52-FFB8-DFE7ADC5A907}"/>
              </a:ext>
            </a:extLst>
          </p:cNvPr>
          <p:cNvSpPr>
            <a:spLocks noGrp="1"/>
          </p:cNvSpPr>
          <p:nvPr>
            <p:ph type="title"/>
          </p:nvPr>
        </p:nvSpPr>
        <p:spPr/>
        <p:txBody>
          <a:bodyPr/>
          <a:lstStyle/>
          <a:p>
            <a:r>
              <a:rPr lang="en-US" dirty="0"/>
              <a:t>Panama – The Facts</a:t>
            </a:r>
          </a:p>
        </p:txBody>
      </p:sp>
      <p:sp>
        <p:nvSpPr>
          <p:cNvPr id="5" name="Content Placeholder 4">
            <a:extLst>
              <a:ext uri="{FF2B5EF4-FFF2-40B4-BE49-F238E27FC236}">
                <a16:creationId xmlns:a16="http://schemas.microsoft.com/office/drawing/2014/main" id="{F30BF108-5523-D0C1-F1C1-4BBA39514F65}"/>
              </a:ext>
            </a:extLst>
          </p:cNvPr>
          <p:cNvSpPr>
            <a:spLocks noGrp="1"/>
          </p:cNvSpPr>
          <p:nvPr>
            <p:ph idx="1"/>
          </p:nvPr>
        </p:nvSpPr>
        <p:spPr>
          <a:xfrm>
            <a:off x="748665" y="2070063"/>
            <a:ext cx="10987113" cy="4195481"/>
          </a:xfrm>
        </p:spPr>
        <p:txBody>
          <a:bodyPr>
            <a:normAutofit lnSpcReduction="10000"/>
          </a:bodyPr>
          <a:lstStyle/>
          <a:p>
            <a:r>
              <a:rPr lang="en-US" sz="2800" dirty="0"/>
              <a:t>The current population of Panama is approximately 4,586,000 </a:t>
            </a:r>
          </a:p>
          <a:p>
            <a:r>
              <a:rPr lang="en-US" sz="2800" dirty="0"/>
              <a:t>The population of Panama City is approximately 408,000</a:t>
            </a:r>
          </a:p>
          <a:p>
            <a:r>
              <a:rPr lang="en-US" sz="2800" dirty="0"/>
              <a:t>The total land area of Panama is 74,340 km² (28,703 sq. miles).</a:t>
            </a:r>
          </a:p>
          <a:p>
            <a:r>
              <a:rPr lang="en-US" sz="2800" dirty="0"/>
              <a:t>The population density in Panama is 61 per km² (159 people per mi²).</a:t>
            </a:r>
          </a:p>
          <a:p>
            <a:r>
              <a:rPr lang="en-US" sz="2800" dirty="0"/>
              <a:t>70.65% of the population is urban </a:t>
            </a:r>
          </a:p>
          <a:p>
            <a:r>
              <a:rPr lang="en-US" sz="2800" dirty="0"/>
              <a:t>The median age in Panama is 30.3 years</a:t>
            </a:r>
          </a:p>
          <a:p>
            <a:endParaRPr lang="en-US" dirty="0"/>
          </a:p>
        </p:txBody>
      </p:sp>
    </p:spTree>
    <p:extLst>
      <p:ext uri="{BB962C8B-B14F-4D97-AF65-F5344CB8AC3E}">
        <p14:creationId xmlns:p14="http://schemas.microsoft.com/office/powerpoint/2010/main" val="40692765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AAC4-9F18-472A-B9F3-E523A67B4794}"/>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0275FC27-0902-5B52-A41A-2869D728507B}"/>
              </a:ext>
            </a:extLst>
          </p:cNvPr>
          <p:cNvGrpSpPr/>
          <p:nvPr/>
        </p:nvGrpSpPr>
        <p:grpSpPr>
          <a:xfrm>
            <a:off x="371475" y="17145"/>
            <a:ext cx="11430000" cy="6858000"/>
            <a:chOff x="417384" y="0"/>
            <a:chExt cx="11430000" cy="6858000"/>
          </a:xfrm>
        </p:grpSpPr>
        <p:pic>
          <p:nvPicPr>
            <p:cNvPr id="3" name="Picture 2">
              <a:extLst>
                <a:ext uri="{FF2B5EF4-FFF2-40B4-BE49-F238E27FC236}">
                  <a16:creationId xmlns:a16="http://schemas.microsoft.com/office/drawing/2014/main" id="{1C3EC809-9E3B-3F88-6311-448707C610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384" y="0"/>
              <a:ext cx="11430000" cy="6858000"/>
            </a:xfrm>
            <a:prstGeom prst="rect">
              <a:avLst/>
            </a:prstGeom>
            <a:ln>
              <a:solidFill>
                <a:schemeClr val="accent1">
                  <a:shade val="15000"/>
                </a:schemeClr>
              </a:solidFill>
            </a:ln>
          </p:spPr>
        </p:pic>
        <p:sp>
          <p:nvSpPr>
            <p:cNvPr id="6" name="Rectangle 5">
              <a:extLst>
                <a:ext uri="{FF2B5EF4-FFF2-40B4-BE49-F238E27FC236}">
                  <a16:creationId xmlns:a16="http://schemas.microsoft.com/office/drawing/2014/main" id="{40F23844-31AB-53F3-C603-A83C285B3016}"/>
                </a:ext>
              </a:extLst>
            </p:cNvPr>
            <p:cNvSpPr/>
            <p:nvPr/>
          </p:nvSpPr>
          <p:spPr>
            <a:xfrm>
              <a:off x="1158717" y="4617961"/>
              <a:ext cx="1611086" cy="391885"/>
            </a:xfrm>
            <a:prstGeom prst="rect">
              <a:avLst/>
            </a:prstGeom>
            <a:gradFill>
              <a:gsLst>
                <a:gs pos="0">
                  <a:srgbClr val="0190DC"/>
                </a:gs>
                <a:gs pos="100000">
                  <a:srgbClr val="0093D8"/>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494F79F-21CB-03EE-2707-726313260527}"/>
                </a:ext>
              </a:extLst>
            </p:cNvPr>
            <p:cNvSpPr/>
            <p:nvPr/>
          </p:nvSpPr>
          <p:spPr>
            <a:xfrm>
              <a:off x="3280222" y="4538133"/>
              <a:ext cx="1611086" cy="391885"/>
            </a:xfrm>
            <a:prstGeom prst="rect">
              <a:avLst/>
            </a:prstGeom>
            <a:gradFill>
              <a:gsLst>
                <a:gs pos="0">
                  <a:srgbClr val="0093D8"/>
                </a:gs>
                <a:gs pos="100000">
                  <a:srgbClr val="0999E2"/>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80D77F8-7266-3BA8-A8B1-D4BF4037D630}"/>
                </a:ext>
              </a:extLst>
            </p:cNvPr>
            <p:cNvSpPr/>
            <p:nvPr/>
          </p:nvSpPr>
          <p:spPr>
            <a:xfrm>
              <a:off x="5454946" y="4395410"/>
              <a:ext cx="1611086" cy="391885"/>
            </a:xfrm>
            <a:prstGeom prst="rect">
              <a:avLst/>
            </a:prstGeom>
            <a:gradFill>
              <a:gsLst>
                <a:gs pos="0">
                  <a:srgbClr val="019DE0"/>
                </a:gs>
                <a:gs pos="100000">
                  <a:srgbClr val="03A7EC"/>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F2137B6-4B68-DE9A-54B5-E7833BE990D7}"/>
                </a:ext>
              </a:extLst>
            </p:cNvPr>
            <p:cNvSpPr/>
            <p:nvPr/>
          </p:nvSpPr>
          <p:spPr>
            <a:xfrm>
              <a:off x="9695536" y="5312228"/>
              <a:ext cx="716045" cy="174171"/>
            </a:xfrm>
            <a:prstGeom prst="rect">
              <a:avLst/>
            </a:prstGeom>
            <a:solidFill>
              <a:srgbClr val="5ECB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8B29BAE-08D1-5BF9-A405-429697E0831D}"/>
                </a:ext>
              </a:extLst>
            </p:cNvPr>
            <p:cNvSpPr txBox="1"/>
            <p:nvPr/>
          </p:nvSpPr>
          <p:spPr>
            <a:xfrm>
              <a:off x="1732598" y="5849257"/>
              <a:ext cx="2259330" cy="707886"/>
            </a:xfrm>
            <a:prstGeom prst="rect">
              <a:avLst/>
            </a:prstGeom>
            <a:solidFill>
              <a:srgbClr val="BA855D"/>
            </a:solidFill>
          </p:spPr>
          <p:txBody>
            <a:bodyPr wrap="square" rtlCol="0">
              <a:spAutoFit/>
            </a:bodyPr>
            <a:lstStyle/>
            <a:p>
              <a:pPr algn="ctr"/>
              <a:r>
                <a:rPr lang="en-US" sz="1400" b="1" dirty="0">
                  <a:latin typeface="Aptos Narrow" panose="020B0004020202020204" pitchFamily="34" charset="0"/>
                </a:rPr>
                <a:t>Culvert for water flowing to and from the lock chamber</a:t>
              </a:r>
            </a:p>
            <a:p>
              <a:pPr algn="ctr"/>
              <a:endParaRPr lang="en-US" sz="1200" dirty="0">
                <a:latin typeface="Aptos Narrow" panose="020B0004020202020204" pitchFamily="34" charset="0"/>
              </a:endParaRPr>
            </a:p>
          </p:txBody>
        </p:sp>
        <p:sp>
          <p:nvSpPr>
            <p:cNvPr id="13" name="Rectangle: Top Corners Snipped 12">
              <a:extLst>
                <a:ext uri="{FF2B5EF4-FFF2-40B4-BE49-F238E27FC236}">
                  <a16:creationId xmlns:a16="http://schemas.microsoft.com/office/drawing/2014/main" id="{849ACAB2-73B2-008B-C437-60E9991F69A8}"/>
                </a:ext>
              </a:extLst>
            </p:cNvPr>
            <p:cNvSpPr/>
            <p:nvPr/>
          </p:nvSpPr>
          <p:spPr>
            <a:xfrm>
              <a:off x="6438164" y="6127645"/>
              <a:ext cx="1810514" cy="730355"/>
            </a:xfrm>
            <a:prstGeom prst="snip2SameRect">
              <a:avLst>
                <a:gd name="adj1" fmla="val 23462"/>
                <a:gd name="adj2" fmla="val 0"/>
              </a:avLst>
            </a:prstGeom>
            <a:solidFill>
              <a:srgbClr val="BA855D"/>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nchorCtr="1"/>
            <a:lstStyle/>
            <a:p>
              <a:pPr algn="ctr"/>
              <a:endParaRPr lang="en-US" sz="1600" b="1" dirty="0">
                <a:solidFill>
                  <a:schemeClr val="tx1"/>
                </a:solidFill>
                <a:latin typeface="Aptos Narrow" panose="020B0004020202020204" pitchFamily="34" charset="0"/>
              </a:endParaRPr>
            </a:p>
          </p:txBody>
        </p:sp>
        <p:sp>
          <p:nvSpPr>
            <p:cNvPr id="14" name="TextBox 13">
              <a:extLst>
                <a:ext uri="{FF2B5EF4-FFF2-40B4-BE49-F238E27FC236}">
                  <a16:creationId xmlns:a16="http://schemas.microsoft.com/office/drawing/2014/main" id="{FD000E3D-AFE2-B657-4498-2792E0B6FCC7}"/>
                </a:ext>
              </a:extLst>
            </p:cNvPr>
            <p:cNvSpPr txBox="1"/>
            <p:nvPr/>
          </p:nvSpPr>
          <p:spPr>
            <a:xfrm>
              <a:off x="6077690" y="6345388"/>
              <a:ext cx="45719" cy="369332"/>
            </a:xfrm>
            <a:prstGeom prst="rect">
              <a:avLst/>
            </a:prstGeom>
            <a:noFill/>
          </p:spPr>
          <p:txBody>
            <a:bodyPr wrap="square" rtlCol="0">
              <a:spAutoFit/>
            </a:bodyPr>
            <a:lstStyle/>
            <a:p>
              <a:endParaRPr lang="en-US" dirty="0"/>
            </a:p>
          </p:txBody>
        </p:sp>
        <p:sp>
          <p:nvSpPr>
            <p:cNvPr id="15" name="Rectangle: Top Corners Snipped 14">
              <a:extLst>
                <a:ext uri="{FF2B5EF4-FFF2-40B4-BE49-F238E27FC236}">
                  <a16:creationId xmlns:a16="http://schemas.microsoft.com/office/drawing/2014/main" id="{76F9034B-F997-68F5-B9A4-708F7B9F9F70}"/>
                </a:ext>
              </a:extLst>
            </p:cNvPr>
            <p:cNvSpPr/>
            <p:nvPr/>
          </p:nvSpPr>
          <p:spPr>
            <a:xfrm>
              <a:off x="9610908" y="6123631"/>
              <a:ext cx="1825569" cy="371036"/>
            </a:xfrm>
            <a:prstGeom prst="snip2SameRect">
              <a:avLst>
                <a:gd name="adj1" fmla="val 3644"/>
                <a:gd name="adj2" fmla="val 0"/>
              </a:avLst>
            </a:prstGeom>
            <a:solidFill>
              <a:srgbClr val="BA855D"/>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200" b="1" dirty="0">
                  <a:solidFill>
                    <a:schemeClr val="tx1"/>
                  </a:solidFill>
                  <a:latin typeface="Aptos Narrow" panose="020B0004020202020204" pitchFamily="34" charset="0"/>
                </a:rPr>
                <a:t>Culvert used to move water to &amp; from the lock chamber</a:t>
              </a:r>
              <a:endParaRPr lang="en-US" sz="1600" b="1" dirty="0">
                <a:solidFill>
                  <a:schemeClr val="tx1"/>
                </a:solidFill>
                <a:latin typeface="Aptos Narrow" panose="020B0004020202020204" pitchFamily="34" charset="0"/>
              </a:endParaRPr>
            </a:p>
          </p:txBody>
        </p:sp>
        <p:sp>
          <p:nvSpPr>
            <p:cNvPr id="16" name="Rectangle: Top Corners Snipped 15">
              <a:extLst>
                <a:ext uri="{FF2B5EF4-FFF2-40B4-BE49-F238E27FC236}">
                  <a16:creationId xmlns:a16="http://schemas.microsoft.com/office/drawing/2014/main" id="{06901339-AF7B-5744-6F04-59F7CE51D355}"/>
                </a:ext>
              </a:extLst>
            </p:cNvPr>
            <p:cNvSpPr/>
            <p:nvPr/>
          </p:nvSpPr>
          <p:spPr>
            <a:xfrm>
              <a:off x="9574133" y="5285954"/>
              <a:ext cx="983870" cy="226714"/>
            </a:xfrm>
            <a:prstGeom prst="snip2SameRect">
              <a:avLst>
                <a:gd name="adj1" fmla="val 3644"/>
                <a:gd name="adj2" fmla="val 0"/>
              </a:avLst>
            </a:prstGeom>
            <a:solidFill>
              <a:srgbClr val="5BC9F5"/>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200" b="1" dirty="0">
                  <a:solidFill>
                    <a:schemeClr val="tx1"/>
                  </a:solidFill>
                  <a:latin typeface="Aptos Narrow" panose="020B0004020202020204" pitchFamily="34" charset="0"/>
                </a:rPr>
                <a:t> Lock Chamber</a:t>
              </a:r>
              <a:endParaRPr lang="en-US" sz="1600" b="1" dirty="0">
                <a:solidFill>
                  <a:schemeClr val="tx1"/>
                </a:solidFill>
                <a:latin typeface="Aptos Narrow" panose="020B0004020202020204" pitchFamily="34" charset="0"/>
              </a:endParaRPr>
            </a:p>
          </p:txBody>
        </p:sp>
        <p:sp>
          <p:nvSpPr>
            <p:cNvPr id="20" name="TextBox 19">
              <a:extLst>
                <a:ext uri="{FF2B5EF4-FFF2-40B4-BE49-F238E27FC236}">
                  <a16:creationId xmlns:a16="http://schemas.microsoft.com/office/drawing/2014/main" id="{C4DDA1A5-3FAD-EFA1-4C7E-CF07563637AA}"/>
                </a:ext>
              </a:extLst>
            </p:cNvPr>
            <p:cNvSpPr txBox="1"/>
            <p:nvPr/>
          </p:nvSpPr>
          <p:spPr>
            <a:xfrm>
              <a:off x="6475525" y="6123524"/>
              <a:ext cx="1852399" cy="600164"/>
            </a:xfrm>
            <a:prstGeom prst="rect">
              <a:avLst/>
            </a:prstGeom>
            <a:noFill/>
          </p:spPr>
          <p:txBody>
            <a:bodyPr wrap="square" rtlCol="0">
              <a:spAutoFit/>
            </a:bodyPr>
            <a:lstStyle/>
            <a:p>
              <a:pPr algn="ctr"/>
              <a:r>
                <a:rPr lang="en-US" sz="1100" b="1" dirty="0">
                  <a:latin typeface="Aptos Narrow" panose="020B0004020202020204" pitchFamily="34" charset="0"/>
                </a:rPr>
                <a:t>Valves to operate the hydraulic system to fill &amp; drain the lateral basins</a:t>
              </a:r>
            </a:p>
          </p:txBody>
        </p:sp>
        <p:sp>
          <p:nvSpPr>
            <p:cNvPr id="21" name="Rectangle: Top Corners Snipped 20">
              <a:extLst>
                <a:ext uri="{FF2B5EF4-FFF2-40B4-BE49-F238E27FC236}">
                  <a16:creationId xmlns:a16="http://schemas.microsoft.com/office/drawing/2014/main" id="{83779A9B-CD28-9D70-8D01-5F523F37213B}"/>
                </a:ext>
              </a:extLst>
            </p:cNvPr>
            <p:cNvSpPr/>
            <p:nvPr/>
          </p:nvSpPr>
          <p:spPr>
            <a:xfrm>
              <a:off x="8266962" y="4738293"/>
              <a:ext cx="566321" cy="350880"/>
            </a:xfrm>
            <a:prstGeom prst="snip2SameRect">
              <a:avLst>
                <a:gd name="adj1" fmla="val 3644"/>
                <a:gd name="adj2" fmla="val 0"/>
              </a:avLst>
            </a:prstGeom>
            <a:solidFill>
              <a:srgbClr val="BA855D"/>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nchorCtr="1"/>
            <a:lstStyle/>
            <a:p>
              <a:pPr algn="r"/>
              <a:r>
                <a:rPr lang="en-US" sz="1200" b="1" dirty="0">
                  <a:solidFill>
                    <a:schemeClr val="tx1"/>
                  </a:solidFill>
                  <a:latin typeface="Aptos Narrow" panose="020B0004020202020204" pitchFamily="34" charset="0"/>
                </a:rPr>
                <a:t> </a:t>
              </a:r>
              <a:r>
                <a:rPr lang="en-US" sz="1050" b="1" dirty="0">
                  <a:solidFill>
                    <a:schemeClr val="tx1"/>
                  </a:solidFill>
                  <a:latin typeface="Aptos Narrow" panose="020B0004020202020204" pitchFamily="34" charset="0"/>
                </a:rPr>
                <a:t>Chamber wall</a:t>
              </a:r>
              <a:endParaRPr lang="en-US" sz="1600" b="1" dirty="0">
                <a:solidFill>
                  <a:schemeClr val="tx1"/>
                </a:solidFill>
                <a:latin typeface="Aptos Narrow" panose="020B0004020202020204" pitchFamily="34" charset="0"/>
              </a:endParaRPr>
            </a:p>
          </p:txBody>
        </p:sp>
      </p:grpSp>
    </p:spTree>
    <p:extLst>
      <p:ext uri="{BB962C8B-B14F-4D97-AF65-F5344CB8AC3E}">
        <p14:creationId xmlns:p14="http://schemas.microsoft.com/office/powerpoint/2010/main" val="11433577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C6C27E-B303-F335-A477-C4348C0418CA}"/>
            </a:ext>
          </a:extLst>
        </p:cNvPr>
        <p:cNvGrpSpPr/>
        <p:nvPr/>
      </p:nvGrpSpPr>
      <p:grpSpPr>
        <a:xfrm>
          <a:off x="0" y="0"/>
          <a:ext cx="0" cy="0"/>
          <a:chOff x="0" y="0"/>
          <a:chExt cx="0" cy="0"/>
        </a:xfrm>
      </p:grpSpPr>
      <p:grpSp>
        <p:nvGrpSpPr>
          <p:cNvPr id="22" name="Group 21">
            <a:extLst>
              <a:ext uri="{FF2B5EF4-FFF2-40B4-BE49-F238E27FC236}">
                <a16:creationId xmlns:a16="http://schemas.microsoft.com/office/drawing/2014/main" id="{04428B11-5355-DF93-BD16-F99C6031ED8B}"/>
              </a:ext>
            </a:extLst>
          </p:cNvPr>
          <p:cNvGrpSpPr/>
          <p:nvPr/>
        </p:nvGrpSpPr>
        <p:grpSpPr>
          <a:xfrm>
            <a:off x="371475" y="17145"/>
            <a:ext cx="11430000" cy="6858000"/>
            <a:chOff x="417384" y="0"/>
            <a:chExt cx="11430000" cy="6858000"/>
          </a:xfrm>
        </p:grpSpPr>
        <p:pic>
          <p:nvPicPr>
            <p:cNvPr id="3" name="Picture 2">
              <a:extLst>
                <a:ext uri="{FF2B5EF4-FFF2-40B4-BE49-F238E27FC236}">
                  <a16:creationId xmlns:a16="http://schemas.microsoft.com/office/drawing/2014/main" id="{055D3574-D3D6-E126-F87B-55CC6538F8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384" y="0"/>
              <a:ext cx="11430000" cy="6858000"/>
            </a:xfrm>
            <a:prstGeom prst="rect">
              <a:avLst/>
            </a:prstGeom>
            <a:ln>
              <a:solidFill>
                <a:schemeClr val="accent1">
                  <a:shade val="15000"/>
                </a:schemeClr>
              </a:solidFill>
            </a:ln>
          </p:spPr>
        </p:pic>
        <p:sp>
          <p:nvSpPr>
            <p:cNvPr id="6" name="Rectangle 5">
              <a:extLst>
                <a:ext uri="{FF2B5EF4-FFF2-40B4-BE49-F238E27FC236}">
                  <a16:creationId xmlns:a16="http://schemas.microsoft.com/office/drawing/2014/main" id="{3ECD42FF-534A-0AD5-AC32-70F80F004283}"/>
                </a:ext>
              </a:extLst>
            </p:cNvPr>
            <p:cNvSpPr/>
            <p:nvPr/>
          </p:nvSpPr>
          <p:spPr>
            <a:xfrm>
              <a:off x="1158717" y="4617961"/>
              <a:ext cx="1611086" cy="391885"/>
            </a:xfrm>
            <a:prstGeom prst="rect">
              <a:avLst/>
            </a:prstGeom>
            <a:gradFill>
              <a:gsLst>
                <a:gs pos="0">
                  <a:srgbClr val="0190DC"/>
                </a:gs>
                <a:gs pos="100000">
                  <a:srgbClr val="0093D8"/>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3735C46-C4B2-F60B-342E-D124A39C4112}"/>
                </a:ext>
              </a:extLst>
            </p:cNvPr>
            <p:cNvSpPr/>
            <p:nvPr/>
          </p:nvSpPr>
          <p:spPr>
            <a:xfrm>
              <a:off x="3280222" y="4538133"/>
              <a:ext cx="1611086" cy="391885"/>
            </a:xfrm>
            <a:prstGeom prst="rect">
              <a:avLst/>
            </a:prstGeom>
            <a:gradFill>
              <a:gsLst>
                <a:gs pos="0">
                  <a:srgbClr val="0093D8"/>
                </a:gs>
                <a:gs pos="100000">
                  <a:srgbClr val="0999E2"/>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47E75F4-1CED-9721-BCAC-BCF4B4CC94FB}"/>
                </a:ext>
              </a:extLst>
            </p:cNvPr>
            <p:cNvSpPr/>
            <p:nvPr/>
          </p:nvSpPr>
          <p:spPr>
            <a:xfrm>
              <a:off x="5454946" y="4395410"/>
              <a:ext cx="1611086" cy="391885"/>
            </a:xfrm>
            <a:prstGeom prst="rect">
              <a:avLst/>
            </a:prstGeom>
            <a:gradFill>
              <a:gsLst>
                <a:gs pos="0">
                  <a:srgbClr val="019DE0"/>
                </a:gs>
                <a:gs pos="100000">
                  <a:srgbClr val="03A7EC"/>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8C98B13-999D-D45C-32AF-1EE117D87866}"/>
                </a:ext>
              </a:extLst>
            </p:cNvPr>
            <p:cNvSpPr/>
            <p:nvPr/>
          </p:nvSpPr>
          <p:spPr>
            <a:xfrm>
              <a:off x="9695536" y="5312228"/>
              <a:ext cx="716045" cy="174171"/>
            </a:xfrm>
            <a:prstGeom prst="rect">
              <a:avLst/>
            </a:prstGeom>
            <a:solidFill>
              <a:srgbClr val="5ECB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DABFE61-7B80-FF27-9250-31F41A1DCBA2}"/>
                </a:ext>
              </a:extLst>
            </p:cNvPr>
            <p:cNvSpPr txBox="1"/>
            <p:nvPr/>
          </p:nvSpPr>
          <p:spPr>
            <a:xfrm>
              <a:off x="1732598" y="5849257"/>
              <a:ext cx="2259330" cy="707886"/>
            </a:xfrm>
            <a:prstGeom prst="rect">
              <a:avLst/>
            </a:prstGeom>
            <a:solidFill>
              <a:srgbClr val="BA855D"/>
            </a:solidFill>
          </p:spPr>
          <p:txBody>
            <a:bodyPr wrap="square" rtlCol="0">
              <a:spAutoFit/>
            </a:bodyPr>
            <a:lstStyle/>
            <a:p>
              <a:pPr algn="ctr"/>
              <a:r>
                <a:rPr lang="en-US" sz="1400" b="1" dirty="0">
                  <a:latin typeface="Aptos Narrow" panose="020B0004020202020204" pitchFamily="34" charset="0"/>
                </a:rPr>
                <a:t>Culvert for water flowing to and from the lock chamber</a:t>
              </a:r>
            </a:p>
            <a:p>
              <a:pPr algn="ctr"/>
              <a:endParaRPr lang="en-US" sz="1200" dirty="0">
                <a:latin typeface="Aptos Narrow" panose="020B0004020202020204" pitchFamily="34" charset="0"/>
              </a:endParaRPr>
            </a:p>
          </p:txBody>
        </p:sp>
        <p:sp>
          <p:nvSpPr>
            <p:cNvPr id="13" name="Rectangle: Top Corners Snipped 12">
              <a:extLst>
                <a:ext uri="{FF2B5EF4-FFF2-40B4-BE49-F238E27FC236}">
                  <a16:creationId xmlns:a16="http://schemas.microsoft.com/office/drawing/2014/main" id="{770A5419-31FA-8495-8985-FAD9D1FECB3B}"/>
                </a:ext>
              </a:extLst>
            </p:cNvPr>
            <p:cNvSpPr/>
            <p:nvPr/>
          </p:nvSpPr>
          <p:spPr>
            <a:xfrm>
              <a:off x="6438164" y="6127645"/>
              <a:ext cx="1810514" cy="730355"/>
            </a:xfrm>
            <a:prstGeom prst="snip2SameRect">
              <a:avLst>
                <a:gd name="adj1" fmla="val 23462"/>
                <a:gd name="adj2" fmla="val 0"/>
              </a:avLst>
            </a:prstGeom>
            <a:solidFill>
              <a:srgbClr val="BA855D"/>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nchorCtr="1"/>
            <a:lstStyle/>
            <a:p>
              <a:pPr algn="ctr"/>
              <a:endParaRPr lang="en-US" sz="1600" b="1" dirty="0">
                <a:solidFill>
                  <a:schemeClr val="tx1"/>
                </a:solidFill>
                <a:latin typeface="Aptos Narrow" panose="020B0004020202020204" pitchFamily="34" charset="0"/>
              </a:endParaRPr>
            </a:p>
          </p:txBody>
        </p:sp>
        <p:sp>
          <p:nvSpPr>
            <p:cNvPr id="14" name="TextBox 13">
              <a:extLst>
                <a:ext uri="{FF2B5EF4-FFF2-40B4-BE49-F238E27FC236}">
                  <a16:creationId xmlns:a16="http://schemas.microsoft.com/office/drawing/2014/main" id="{B9EA3F12-1043-AB0C-3AFA-53F30238DE2F}"/>
                </a:ext>
              </a:extLst>
            </p:cNvPr>
            <p:cNvSpPr txBox="1"/>
            <p:nvPr/>
          </p:nvSpPr>
          <p:spPr>
            <a:xfrm>
              <a:off x="6077690" y="6345388"/>
              <a:ext cx="45719" cy="369332"/>
            </a:xfrm>
            <a:prstGeom prst="rect">
              <a:avLst/>
            </a:prstGeom>
            <a:noFill/>
          </p:spPr>
          <p:txBody>
            <a:bodyPr wrap="square" rtlCol="0">
              <a:spAutoFit/>
            </a:bodyPr>
            <a:lstStyle/>
            <a:p>
              <a:endParaRPr lang="en-US" dirty="0"/>
            </a:p>
          </p:txBody>
        </p:sp>
        <p:sp>
          <p:nvSpPr>
            <p:cNvPr id="15" name="Rectangle: Top Corners Snipped 14">
              <a:extLst>
                <a:ext uri="{FF2B5EF4-FFF2-40B4-BE49-F238E27FC236}">
                  <a16:creationId xmlns:a16="http://schemas.microsoft.com/office/drawing/2014/main" id="{A8C95FBA-B441-7645-C924-89D1D06D4DDF}"/>
                </a:ext>
              </a:extLst>
            </p:cNvPr>
            <p:cNvSpPr/>
            <p:nvPr/>
          </p:nvSpPr>
          <p:spPr>
            <a:xfrm>
              <a:off x="9610908" y="6123631"/>
              <a:ext cx="1825569" cy="371036"/>
            </a:xfrm>
            <a:prstGeom prst="snip2SameRect">
              <a:avLst>
                <a:gd name="adj1" fmla="val 3644"/>
                <a:gd name="adj2" fmla="val 0"/>
              </a:avLst>
            </a:prstGeom>
            <a:solidFill>
              <a:srgbClr val="BA855D"/>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200" b="1" dirty="0">
                  <a:solidFill>
                    <a:schemeClr val="tx1"/>
                  </a:solidFill>
                  <a:latin typeface="Aptos Narrow" panose="020B0004020202020204" pitchFamily="34" charset="0"/>
                </a:rPr>
                <a:t>Culvert used to move water to &amp; from the lock chamber</a:t>
              </a:r>
              <a:endParaRPr lang="en-US" sz="1600" b="1" dirty="0">
                <a:solidFill>
                  <a:schemeClr val="tx1"/>
                </a:solidFill>
                <a:latin typeface="Aptos Narrow" panose="020B0004020202020204" pitchFamily="34" charset="0"/>
              </a:endParaRPr>
            </a:p>
          </p:txBody>
        </p:sp>
        <p:sp>
          <p:nvSpPr>
            <p:cNvPr id="16" name="Rectangle: Top Corners Snipped 15">
              <a:extLst>
                <a:ext uri="{FF2B5EF4-FFF2-40B4-BE49-F238E27FC236}">
                  <a16:creationId xmlns:a16="http://schemas.microsoft.com/office/drawing/2014/main" id="{9B6C13D2-728E-A747-3638-F9721A6D6BD1}"/>
                </a:ext>
              </a:extLst>
            </p:cNvPr>
            <p:cNvSpPr/>
            <p:nvPr/>
          </p:nvSpPr>
          <p:spPr>
            <a:xfrm>
              <a:off x="9574133" y="5285954"/>
              <a:ext cx="983870" cy="226714"/>
            </a:xfrm>
            <a:prstGeom prst="snip2SameRect">
              <a:avLst>
                <a:gd name="adj1" fmla="val 3644"/>
                <a:gd name="adj2" fmla="val 0"/>
              </a:avLst>
            </a:prstGeom>
            <a:solidFill>
              <a:srgbClr val="5BC9F5"/>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nchorCtr="1"/>
            <a:lstStyle/>
            <a:p>
              <a:pPr algn="ctr"/>
              <a:r>
                <a:rPr lang="en-US" sz="1200" b="1" dirty="0">
                  <a:solidFill>
                    <a:schemeClr val="tx1"/>
                  </a:solidFill>
                  <a:latin typeface="Aptos Narrow" panose="020B0004020202020204" pitchFamily="34" charset="0"/>
                </a:rPr>
                <a:t> Lock Chamber</a:t>
              </a:r>
              <a:endParaRPr lang="en-US" sz="1600" b="1" dirty="0">
                <a:solidFill>
                  <a:schemeClr val="tx1"/>
                </a:solidFill>
                <a:latin typeface="Aptos Narrow" panose="020B0004020202020204" pitchFamily="34" charset="0"/>
              </a:endParaRPr>
            </a:p>
          </p:txBody>
        </p:sp>
        <p:sp>
          <p:nvSpPr>
            <p:cNvPr id="20" name="TextBox 19">
              <a:extLst>
                <a:ext uri="{FF2B5EF4-FFF2-40B4-BE49-F238E27FC236}">
                  <a16:creationId xmlns:a16="http://schemas.microsoft.com/office/drawing/2014/main" id="{4919CDB6-828E-4B58-F216-3321C6539C9B}"/>
                </a:ext>
              </a:extLst>
            </p:cNvPr>
            <p:cNvSpPr txBox="1"/>
            <p:nvPr/>
          </p:nvSpPr>
          <p:spPr>
            <a:xfrm>
              <a:off x="6475525" y="6123524"/>
              <a:ext cx="1852399" cy="600164"/>
            </a:xfrm>
            <a:prstGeom prst="rect">
              <a:avLst/>
            </a:prstGeom>
            <a:noFill/>
          </p:spPr>
          <p:txBody>
            <a:bodyPr wrap="square" rtlCol="0">
              <a:spAutoFit/>
            </a:bodyPr>
            <a:lstStyle/>
            <a:p>
              <a:pPr algn="ctr"/>
              <a:r>
                <a:rPr lang="en-US" sz="1100" b="1" dirty="0">
                  <a:latin typeface="Aptos Narrow" panose="020B0004020202020204" pitchFamily="34" charset="0"/>
                </a:rPr>
                <a:t>Valves to operate the hydraulic system to fill &amp; drain the lateral basins</a:t>
              </a:r>
            </a:p>
          </p:txBody>
        </p:sp>
        <p:sp>
          <p:nvSpPr>
            <p:cNvPr id="21" name="Rectangle: Top Corners Snipped 20">
              <a:extLst>
                <a:ext uri="{FF2B5EF4-FFF2-40B4-BE49-F238E27FC236}">
                  <a16:creationId xmlns:a16="http://schemas.microsoft.com/office/drawing/2014/main" id="{912DFB53-CB22-0F2A-2DDB-AA644A8C4EB1}"/>
                </a:ext>
              </a:extLst>
            </p:cNvPr>
            <p:cNvSpPr/>
            <p:nvPr/>
          </p:nvSpPr>
          <p:spPr>
            <a:xfrm>
              <a:off x="8266962" y="4738293"/>
              <a:ext cx="566321" cy="350880"/>
            </a:xfrm>
            <a:prstGeom prst="snip2SameRect">
              <a:avLst>
                <a:gd name="adj1" fmla="val 3644"/>
                <a:gd name="adj2" fmla="val 0"/>
              </a:avLst>
            </a:prstGeom>
            <a:solidFill>
              <a:srgbClr val="BA855D"/>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nchorCtr="1"/>
            <a:lstStyle/>
            <a:p>
              <a:pPr algn="r"/>
              <a:r>
                <a:rPr lang="en-US" sz="1200" b="1" dirty="0">
                  <a:solidFill>
                    <a:schemeClr val="tx1"/>
                  </a:solidFill>
                  <a:latin typeface="Aptos Narrow" panose="020B0004020202020204" pitchFamily="34" charset="0"/>
                </a:rPr>
                <a:t> </a:t>
              </a:r>
              <a:r>
                <a:rPr lang="en-US" sz="1050" b="1" dirty="0">
                  <a:solidFill>
                    <a:schemeClr val="tx1"/>
                  </a:solidFill>
                  <a:latin typeface="Aptos Narrow" panose="020B0004020202020204" pitchFamily="34" charset="0"/>
                </a:rPr>
                <a:t>Chamber wall</a:t>
              </a:r>
              <a:endParaRPr lang="en-US" sz="1600" b="1" dirty="0">
                <a:solidFill>
                  <a:schemeClr val="tx1"/>
                </a:solidFill>
                <a:latin typeface="Aptos Narrow" panose="020B0004020202020204" pitchFamily="34" charset="0"/>
              </a:endParaRPr>
            </a:p>
          </p:txBody>
        </p:sp>
      </p:grpSp>
    </p:spTree>
    <p:extLst>
      <p:ext uri="{BB962C8B-B14F-4D97-AF65-F5344CB8AC3E}">
        <p14:creationId xmlns:p14="http://schemas.microsoft.com/office/powerpoint/2010/main" val="15667035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4C5711-D325-A8CA-32C0-32A9B1773E24}"/>
            </a:ext>
          </a:extLst>
        </p:cNvPr>
        <p:cNvGrpSpPr/>
        <p:nvPr/>
      </p:nvGrpSpPr>
      <p:grpSpPr>
        <a:xfrm>
          <a:off x="0" y="0"/>
          <a:ext cx="0" cy="0"/>
          <a:chOff x="0" y="0"/>
          <a:chExt cx="0" cy="0"/>
        </a:xfrm>
      </p:grpSpPr>
      <p:pic>
        <p:nvPicPr>
          <p:cNvPr id="3" name="Picture 2" descr="Men standing on a concrete wall&#10;&#10;AI-generated content may be incorrect.">
            <a:extLst>
              <a:ext uri="{FF2B5EF4-FFF2-40B4-BE49-F238E27FC236}">
                <a16:creationId xmlns:a16="http://schemas.microsoft.com/office/drawing/2014/main" id="{A6F4B69E-4802-A9B1-55A2-E9798C64DC03}"/>
              </a:ext>
            </a:extLst>
          </p:cNvPr>
          <p:cNvPicPr>
            <a:picLocks noChangeAspect="1"/>
          </p:cNvPicPr>
          <p:nvPr/>
        </p:nvPicPr>
        <p:blipFill>
          <a:blip r:embed="rId3">
            <a:extLst>
              <a:ext uri="{28A0092B-C50C-407E-A947-70E740481C1C}">
                <a14:useLocalDpi xmlns:a14="http://schemas.microsoft.com/office/drawing/2010/main" val="0"/>
              </a:ext>
            </a:extLst>
          </a:blip>
          <a:srcRect t="36186" r="15965" b="-157"/>
          <a:stretch>
            <a:fillRect/>
          </a:stretch>
        </p:blipFill>
        <p:spPr>
          <a:xfrm>
            <a:off x="-62845" y="-1200043"/>
            <a:ext cx="12191980" cy="8160913"/>
          </a:xfrm>
          <a:prstGeom prst="rect">
            <a:avLst/>
          </a:prstGeom>
        </p:spPr>
      </p:pic>
      <p:sp>
        <p:nvSpPr>
          <p:cNvPr id="4" name="TextBox 3">
            <a:extLst>
              <a:ext uri="{FF2B5EF4-FFF2-40B4-BE49-F238E27FC236}">
                <a16:creationId xmlns:a16="http://schemas.microsoft.com/office/drawing/2014/main" id="{A17C1BF2-DA6E-DF57-7303-767B1D42C841}"/>
              </a:ext>
            </a:extLst>
          </p:cNvPr>
          <p:cNvSpPr txBox="1"/>
          <p:nvPr/>
        </p:nvSpPr>
        <p:spPr>
          <a:xfrm>
            <a:off x="2374900" y="209550"/>
            <a:ext cx="7397750" cy="523220"/>
          </a:xfrm>
          <a:prstGeom prst="rect">
            <a:avLst/>
          </a:prstGeom>
          <a:noFill/>
        </p:spPr>
        <p:txBody>
          <a:bodyPr wrap="square" rtlCol="0">
            <a:spAutoFit/>
          </a:bodyPr>
          <a:lstStyle/>
          <a:p>
            <a:pPr algn="ctr"/>
            <a:r>
              <a:rPr lang="en-US" sz="2800" b="1" dirty="0">
                <a:solidFill>
                  <a:schemeClr val="bg1"/>
                </a:solidFill>
              </a:rPr>
              <a:t>Dr. Gonzalo Vasquez &amp; Me</a:t>
            </a:r>
          </a:p>
        </p:txBody>
      </p:sp>
    </p:spTree>
    <p:extLst>
      <p:ext uri="{BB962C8B-B14F-4D97-AF65-F5344CB8AC3E}">
        <p14:creationId xmlns:p14="http://schemas.microsoft.com/office/powerpoint/2010/main" val="23997376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036A6E-75FD-3E59-9DFC-CFA1C0A23005}"/>
              </a:ext>
            </a:extLst>
          </p:cNvPr>
          <p:cNvPicPr>
            <a:picLocks noChangeAspect="1"/>
          </p:cNvPicPr>
          <p:nvPr/>
        </p:nvPicPr>
        <p:blipFill>
          <a:blip r:embed="rId2"/>
          <a:stretch>
            <a:fillRect/>
          </a:stretch>
        </p:blipFill>
        <p:spPr>
          <a:xfrm>
            <a:off x="106005" y="0"/>
            <a:ext cx="12085995" cy="6858000"/>
          </a:xfrm>
          <a:prstGeom prst="rect">
            <a:avLst/>
          </a:prstGeom>
        </p:spPr>
      </p:pic>
      <p:sp>
        <p:nvSpPr>
          <p:cNvPr id="3" name="TextBox 2">
            <a:extLst>
              <a:ext uri="{FF2B5EF4-FFF2-40B4-BE49-F238E27FC236}">
                <a16:creationId xmlns:a16="http://schemas.microsoft.com/office/drawing/2014/main" id="{F266EDA6-9120-7E01-F3A6-BBFA00F0FC9B}"/>
              </a:ext>
            </a:extLst>
          </p:cNvPr>
          <p:cNvSpPr txBox="1"/>
          <p:nvPr/>
        </p:nvSpPr>
        <p:spPr>
          <a:xfrm>
            <a:off x="2223247" y="119530"/>
            <a:ext cx="7351059" cy="954107"/>
          </a:xfrm>
          <a:prstGeom prst="rect">
            <a:avLst/>
          </a:prstGeom>
          <a:noFill/>
        </p:spPr>
        <p:txBody>
          <a:bodyPr wrap="square" rtlCol="0">
            <a:spAutoFit/>
          </a:bodyPr>
          <a:lstStyle/>
          <a:p>
            <a:pPr algn="ctr"/>
            <a:r>
              <a:rPr lang="en-US" sz="2800" b="1" dirty="0">
                <a:solidFill>
                  <a:schemeClr val="bg1"/>
                </a:solidFill>
              </a:rPr>
              <a:t>Webcam Photo of Pedro Miguel Lock from Noon Today</a:t>
            </a:r>
          </a:p>
        </p:txBody>
      </p:sp>
    </p:spTree>
    <p:extLst>
      <p:ext uri="{BB962C8B-B14F-4D97-AF65-F5344CB8AC3E}">
        <p14:creationId xmlns:p14="http://schemas.microsoft.com/office/powerpoint/2010/main" val="297651492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B93C2-23AA-C83E-7DA5-0A6C9CE56907}"/>
            </a:ext>
          </a:extLst>
        </p:cNvPr>
        <p:cNvGrpSpPr/>
        <p:nvPr/>
      </p:nvGrpSpPr>
      <p:grpSpPr>
        <a:xfrm>
          <a:off x="0" y="0"/>
          <a:ext cx="0" cy="0"/>
          <a:chOff x="0" y="0"/>
          <a:chExt cx="0" cy="0"/>
        </a:xfrm>
      </p:grpSpPr>
      <p:pic>
        <p:nvPicPr>
          <p:cNvPr id="3" name="Picture 2" descr="A long shot of a bridge&#10;&#10;AI-generated content may be incorrect.">
            <a:extLst>
              <a:ext uri="{FF2B5EF4-FFF2-40B4-BE49-F238E27FC236}">
                <a16:creationId xmlns:a16="http://schemas.microsoft.com/office/drawing/2014/main" id="{51A0DB5C-B7D9-B4C6-8398-F13705F66D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4" name="TextBox 3">
            <a:extLst>
              <a:ext uri="{FF2B5EF4-FFF2-40B4-BE49-F238E27FC236}">
                <a16:creationId xmlns:a16="http://schemas.microsoft.com/office/drawing/2014/main" id="{D250E777-8772-7B40-0676-4B0DB38348F5}"/>
              </a:ext>
            </a:extLst>
          </p:cNvPr>
          <p:cNvSpPr txBox="1"/>
          <p:nvPr/>
        </p:nvSpPr>
        <p:spPr>
          <a:xfrm>
            <a:off x="2603500" y="44450"/>
            <a:ext cx="7397750" cy="523220"/>
          </a:xfrm>
          <a:prstGeom prst="rect">
            <a:avLst/>
          </a:prstGeom>
          <a:noFill/>
        </p:spPr>
        <p:txBody>
          <a:bodyPr wrap="square" rtlCol="0">
            <a:spAutoFit/>
          </a:bodyPr>
          <a:lstStyle/>
          <a:p>
            <a:pPr algn="ctr"/>
            <a:r>
              <a:rPr lang="en-US" sz="2800" b="1" dirty="0">
                <a:solidFill>
                  <a:schemeClr val="bg1"/>
                </a:solidFill>
              </a:rPr>
              <a:t>Centennial Bridge, opened in 2004</a:t>
            </a:r>
          </a:p>
        </p:txBody>
      </p:sp>
    </p:spTree>
    <p:extLst>
      <p:ext uri="{BB962C8B-B14F-4D97-AF65-F5344CB8AC3E}">
        <p14:creationId xmlns:p14="http://schemas.microsoft.com/office/powerpoint/2010/main" val="3043630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4608AC7-7DA4-A89E-A59A-5AA4124AF4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038" y="0"/>
            <a:ext cx="110839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23191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C193A-3384-22B4-5E4E-A0F66B5A4932}"/>
              </a:ext>
            </a:extLst>
          </p:cNvPr>
          <p:cNvSpPr>
            <a:spLocks noGrp="1"/>
          </p:cNvSpPr>
          <p:nvPr>
            <p:ph type="title"/>
          </p:nvPr>
        </p:nvSpPr>
        <p:spPr>
          <a:xfrm>
            <a:off x="646111" y="452718"/>
            <a:ext cx="10113278" cy="1400530"/>
          </a:xfrm>
        </p:spPr>
        <p:txBody>
          <a:bodyPr/>
          <a:lstStyle/>
          <a:p>
            <a:r>
              <a:rPr lang="en-US" dirty="0">
                <a:solidFill>
                  <a:schemeClr val="bg1"/>
                </a:solidFill>
              </a:rPr>
              <a:t>Timeline of Agencies Managing the Panama Canal</a:t>
            </a:r>
          </a:p>
        </p:txBody>
      </p:sp>
      <p:sp>
        <p:nvSpPr>
          <p:cNvPr id="4" name="Rectangle 2">
            <a:extLst>
              <a:ext uri="{FF2B5EF4-FFF2-40B4-BE49-F238E27FC236}">
                <a16:creationId xmlns:a16="http://schemas.microsoft.com/office/drawing/2014/main" id="{7B9927BE-C6E7-1677-E072-586B5A86A156}"/>
              </a:ext>
            </a:extLst>
          </p:cNvPr>
          <p:cNvSpPr>
            <a:spLocks noChangeArrowheads="1"/>
          </p:cNvSpPr>
          <p:nvPr/>
        </p:nvSpPr>
        <p:spPr bwMode="auto">
          <a:xfrm>
            <a:off x="668655" y="1765934"/>
            <a:ext cx="9492737" cy="632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5" name="Rectangle 3">
            <a:extLst>
              <a:ext uri="{FF2B5EF4-FFF2-40B4-BE49-F238E27FC236}">
                <a16:creationId xmlns:a16="http://schemas.microsoft.com/office/drawing/2014/main" id="{96CF3911-33A1-6548-DE95-27E7E8BEFE8B}"/>
              </a:ext>
            </a:extLst>
          </p:cNvPr>
          <p:cNvSpPr>
            <a:spLocks noChangeArrowheads="1"/>
          </p:cNvSpPr>
          <p:nvPr/>
        </p:nvSpPr>
        <p:spPr bwMode="auto">
          <a:xfrm>
            <a:off x="485777" y="3640772"/>
            <a:ext cx="949273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0" name="Rectangle 9">
            <a:extLst>
              <a:ext uri="{FF2B5EF4-FFF2-40B4-BE49-F238E27FC236}">
                <a16:creationId xmlns:a16="http://schemas.microsoft.com/office/drawing/2014/main" id="{7646FA38-194B-7671-3100-E38E5C601BEC}"/>
              </a:ext>
            </a:extLst>
          </p:cNvPr>
          <p:cNvSpPr/>
          <p:nvPr/>
        </p:nvSpPr>
        <p:spPr>
          <a:xfrm>
            <a:off x="1706928" y="3429000"/>
            <a:ext cx="3291804" cy="914400"/>
          </a:xfrm>
          <a:prstGeom prst="rect">
            <a:avLst/>
          </a:prstGeom>
          <a:solidFill>
            <a:srgbClr val="00B0F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Canal Zone Government</a:t>
            </a:r>
          </a:p>
        </p:txBody>
      </p:sp>
      <p:sp>
        <p:nvSpPr>
          <p:cNvPr id="11" name="Rectangle 10">
            <a:extLst>
              <a:ext uri="{FF2B5EF4-FFF2-40B4-BE49-F238E27FC236}">
                <a16:creationId xmlns:a16="http://schemas.microsoft.com/office/drawing/2014/main" id="{0E35DFBE-C930-0C60-BA26-14D493A5556F}"/>
              </a:ext>
            </a:extLst>
          </p:cNvPr>
          <p:cNvSpPr/>
          <p:nvPr/>
        </p:nvSpPr>
        <p:spPr>
          <a:xfrm>
            <a:off x="4998732" y="3428990"/>
            <a:ext cx="2468853" cy="914400"/>
          </a:xfrm>
          <a:prstGeom prst="rect">
            <a:avLst/>
          </a:prstGeom>
          <a:solidFill>
            <a:schemeClr val="accent2">
              <a:lumMod val="60000"/>
              <a:lumOff val="40000"/>
            </a:schemeClr>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Panama Canal Company</a:t>
            </a:r>
          </a:p>
        </p:txBody>
      </p:sp>
      <p:sp>
        <p:nvSpPr>
          <p:cNvPr id="12" name="Rectangle 11">
            <a:extLst>
              <a:ext uri="{FF2B5EF4-FFF2-40B4-BE49-F238E27FC236}">
                <a16:creationId xmlns:a16="http://schemas.microsoft.com/office/drawing/2014/main" id="{067D2AED-D276-620B-8341-003B85996CCA}"/>
              </a:ext>
            </a:extLst>
          </p:cNvPr>
          <p:cNvSpPr/>
          <p:nvPr/>
        </p:nvSpPr>
        <p:spPr>
          <a:xfrm>
            <a:off x="7467586" y="3429000"/>
            <a:ext cx="2103096" cy="914400"/>
          </a:xfrm>
          <a:prstGeom prst="rect">
            <a:avLst/>
          </a:prstGeom>
          <a:solidFill>
            <a:schemeClr val="accent4">
              <a:lumMod val="75000"/>
            </a:schemeClr>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Panama Canal Authority</a:t>
            </a:r>
          </a:p>
        </p:txBody>
      </p:sp>
      <p:sp>
        <p:nvSpPr>
          <p:cNvPr id="13" name="Rectangle 12">
            <a:extLst>
              <a:ext uri="{FF2B5EF4-FFF2-40B4-BE49-F238E27FC236}">
                <a16:creationId xmlns:a16="http://schemas.microsoft.com/office/drawing/2014/main" id="{B11CF884-EF2B-0788-D81C-C3FD27C0A89F}"/>
              </a:ext>
            </a:extLst>
          </p:cNvPr>
          <p:cNvSpPr/>
          <p:nvPr/>
        </p:nvSpPr>
        <p:spPr>
          <a:xfrm>
            <a:off x="9570682" y="3428990"/>
            <a:ext cx="2194536" cy="914400"/>
          </a:xfrm>
          <a:prstGeom prst="rect">
            <a:avLst/>
          </a:prstGeom>
          <a:solidFill>
            <a:srgbClr val="00B050"/>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bg1"/>
                </a:solidFill>
              </a:rPr>
              <a:t>Autoridad</a:t>
            </a:r>
            <a:r>
              <a:rPr lang="en-US" b="1" dirty="0">
                <a:solidFill>
                  <a:schemeClr val="bg1"/>
                </a:solidFill>
              </a:rPr>
              <a:t> del Canal de Panamá</a:t>
            </a:r>
          </a:p>
        </p:txBody>
      </p:sp>
      <p:cxnSp>
        <p:nvCxnSpPr>
          <p:cNvPr id="15" name="Straight Connector 14">
            <a:extLst>
              <a:ext uri="{FF2B5EF4-FFF2-40B4-BE49-F238E27FC236}">
                <a16:creationId xmlns:a16="http://schemas.microsoft.com/office/drawing/2014/main" id="{14304152-88E5-0205-6088-ECB69AC70135}"/>
              </a:ext>
            </a:extLst>
          </p:cNvPr>
          <p:cNvCxnSpPr>
            <a:cxnSpLocks/>
          </p:cNvCxnSpPr>
          <p:nvPr/>
        </p:nvCxnSpPr>
        <p:spPr>
          <a:xfrm>
            <a:off x="426782" y="3246122"/>
            <a:ext cx="0" cy="128014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4A52614-50D5-DB48-1349-C93625E920C1}"/>
              </a:ext>
            </a:extLst>
          </p:cNvPr>
          <p:cNvCxnSpPr>
            <a:cxnSpLocks/>
          </p:cNvCxnSpPr>
          <p:nvPr/>
        </p:nvCxnSpPr>
        <p:spPr>
          <a:xfrm>
            <a:off x="426782" y="4343390"/>
            <a:ext cx="1133843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F15E5603-18D7-928B-98EE-93DDF8028450}"/>
              </a:ext>
            </a:extLst>
          </p:cNvPr>
          <p:cNvSpPr/>
          <p:nvPr/>
        </p:nvSpPr>
        <p:spPr>
          <a:xfrm>
            <a:off x="792527" y="3429000"/>
            <a:ext cx="1005840" cy="914400"/>
          </a:xfrm>
          <a:prstGeom prst="rect">
            <a:avLst/>
          </a:prstGeom>
          <a:solidFill>
            <a:srgbClr val="E8E3D5"/>
          </a:solidFill>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r>
              <a:rPr lang="en-US" sz="1200" b="1" dirty="0">
                <a:solidFill>
                  <a:schemeClr val="bg1"/>
                </a:solidFill>
              </a:rPr>
              <a:t>Isthmian Canal Commission</a:t>
            </a:r>
            <a:endParaRPr lang="en-US" b="1" dirty="0">
              <a:solidFill>
                <a:schemeClr val="bg1"/>
              </a:solidFill>
            </a:endParaRPr>
          </a:p>
        </p:txBody>
      </p:sp>
      <p:sp>
        <p:nvSpPr>
          <p:cNvPr id="20" name="TextBox 19">
            <a:extLst>
              <a:ext uri="{FF2B5EF4-FFF2-40B4-BE49-F238E27FC236}">
                <a16:creationId xmlns:a16="http://schemas.microsoft.com/office/drawing/2014/main" id="{C6FB5A98-5ADE-B589-FF10-F713A6A865A8}"/>
              </a:ext>
            </a:extLst>
          </p:cNvPr>
          <p:cNvSpPr txBox="1"/>
          <p:nvPr/>
        </p:nvSpPr>
        <p:spPr>
          <a:xfrm>
            <a:off x="152466" y="4526268"/>
            <a:ext cx="914390" cy="369332"/>
          </a:xfrm>
          <a:prstGeom prst="rect">
            <a:avLst/>
          </a:prstGeom>
          <a:noFill/>
        </p:spPr>
        <p:txBody>
          <a:bodyPr wrap="square" rtlCol="0">
            <a:spAutoFit/>
          </a:bodyPr>
          <a:lstStyle/>
          <a:p>
            <a:pPr algn="ctr"/>
            <a:r>
              <a:rPr lang="en-US" b="1" dirty="0">
                <a:solidFill>
                  <a:schemeClr val="bg1"/>
                </a:solidFill>
              </a:rPr>
              <a:t>1900</a:t>
            </a:r>
          </a:p>
        </p:txBody>
      </p:sp>
      <p:sp>
        <p:nvSpPr>
          <p:cNvPr id="21" name="TextBox 20">
            <a:extLst>
              <a:ext uri="{FF2B5EF4-FFF2-40B4-BE49-F238E27FC236}">
                <a16:creationId xmlns:a16="http://schemas.microsoft.com/office/drawing/2014/main" id="{64E89F18-3C3E-DECB-7A52-8B501EB5B788}"/>
              </a:ext>
            </a:extLst>
          </p:cNvPr>
          <p:cNvSpPr txBox="1"/>
          <p:nvPr/>
        </p:nvSpPr>
        <p:spPr>
          <a:xfrm>
            <a:off x="883977" y="4526268"/>
            <a:ext cx="914390" cy="369332"/>
          </a:xfrm>
          <a:prstGeom prst="rect">
            <a:avLst/>
          </a:prstGeom>
          <a:noFill/>
        </p:spPr>
        <p:txBody>
          <a:bodyPr wrap="square" rtlCol="0">
            <a:spAutoFit/>
          </a:bodyPr>
          <a:lstStyle/>
          <a:p>
            <a:pPr algn="ctr"/>
            <a:r>
              <a:rPr lang="en-US" b="1" dirty="0">
                <a:solidFill>
                  <a:schemeClr val="bg1"/>
                </a:solidFill>
              </a:rPr>
              <a:t>1910</a:t>
            </a:r>
          </a:p>
        </p:txBody>
      </p:sp>
      <p:cxnSp>
        <p:nvCxnSpPr>
          <p:cNvPr id="23" name="Straight Connector 22">
            <a:extLst>
              <a:ext uri="{FF2B5EF4-FFF2-40B4-BE49-F238E27FC236}">
                <a16:creationId xmlns:a16="http://schemas.microsoft.com/office/drawing/2014/main" id="{AB5A71DF-90D8-8676-82A1-DBA1776BFCE4}"/>
              </a:ext>
            </a:extLst>
          </p:cNvPr>
          <p:cNvCxnSpPr>
            <a:cxnSpLocks/>
          </p:cNvCxnSpPr>
          <p:nvPr/>
        </p:nvCxnSpPr>
        <p:spPr>
          <a:xfrm>
            <a:off x="1341172" y="4343388"/>
            <a:ext cx="0" cy="18288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CA1E8F6-997F-FBD4-2DEB-1E92B6B89CD2}"/>
              </a:ext>
            </a:extLst>
          </p:cNvPr>
          <p:cNvCxnSpPr>
            <a:cxnSpLocks/>
          </p:cNvCxnSpPr>
          <p:nvPr/>
        </p:nvCxnSpPr>
        <p:spPr>
          <a:xfrm>
            <a:off x="2255562" y="4343390"/>
            <a:ext cx="0" cy="18288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F7AEA80-E9AC-337D-69D0-28EE0237BC32}"/>
              </a:ext>
            </a:extLst>
          </p:cNvPr>
          <p:cNvCxnSpPr>
            <a:cxnSpLocks/>
          </p:cNvCxnSpPr>
          <p:nvPr/>
        </p:nvCxnSpPr>
        <p:spPr>
          <a:xfrm>
            <a:off x="3169952" y="4343390"/>
            <a:ext cx="0" cy="18288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C3DB95A-3591-286B-80C1-874FB4913210}"/>
              </a:ext>
            </a:extLst>
          </p:cNvPr>
          <p:cNvCxnSpPr>
            <a:cxnSpLocks/>
          </p:cNvCxnSpPr>
          <p:nvPr/>
        </p:nvCxnSpPr>
        <p:spPr>
          <a:xfrm>
            <a:off x="4084342" y="4343392"/>
            <a:ext cx="0" cy="18288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421A2A9-A391-55C6-CF5A-3C9B0C638FC0}"/>
              </a:ext>
            </a:extLst>
          </p:cNvPr>
          <p:cNvCxnSpPr>
            <a:cxnSpLocks/>
          </p:cNvCxnSpPr>
          <p:nvPr/>
        </p:nvCxnSpPr>
        <p:spPr>
          <a:xfrm>
            <a:off x="4998732" y="4343390"/>
            <a:ext cx="0" cy="18288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4D6E9CC-7B81-D870-B515-F0918775DA5F}"/>
              </a:ext>
            </a:extLst>
          </p:cNvPr>
          <p:cNvCxnSpPr>
            <a:cxnSpLocks/>
          </p:cNvCxnSpPr>
          <p:nvPr/>
        </p:nvCxnSpPr>
        <p:spPr>
          <a:xfrm>
            <a:off x="5913122" y="4343392"/>
            <a:ext cx="0" cy="18288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614EF4F-0D9C-BED7-FD57-9A6AD0A44BF0}"/>
              </a:ext>
            </a:extLst>
          </p:cNvPr>
          <p:cNvCxnSpPr>
            <a:cxnSpLocks/>
          </p:cNvCxnSpPr>
          <p:nvPr/>
        </p:nvCxnSpPr>
        <p:spPr>
          <a:xfrm>
            <a:off x="6827512" y="4343392"/>
            <a:ext cx="0" cy="18288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977843A-18AF-1F5E-BC00-8B7AB748508D}"/>
              </a:ext>
            </a:extLst>
          </p:cNvPr>
          <p:cNvCxnSpPr>
            <a:cxnSpLocks/>
          </p:cNvCxnSpPr>
          <p:nvPr/>
        </p:nvCxnSpPr>
        <p:spPr>
          <a:xfrm>
            <a:off x="7741902" y="4343394"/>
            <a:ext cx="0" cy="18288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D1FEC44-5411-2CAB-B776-54CD63B150B4}"/>
              </a:ext>
            </a:extLst>
          </p:cNvPr>
          <p:cNvCxnSpPr>
            <a:cxnSpLocks/>
          </p:cNvCxnSpPr>
          <p:nvPr/>
        </p:nvCxnSpPr>
        <p:spPr>
          <a:xfrm>
            <a:off x="8656292" y="4343390"/>
            <a:ext cx="0" cy="18288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4" name="Straight Connector 1023">
            <a:extLst>
              <a:ext uri="{FF2B5EF4-FFF2-40B4-BE49-F238E27FC236}">
                <a16:creationId xmlns:a16="http://schemas.microsoft.com/office/drawing/2014/main" id="{3796F3FD-D2B4-BAB9-2E3F-8AC26BF3AF57}"/>
              </a:ext>
            </a:extLst>
          </p:cNvPr>
          <p:cNvCxnSpPr>
            <a:cxnSpLocks/>
          </p:cNvCxnSpPr>
          <p:nvPr/>
        </p:nvCxnSpPr>
        <p:spPr>
          <a:xfrm>
            <a:off x="9570682" y="4343392"/>
            <a:ext cx="0" cy="18288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6" name="Straight Connector 1025">
            <a:extLst>
              <a:ext uri="{FF2B5EF4-FFF2-40B4-BE49-F238E27FC236}">
                <a16:creationId xmlns:a16="http://schemas.microsoft.com/office/drawing/2014/main" id="{07078AC7-D5C0-365D-21CE-00C78D622AE5}"/>
              </a:ext>
            </a:extLst>
          </p:cNvPr>
          <p:cNvCxnSpPr>
            <a:cxnSpLocks/>
          </p:cNvCxnSpPr>
          <p:nvPr/>
        </p:nvCxnSpPr>
        <p:spPr>
          <a:xfrm>
            <a:off x="10485072" y="4343392"/>
            <a:ext cx="0" cy="18288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7" name="Straight Connector 1026">
            <a:extLst>
              <a:ext uri="{FF2B5EF4-FFF2-40B4-BE49-F238E27FC236}">
                <a16:creationId xmlns:a16="http://schemas.microsoft.com/office/drawing/2014/main" id="{70183AAD-DFF8-188A-BC59-A35548584DD2}"/>
              </a:ext>
            </a:extLst>
          </p:cNvPr>
          <p:cNvCxnSpPr>
            <a:cxnSpLocks/>
          </p:cNvCxnSpPr>
          <p:nvPr/>
        </p:nvCxnSpPr>
        <p:spPr>
          <a:xfrm>
            <a:off x="11399462" y="4343394"/>
            <a:ext cx="0" cy="18288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028" name="TextBox 1027">
            <a:extLst>
              <a:ext uri="{FF2B5EF4-FFF2-40B4-BE49-F238E27FC236}">
                <a16:creationId xmlns:a16="http://schemas.microsoft.com/office/drawing/2014/main" id="{AD19231D-059A-6803-6292-E819F21D8781}"/>
              </a:ext>
            </a:extLst>
          </p:cNvPr>
          <p:cNvSpPr txBox="1"/>
          <p:nvPr/>
        </p:nvSpPr>
        <p:spPr>
          <a:xfrm>
            <a:off x="1798368" y="4526268"/>
            <a:ext cx="914390" cy="369332"/>
          </a:xfrm>
          <a:prstGeom prst="rect">
            <a:avLst/>
          </a:prstGeom>
          <a:noFill/>
        </p:spPr>
        <p:txBody>
          <a:bodyPr wrap="square" rtlCol="0">
            <a:spAutoFit/>
          </a:bodyPr>
          <a:lstStyle/>
          <a:p>
            <a:pPr algn="ctr"/>
            <a:r>
              <a:rPr lang="en-US" b="1" dirty="0">
                <a:solidFill>
                  <a:schemeClr val="bg1"/>
                </a:solidFill>
              </a:rPr>
              <a:t>1920</a:t>
            </a:r>
          </a:p>
        </p:txBody>
      </p:sp>
      <p:sp>
        <p:nvSpPr>
          <p:cNvPr id="1029" name="TextBox 1028">
            <a:extLst>
              <a:ext uri="{FF2B5EF4-FFF2-40B4-BE49-F238E27FC236}">
                <a16:creationId xmlns:a16="http://schemas.microsoft.com/office/drawing/2014/main" id="{0BA49A82-C528-36DF-DBA5-B6A18A8D0EA5}"/>
              </a:ext>
            </a:extLst>
          </p:cNvPr>
          <p:cNvSpPr txBox="1"/>
          <p:nvPr/>
        </p:nvSpPr>
        <p:spPr>
          <a:xfrm>
            <a:off x="2712757" y="4526268"/>
            <a:ext cx="914390" cy="369332"/>
          </a:xfrm>
          <a:prstGeom prst="rect">
            <a:avLst/>
          </a:prstGeom>
          <a:noFill/>
        </p:spPr>
        <p:txBody>
          <a:bodyPr wrap="square" rtlCol="0">
            <a:spAutoFit/>
          </a:bodyPr>
          <a:lstStyle/>
          <a:p>
            <a:pPr algn="ctr"/>
            <a:r>
              <a:rPr lang="en-US" b="1" dirty="0">
                <a:solidFill>
                  <a:schemeClr val="bg1"/>
                </a:solidFill>
              </a:rPr>
              <a:t>1930</a:t>
            </a:r>
          </a:p>
        </p:txBody>
      </p:sp>
      <p:sp>
        <p:nvSpPr>
          <p:cNvPr id="1030" name="TextBox 1029">
            <a:extLst>
              <a:ext uri="{FF2B5EF4-FFF2-40B4-BE49-F238E27FC236}">
                <a16:creationId xmlns:a16="http://schemas.microsoft.com/office/drawing/2014/main" id="{97D37B1E-E9D0-70A8-75BA-72684DEF49D4}"/>
              </a:ext>
            </a:extLst>
          </p:cNvPr>
          <p:cNvSpPr txBox="1"/>
          <p:nvPr/>
        </p:nvSpPr>
        <p:spPr>
          <a:xfrm>
            <a:off x="3627148" y="4526268"/>
            <a:ext cx="914390" cy="369332"/>
          </a:xfrm>
          <a:prstGeom prst="rect">
            <a:avLst/>
          </a:prstGeom>
          <a:noFill/>
        </p:spPr>
        <p:txBody>
          <a:bodyPr wrap="square" rtlCol="0">
            <a:spAutoFit/>
          </a:bodyPr>
          <a:lstStyle/>
          <a:p>
            <a:pPr algn="ctr"/>
            <a:r>
              <a:rPr lang="en-US" b="1" dirty="0">
                <a:solidFill>
                  <a:schemeClr val="bg1"/>
                </a:solidFill>
              </a:rPr>
              <a:t>1940</a:t>
            </a:r>
          </a:p>
        </p:txBody>
      </p:sp>
      <p:sp>
        <p:nvSpPr>
          <p:cNvPr id="1031" name="TextBox 1030">
            <a:extLst>
              <a:ext uri="{FF2B5EF4-FFF2-40B4-BE49-F238E27FC236}">
                <a16:creationId xmlns:a16="http://schemas.microsoft.com/office/drawing/2014/main" id="{19AB241D-0C41-AF7D-76B3-5730B1C15BA8}"/>
              </a:ext>
            </a:extLst>
          </p:cNvPr>
          <p:cNvSpPr txBox="1"/>
          <p:nvPr/>
        </p:nvSpPr>
        <p:spPr>
          <a:xfrm>
            <a:off x="4541537" y="4526268"/>
            <a:ext cx="914390" cy="369332"/>
          </a:xfrm>
          <a:prstGeom prst="rect">
            <a:avLst/>
          </a:prstGeom>
          <a:noFill/>
        </p:spPr>
        <p:txBody>
          <a:bodyPr wrap="square" rtlCol="0">
            <a:spAutoFit/>
          </a:bodyPr>
          <a:lstStyle/>
          <a:p>
            <a:pPr algn="ctr"/>
            <a:r>
              <a:rPr lang="en-US" b="1" dirty="0">
                <a:solidFill>
                  <a:schemeClr val="bg1"/>
                </a:solidFill>
              </a:rPr>
              <a:t>1950</a:t>
            </a:r>
          </a:p>
        </p:txBody>
      </p:sp>
      <p:sp>
        <p:nvSpPr>
          <p:cNvPr id="1032" name="TextBox 1031">
            <a:extLst>
              <a:ext uri="{FF2B5EF4-FFF2-40B4-BE49-F238E27FC236}">
                <a16:creationId xmlns:a16="http://schemas.microsoft.com/office/drawing/2014/main" id="{F53E2417-5D89-0237-686F-9181187EB4B9}"/>
              </a:ext>
            </a:extLst>
          </p:cNvPr>
          <p:cNvSpPr txBox="1"/>
          <p:nvPr/>
        </p:nvSpPr>
        <p:spPr>
          <a:xfrm>
            <a:off x="5455928" y="4526268"/>
            <a:ext cx="914390" cy="369332"/>
          </a:xfrm>
          <a:prstGeom prst="rect">
            <a:avLst/>
          </a:prstGeom>
          <a:noFill/>
        </p:spPr>
        <p:txBody>
          <a:bodyPr wrap="square" rtlCol="0">
            <a:spAutoFit/>
          </a:bodyPr>
          <a:lstStyle/>
          <a:p>
            <a:pPr algn="ctr"/>
            <a:r>
              <a:rPr lang="en-US" b="1" dirty="0">
                <a:solidFill>
                  <a:schemeClr val="bg1"/>
                </a:solidFill>
              </a:rPr>
              <a:t>1960</a:t>
            </a:r>
          </a:p>
        </p:txBody>
      </p:sp>
      <p:sp>
        <p:nvSpPr>
          <p:cNvPr id="1033" name="TextBox 1032">
            <a:extLst>
              <a:ext uri="{FF2B5EF4-FFF2-40B4-BE49-F238E27FC236}">
                <a16:creationId xmlns:a16="http://schemas.microsoft.com/office/drawing/2014/main" id="{227DC203-D996-5C18-0FB9-F02C13A43F19}"/>
              </a:ext>
            </a:extLst>
          </p:cNvPr>
          <p:cNvSpPr txBox="1"/>
          <p:nvPr/>
        </p:nvSpPr>
        <p:spPr>
          <a:xfrm>
            <a:off x="6370317" y="4526268"/>
            <a:ext cx="914390" cy="369332"/>
          </a:xfrm>
          <a:prstGeom prst="rect">
            <a:avLst/>
          </a:prstGeom>
          <a:noFill/>
        </p:spPr>
        <p:txBody>
          <a:bodyPr wrap="square" rtlCol="0">
            <a:spAutoFit/>
          </a:bodyPr>
          <a:lstStyle/>
          <a:p>
            <a:pPr algn="ctr"/>
            <a:r>
              <a:rPr lang="en-US" b="1" dirty="0">
                <a:solidFill>
                  <a:schemeClr val="bg1"/>
                </a:solidFill>
              </a:rPr>
              <a:t>1970</a:t>
            </a:r>
          </a:p>
        </p:txBody>
      </p:sp>
      <p:sp>
        <p:nvSpPr>
          <p:cNvPr id="1034" name="TextBox 1033">
            <a:extLst>
              <a:ext uri="{FF2B5EF4-FFF2-40B4-BE49-F238E27FC236}">
                <a16:creationId xmlns:a16="http://schemas.microsoft.com/office/drawing/2014/main" id="{9132376D-4097-7363-629E-7A31E848ED2B}"/>
              </a:ext>
            </a:extLst>
          </p:cNvPr>
          <p:cNvSpPr txBox="1"/>
          <p:nvPr/>
        </p:nvSpPr>
        <p:spPr>
          <a:xfrm>
            <a:off x="7284708" y="4526268"/>
            <a:ext cx="914390" cy="369332"/>
          </a:xfrm>
          <a:prstGeom prst="rect">
            <a:avLst/>
          </a:prstGeom>
          <a:noFill/>
        </p:spPr>
        <p:txBody>
          <a:bodyPr wrap="square" rtlCol="0">
            <a:spAutoFit/>
          </a:bodyPr>
          <a:lstStyle/>
          <a:p>
            <a:pPr algn="ctr"/>
            <a:r>
              <a:rPr lang="en-US" b="1" dirty="0">
                <a:solidFill>
                  <a:schemeClr val="bg1"/>
                </a:solidFill>
              </a:rPr>
              <a:t>1980</a:t>
            </a:r>
          </a:p>
        </p:txBody>
      </p:sp>
      <p:sp>
        <p:nvSpPr>
          <p:cNvPr id="1035" name="TextBox 1034">
            <a:extLst>
              <a:ext uri="{FF2B5EF4-FFF2-40B4-BE49-F238E27FC236}">
                <a16:creationId xmlns:a16="http://schemas.microsoft.com/office/drawing/2014/main" id="{3B2D17C1-4792-A932-5ADE-F7C13C932D4D}"/>
              </a:ext>
            </a:extLst>
          </p:cNvPr>
          <p:cNvSpPr txBox="1"/>
          <p:nvPr/>
        </p:nvSpPr>
        <p:spPr>
          <a:xfrm>
            <a:off x="8199097" y="4526268"/>
            <a:ext cx="914390" cy="369332"/>
          </a:xfrm>
          <a:prstGeom prst="rect">
            <a:avLst/>
          </a:prstGeom>
          <a:noFill/>
        </p:spPr>
        <p:txBody>
          <a:bodyPr wrap="square" rtlCol="0">
            <a:spAutoFit/>
          </a:bodyPr>
          <a:lstStyle/>
          <a:p>
            <a:pPr algn="ctr"/>
            <a:r>
              <a:rPr lang="en-US" b="1" dirty="0">
                <a:solidFill>
                  <a:schemeClr val="bg1"/>
                </a:solidFill>
              </a:rPr>
              <a:t>1990</a:t>
            </a:r>
          </a:p>
        </p:txBody>
      </p:sp>
      <p:sp>
        <p:nvSpPr>
          <p:cNvPr id="1036" name="TextBox 1035">
            <a:extLst>
              <a:ext uri="{FF2B5EF4-FFF2-40B4-BE49-F238E27FC236}">
                <a16:creationId xmlns:a16="http://schemas.microsoft.com/office/drawing/2014/main" id="{F077A2B2-63FE-4525-0514-AD9EB4DFA08A}"/>
              </a:ext>
            </a:extLst>
          </p:cNvPr>
          <p:cNvSpPr txBox="1"/>
          <p:nvPr/>
        </p:nvSpPr>
        <p:spPr>
          <a:xfrm>
            <a:off x="9113488" y="4526268"/>
            <a:ext cx="914390" cy="369332"/>
          </a:xfrm>
          <a:prstGeom prst="rect">
            <a:avLst/>
          </a:prstGeom>
          <a:noFill/>
        </p:spPr>
        <p:txBody>
          <a:bodyPr wrap="square" rtlCol="0">
            <a:spAutoFit/>
          </a:bodyPr>
          <a:lstStyle/>
          <a:p>
            <a:pPr algn="ctr"/>
            <a:r>
              <a:rPr lang="en-US" b="1" dirty="0">
                <a:solidFill>
                  <a:schemeClr val="bg1"/>
                </a:solidFill>
              </a:rPr>
              <a:t>2000</a:t>
            </a:r>
          </a:p>
        </p:txBody>
      </p:sp>
      <p:sp>
        <p:nvSpPr>
          <p:cNvPr id="1037" name="TextBox 1036">
            <a:extLst>
              <a:ext uri="{FF2B5EF4-FFF2-40B4-BE49-F238E27FC236}">
                <a16:creationId xmlns:a16="http://schemas.microsoft.com/office/drawing/2014/main" id="{C29B42AB-708E-11E6-AAD3-B4EE07286DDF}"/>
              </a:ext>
            </a:extLst>
          </p:cNvPr>
          <p:cNvSpPr txBox="1"/>
          <p:nvPr/>
        </p:nvSpPr>
        <p:spPr>
          <a:xfrm>
            <a:off x="10027877" y="4526268"/>
            <a:ext cx="914390" cy="369332"/>
          </a:xfrm>
          <a:prstGeom prst="rect">
            <a:avLst/>
          </a:prstGeom>
          <a:noFill/>
        </p:spPr>
        <p:txBody>
          <a:bodyPr wrap="square" rtlCol="0">
            <a:spAutoFit/>
          </a:bodyPr>
          <a:lstStyle/>
          <a:p>
            <a:pPr algn="ctr"/>
            <a:r>
              <a:rPr lang="en-US" b="1" dirty="0">
                <a:solidFill>
                  <a:schemeClr val="bg1"/>
                </a:solidFill>
              </a:rPr>
              <a:t>2010</a:t>
            </a:r>
          </a:p>
        </p:txBody>
      </p:sp>
      <p:sp>
        <p:nvSpPr>
          <p:cNvPr id="1047" name="TextBox 1046">
            <a:extLst>
              <a:ext uri="{FF2B5EF4-FFF2-40B4-BE49-F238E27FC236}">
                <a16:creationId xmlns:a16="http://schemas.microsoft.com/office/drawing/2014/main" id="{FA30F362-5156-CB30-6440-89979D1D568D}"/>
              </a:ext>
            </a:extLst>
          </p:cNvPr>
          <p:cNvSpPr txBox="1"/>
          <p:nvPr/>
        </p:nvSpPr>
        <p:spPr>
          <a:xfrm>
            <a:off x="10942267" y="4526268"/>
            <a:ext cx="914390" cy="369332"/>
          </a:xfrm>
          <a:prstGeom prst="rect">
            <a:avLst/>
          </a:prstGeom>
          <a:noFill/>
        </p:spPr>
        <p:txBody>
          <a:bodyPr wrap="square" rtlCol="0">
            <a:spAutoFit/>
          </a:bodyPr>
          <a:lstStyle/>
          <a:p>
            <a:pPr algn="ctr"/>
            <a:r>
              <a:rPr lang="en-US" b="1" dirty="0">
                <a:solidFill>
                  <a:schemeClr val="bg1"/>
                </a:solidFill>
              </a:rPr>
              <a:t>2020</a:t>
            </a:r>
          </a:p>
        </p:txBody>
      </p:sp>
      <p:sp>
        <p:nvSpPr>
          <p:cNvPr id="1048" name="TextBox 1047">
            <a:extLst>
              <a:ext uri="{FF2B5EF4-FFF2-40B4-BE49-F238E27FC236}">
                <a16:creationId xmlns:a16="http://schemas.microsoft.com/office/drawing/2014/main" id="{5C696A53-BEE6-F587-A220-0AA8393C7BD2}"/>
              </a:ext>
            </a:extLst>
          </p:cNvPr>
          <p:cNvSpPr txBox="1"/>
          <p:nvPr/>
        </p:nvSpPr>
        <p:spPr>
          <a:xfrm>
            <a:off x="436543" y="3063244"/>
            <a:ext cx="721867" cy="369332"/>
          </a:xfrm>
          <a:prstGeom prst="rect">
            <a:avLst/>
          </a:prstGeom>
          <a:noFill/>
        </p:spPr>
        <p:txBody>
          <a:bodyPr wrap="square" rtlCol="0">
            <a:spAutoFit/>
          </a:bodyPr>
          <a:lstStyle/>
          <a:p>
            <a:pPr algn="ctr"/>
            <a:r>
              <a:rPr lang="en-US" b="1" dirty="0">
                <a:solidFill>
                  <a:schemeClr val="bg1"/>
                </a:solidFill>
              </a:rPr>
              <a:t>1904</a:t>
            </a:r>
          </a:p>
        </p:txBody>
      </p:sp>
      <p:sp>
        <p:nvSpPr>
          <p:cNvPr id="1049" name="TextBox 1048">
            <a:extLst>
              <a:ext uri="{FF2B5EF4-FFF2-40B4-BE49-F238E27FC236}">
                <a16:creationId xmlns:a16="http://schemas.microsoft.com/office/drawing/2014/main" id="{CE903882-E142-9999-6055-4318CFB6EF75}"/>
              </a:ext>
            </a:extLst>
          </p:cNvPr>
          <p:cNvSpPr txBox="1"/>
          <p:nvPr/>
        </p:nvSpPr>
        <p:spPr>
          <a:xfrm>
            <a:off x="1249733" y="3063244"/>
            <a:ext cx="914390" cy="369332"/>
          </a:xfrm>
          <a:prstGeom prst="rect">
            <a:avLst/>
          </a:prstGeom>
          <a:noFill/>
        </p:spPr>
        <p:txBody>
          <a:bodyPr wrap="square" rtlCol="0">
            <a:spAutoFit/>
          </a:bodyPr>
          <a:lstStyle/>
          <a:p>
            <a:pPr algn="ctr"/>
            <a:r>
              <a:rPr lang="en-US" b="1" dirty="0">
                <a:solidFill>
                  <a:schemeClr val="bg1"/>
                </a:solidFill>
              </a:rPr>
              <a:t>1914</a:t>
            </a:r>
          </a:p>
        </p:txBody>
      </p:sp>
      <p:sp>
        <p:nvSpPr>
          <p:cNvPr id="1050" name="TextBox 1049">
            <a:extLst>
              <a:ext uri="{FF2B5EF4-FFF2-40B4-BE49-F238E27FC236}">
                <a16:creationId xmlns:a16="http://schemas.microsoft.com/office/drawing/2014/main" id="{30046D44-4CA1-475C-EE00-3CA65EA474B5}"/>
              </a:ext>
            </a:extLst>
          </p:cNvPr>
          <p:cNvSpPr txBox="1"/>
          <p:nvPr/>
        </p:nvSpPr>
        <p:spPr>
          <a:xfrm>
            <a:off x="4541537" y="3059668"/>
            <a:ext cx="914390" cy="369332"/>
          </a:xfrm>
          <a:prstGeom prst="rect">
            <a:avLst/>
          </a:prstGeom>
          <a:noFill/>
        </p:spPr>
        <p:txBody>
          <a:bodyPr wrap="square" rtlCol="0">
            <a:spAutoFit/>
          </a:bodyPr>
          <a:lstStyle/>
          <a:p>
            <a:pPr algn="ctr"/>
            <a:r>
              <a:rPr lang="en-US" b="1" dirty="0">
                <a:solidFill>
                  <a:schemeClr val="bg1"/>
                </a:solidFill>
              </a:rPr>
              <a:t>1950</a:t>
            </a:r>
          </a:p>
        </p:txBody>
      </p:sp>
      <p:sp>
        <p:nvSpPr>
          <p:cNvPr id="1051" name="TextBox 1050">
            <a:extLst>
              <a:ext uri="{FF2B5EF4-FFF2-40B4-BE49-F238E27FC236}">
                <a16:creationId xmlns:a16="http://schemas.microsoft.com/office/drawing/2014/main" id="{053DBCC6-5D3E-BA7F-0248-83D51E7D16E0}"/>
              </a:ext>
            </a:extLst>
          </p:cNvPr>
          <p:cNvSpPr txBox="1"/>
          <p:nvPr/>
        </p:nvSpPr>
        <p:spPr>
          <a:xfrm>
            <a:off x="7010389" y="3059668"/>
            <a:ext cx="914390" cy="369332"/>
          </a:xfrm>
          <a:prstGeom prst="rect">
            <a:avLst/>
          </a:prstGeom>
          <a:noFill/>
        </p:spPr>
        <p:txBody>
          <a:bodyPr wrap="square" rtlCol="0">
            <a:spAutoFit/>
          </a:bodyPr>
          <a:lstStyle/>
          <a:p>
            <a:pPr algn="ctr"/>
            <a:r>
              <a:rPr lang="en-US" b="1" dirty="0">
                <a:solidFill>
                  <a:schemeClr val="bg1"/>
                </a:solidFill>
              </a:rPr>
              <a:t>1977</a:t>
            </a:r>
          </a:p>
        </p:txBody>
      </p:sp>
      <p:sp>
        <p:nvSpPr>
          <p:cNvPr id="1052" name="TextBox 1051">
            <a:extLst>
              <a:ext uri="{FF2B5EF4-FFF2-40B4-BE49-F238E27FC236}">
                <a16:creationId xmlns:a16="http://schemas.microsoft.com/office/drawing/2014/main" id="{1ADEE2C2-CDD8-E7D2-1962-93AF009D0239}"/>
              </a:ext>
            </a:extLst>
          </p:cNvPr>
          <p:cNvSpPr txBox="1"/>
          <p:nvPr/>
        </p:nvSpPr>
        <p:spPr>
          <a:xfrm>
            <a:off x="8564854" y="3059668"/>
            <a:ext cx="2011658" cy="369332"/>
          </a:xfrm>
          <a:prstGeom prst="rect">
            <a:avLst/>
          </a:prstGeom>
          <a:noFill/>
        </p:spPr>
        <p:txBody>
          <a:bodyPr wrap="square" rtlCol="0">
            <a:spAutoFit/>
          </a:bodyPr>
          <a:lstStyle/>
          <a:p>
            <a:pPr algn="ctr"/>
            <a:r>
              <a:rPr lang="en-US" b="1" dirty="0">
                <a:solidFill>
                  <a:schemeClr val="bg1"/>
                </a:solidFill>
              </a:rPr>
              <a:t>12/31/1999</a:t>
            </a:r>
          </a:p>
        </p:txBody>
      </p:sp>
    </p:spTree>
    <p:extLst>
      <p:ext uri="{BB962C8B-B14F-4D97-AF65-F5344CB8AC3E}">
        <p14:creationId xmlns:p14="http://schemas.microsoft.com/office/powerpoint/2010/main" val="27043396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a:extLst>
              <a:ext uri="{FF2B5EF4-FFF2-40B4-BE49-F238E27FC236}">
                <a16:creationId xmlns:a16="http://schemas.microsoft.com/office/drawing/2014/main" id="{11324141-C6AB-C31A-5754-6D64E77EC9BF}"/>
              </a:ext>
            </a:extLst>
          </p:cNvPr>
          <p:cNvGraphicFramePr>
            <a:graphicFrameLocks noGrp="1"/>
          </p:cNvGraphicFramePr>
          <p:nvPr>
            <p:ph idx="4294967295"/>
          </p:nvPr>
        </p:nvGraphicFramePr>
        <p:xfrm>
          <a:off x="3629551" y="415311"/>
          <a:ext cx="4813972" cy="6039020"/>
        </p:xfrm>
        <a:graphic>
          <a:graphicData uri="http://schemas.openxmlformats.org/drawingml/2006/table">
            <a:tbl>
              <a:tblPr firstRow="1" firstCol="1" bandRow="1">
                <a:tableStyleId>{5C22544A-7EE6-4342-B048-85BDC9FD1C3A}</a:tableStyleId>
              </a:tblPr>
              <a:tblGrid>
                <a:gridCol w="1918557">
                  <a:extLst>
                    <a:ext uri="{9D8B030D-6E8A-4147-A177-3AD203B41FA5}">
                      <a16:colId xmlns:a16="http://schemas.microsoft.com/office/drawing/2014/main" val="2852523619"/>
                    </a:ext>
                  </a:extLst>
                </a:gridCol>
                <a:gridCol w="743332">
                  <a:extLst>
                    <a:ext uri="{9D8B030D-6E8A-4147-A177-3AD203B41FA5}">
                      <a16:colId xmlns:a16="http://schemas.microsoft.com/office/drawing/2014/main" val="3129185855"/>
                    </a:ext>
                  </a:extLst>
                </a:gridCol>
                <a:gridCol w="93980">
                  <a:extLst>
                    <a:ext uri="{9D8B030D-6E8A-4147-A177-3AD203B41FA5}">
                      <a16:colId xmlns:a16="http://schemas.microsoft.com/office/drawing/2014/main" val="2565562895"/>
                    </a:ext>
                  </a:extLst>
                </a:gridCol>
                <a:gridCol w="328206">
                  <a:extLst>
                    <a:ext uri="{9D8B030D-6E8A-4147-A177-3AD203B41FA5}">
                      <a16:colId xmlns:a16="http://schemas.microsoft.com/office/drawing/2014/main" val="1072592188"/>
                    </a:ext>
                  </a:extLst>
                </a:gridCol>
                <a:gridCol w="93980">
                  <a:extLst>
                    <a:ext uri="{9D8B030D-6E8A-4147-A177-3AD203B41FA5}">
                      <a16:colId xmlns:a16="http://schemas.microsoft.com/office/drawing/2014/main" val="2065984601"/>
                    </a:ext>
                  </a:extLst>
                </a:gridCol>
                <a:gridCol w="1131016">
                  <a:extLst>
                    <a:ext uri="{9D8B030D-6E8A-4147-A177-3AD203B41FA5}">
                      <a16:colId xmlns:a16="http://schemas.microsoft.com/office/drawing/2014/main" val="553607599"/>
                    </a:ext>
                  </a:extLst>
                </a:gridCol>
                <a:gridCol w="504901">
                  <a:extLst>
                    <a:ext uri="{9D8B030D-6E8A-4147-A177-3AD203B41FA5}">
                      <a16:colId xmlns:a16="http://schemas.microsoft.com/office/drawing/2014/main" val="1105087642"/>
                    </a:ext>
                  </a:extLst>
                </a:gridCol>
              </a:tblGrid>
              <a:tr h="330795">
                <a:tc gridSpan="7">
                  <a:txBody>
                    <a:bodyPr/>
                    <a:lstStyle/>
                    <a:p>
                      <a:pPr marL="0" marR="0" algn="ctr">
                        <a:lnSpc>
                          <a:spcPct val="107000"/>
                        </a:lnSpc>
                        <a:spcAft>
                          <a:spcPts val="800"/>
                        </a:spcAft>
                        <a:buNone/>
                      </a:pPr>
                      <a:r>
                        <a:rPr lang="en-US" sz="1400" kern="0" dirty="0">
                          <a:solidFill>
                            <a:schemeClr val="bg1"/>
                          </a:solidFill>
                          <a:effectLst/>
                        </a:rPr>
                        <a:t>Bridge of the Americas (Puente de las </a:t>
                      </a:r>
                      <a:r>
                        <a:rPr lang="en-US" sz="1400" kern="0" dirty="0" err="1">
                          <a:solidFill>
                            <a:schemeClr val="bg1"/>
                          </a:solidFill>
                          <a:effectLst/>
                        </a:rPr>
                        <a:t>Américas</a:t>
                      </a:r>
                      <a:r>
                        <a:rPr lang="en-US" sz="1400" kern="0" dirty="0">
                          <a:solidFill>
                            <a:schemeClr val="bg1"/>
                          </a:solidFill>
                          <a:effectLst/>
                        </a:rPr>
                        <a:t>)</a:t>
                      </a:r>
                      <a:endParaRPr lang="en-US" sz="1400"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72201353"/>
                  </a:ext>
                </a:extLst>
              </a:tr>
              <a:tr h="408895">
                <a:tc>
                  <a:txBody>
                    <a:bodyPr/>
                    <a:lstStyle/>
                    <a:p>
                      <a:pPr marL="0" marR="0">
                        <a:lnSpc>
                          <a:spcPct val="107000"/>
                        </a:lnSpc>
                        <a:spcAft>
                          <a:spcPts val="800"/>
                        </a:spcAft>
                        <a:buNone/>
                      </a:pPr>
                      <a:r>
                        <a:rPr lang="en-US" sz="1400" b="0" kern="0" dirty="0">
                          <a:solidFill>
                            <a:schemeClr val="bg1"/>
                          </a:solidFill>
                          <a:effectLst/>
                        </a:rPr>
                        <a:t>Minimum Clearance</a:t>
                      </a:r>
                      <a:endParaRPr lang="en-US" sz="1400" b="0"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tc>
                <a:tc>
                  <a:txBody>
                    <a:bodyPr/>
                    <a:lstStyle/>
                    <a:p>
                      <a:pPr algn="r"/>
                      <a:r>
                        <a:rPr lang="en-US" sz="1400" b="0" kern="0" dirty="0">
                          <a:solidFill>
                            <a:schemeClr val="bg1"/>
                          </a:solidFill>
                          <a:effectLst/>
                        </a:rPr>
                        <a:t>201</a:t>
                      </a:r>
                      <a:endParaRPr lang="en-US" b="0" dirty="0">
                        <a:solidFill>
                          <a:schemeClr val="bg1"/>
                        </a:solidFill>
                      </a:endParaRPr>
                    </a:p>
                  </a:txBody>
                  <a:tcPr marL="68580" marR="68580" marT="0" marB="0" anchor="ctr"/>
                </a:tc>
                <a:tc gridSpan="2">
                  <a:txBody>
                    <a:bodyPr/>
                    <a:lstStyle/>
                    <a:p>
                      <a:r>
                        <a:rPr lang="en-US" sz="1400" b="0" kern="0">
                          <a:solidFill>
                            <a:schemeClr val="bg1"/>
                          </a:solidFill>
                          <a:effectLst/>
                        </a:rPr>
                        <a:t>ft</a:t>
                      </a:r>
                      <a:endParaRPr lang="en-US" b="0">
                        <a:solidFill>
                          <a:schemeClr val="bg1"/>
                        </a:solidFill>
                      </a:endParaRPr>
                    </a:p>
                  </a:txBody>
                  <a:tcPr marL="68580" marR="68580" marT="0" marB="0" anchor="ctr"/>
                </a:tc>
                <a:tc hMerge="1">
                  <a:txBody>
                    <a:bodyPr/>
                    <a:lstStyle/>
                    <a:p>
                      <a:endParaRPr lang="en-US"/>
                    </a:p>
                  </a:txBody>
                  <a:tcPr/>
                </a:tc>
                <a:tc gridSpan="2">
                  <a:txBody>
                    <a:bodyPr/>
                    <a:lstStyle/>
                    <a:p>
                      <a:pPr algn="r"/>
                      <a:r>
                        <a:rPr lang="en-US" sz="1400" b="0" kern="0" dirty="0">
                          <a:solidFill>
                            <a:schemeClr val="bg1"/>
                          </a:solidFill>
                          <a:effectLst/>
                        </a:rPr>
                        <a:t>61.28</a:t>
                      </a:r>
                      <a:endParaRPr lang="en-US" b="0" dirty="0">
                        <a:solidFill>
                          <a:schemeClr val="bg1"/>
                        </a:solidFill>
                      </a:endParaRPr>
                    </a:p>
                  </a:txBody>
                  <a:tcPr marL="68580" marR="68580" marT="0" marB="0" anchor="ctr"/>
                </a:tc>
                <a:tc hMerge="1">
                  <a:txBody>
                    <a:bodyPr/>
                    <a:lstStyle/>
                    <a:p>
                      <a:pPr algn="r"/>
                      <a:endParaRPr lang="en-US" dirty="0"/>
                    </a:p>
                  </a:txBody>
                  <a:tcPr marL="68580" marR="68580" marT="0" marB="0" anchor="ctr"/>
                </a:tc>
                <a:tc>
                  <a:txBody>
                    <a:bodyPr/>
                    <a:lstStyle/>
                    <a:p>
                      <a:r>
                        <a:rPr lang="en-US" sz="1400" b="0" kern="0">
                          <a:solidFill>
                            <a:schemeClr val="bg1"/>
                          </a:solidFill>
                          <a:effectLst/>
                        </a:rPr>
                        <a:t>m</a:t>
                      </a:r>
                      <a:endParaRPr lang="en-US" b="0" dirty="0">
                        <a:solidFill>
                          <a:schemeClr val="bg1"/>
                        </a:solidFill>
                      </a:endParaRPr>
                    </a:p>
                  </a:txBody>
                  <a:tcPr marL="68580" marR="68580" marT="0" marB="0" anchor="ctr"/>
                </a:tc>
                <a:extLst>
                  <a:ext uri="{0D108BD9-81ED-4DB2-BD59-A6C34878D82A}">
                    <a16:rowId xmlns:a16="http://schemas.microsoft.com/office/drawing/2014/main" val="554701896"/>
                  </a:ext>
                </a:extLst>
              </a:tr>
              <a:tr h="293612">
                <a:tc>
                  <a:txBody>
                    <a:bodyPr/>
                    <a:lstStyle/>
                    <a:p>
                      <a:pPr marL="0" marR="0">
                        <a:lnSpc>
                          <a:spcPct val="107000"/>
                        </a:lnSpc>
                        <a:spcAft>
                          <a:spcPts val="800"/>
                        </a:spcAft>
                        <a:buNone/>
                      </a:pPr>
                      <a:r>
                        <a:rPr lang="en-US" sz="1400" b="0" kern="0">
                          <a:solidFill>
                            <a:schemeClr val="bg1"/>
                          </a:solidFill>
                          <a:effectLst/>
                        </a:rPr>
                        <a:t>Total length</a:t>
                      </a:r>
                      <a:endParaRPr lang="en-US" sz="1400" b="0" kern="10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tc>
                <a:tc>
                  <a:txBody>
                    <a:bodyPr/>
                    <a:lstStyle/>
                    <a:p>
                      <a:pPr algn="r"/>
                      <a:r>
                        <a:rPr lang="en-US" sz="1400" b="0" kern="0" dirty="0">
                          <a:solidFill>
                            <a:schemeClr val="bg1"/>
                          </a:solidFill>
                          <a:effectLst/>
                        </a:rPr>
                        <a:t>5425</a:t>
                      </a:r>
                      <a:endParaRPr lang="en-US" b="0" dirty="0">
                        <a:solidFill>
                          <a:schemeClr val="bg1"/>
                        </a:solidFill>
                      </a:endParaRPr>
                    </a:p>
                  </a:txBody>
                  <a:tcPr marL="68580" marR="68580" marT="0" marB="0" anchor="ctr"/>
                </a:tc>
                <a:tc gridSpan="2">
                  <a:txBody>
                    <a:bodyPr/>
                    <a:lstStyle/>
                    <a:p>
                      <a:r>
                        <a:rPr lang="en-US" sz="1400" b="0" kern="0" dirty="0">
                          <a:solidFill>
                            <a:schemeClr val="bg1"/>
                          </a:solidFill>
                          <a:effectLst/>
                        </a:rPr>
                        <a:t>ft</a:t>
                      </a:r>
                      <a:endParaRPr lang="en-US" b="0" dirty="0">
                        <a:solidFill>
                          <a:schemeClr val="bg1"/>
                        </a:solidFill>
                      </a:endParaRPr>
                    </a:p>
                  </a:txBody>
                  <a:tcPr marL="68580" marR="68580" marT="0" marB="0" anchor="ctr"/>
                </a:tc>
                <a:tc hMerge="1">
                  <a:txBody>
                    <a:bodyPr/>
                    <a:lstStyle/>
                    <a:p>
                      <a:endParaRPr lang="en-US"/>
                    </a:p>
                  </a:txBody>
                  <a:tcPr/>
                </a:tc>
                <a:tc gridSpan="2">
                  <a:txBody>
                    <a:bodyPr/>
                    <a:lstStyle/>
                    <a:p>
                      <a:pPr algn="r"/>
                      <a:r>
                        <a:rPr lang="en-US" sz="1400" b="0" kern="0" dirty="0">
                          <a:solidFill>
                            <a:schemeClr val="bg1"/>
                          </a:solidFill>
                          <a:effectLst/>
                        </a:rPr>
                        <a:t>1,654 </a:t>
                      </a:r>
                      <a:endParaRPr lang="en-US" b="0" dirty="0">
                        <a:solidFill>
                          <a:schemeClr val="bg1"/>
                        </a:solidFill>
                      </a:endParaRPr>
                    </a:p>
                  </a:txBody>
                  <a:tcPr marL="68580" marR="68580" marT="0" marB="0" anchor="ctr"/>
                </a:tc>
                <a:tc hMerge="1">
                  <a:txBody>
                    <a:bodyPr/>
                    <a:lstStyle/>
                    <a:p>
                      <a:pPr algn="r"/>
                      <a:endParaRPr lang="en-US" dirty="0"/>
                    </a:p>
                  </a:txBody>
                  <a:tcPr marL="68580" marR="68580" marT="0" marB="0" anchor="ctr"/>
                </a:tc>
                <a:tc>
                  <a:txBody>
                    <a:bodyPr/>
                    <a:lstStyle/>
                    <a:p>
                      <a:r>
                        <a:rPr lang="en-US" sz="1400" b="0" kern="0">
                          <a:solidFill>
                            <a:schemeClr val="bg1"/>
                          </a:solidFill>
                          <a:effectLst/>
                        </a:rPr>
                        <a:t>m</a:t>
                      </a:r>
                      <a:endParaRPr lang="en-US" b="0" dirty="0">
                        <a:solidFill>
                          <a:schemeClr val="bg1"/>
                        </a:solidFill>
                      </a:endParaRPr>
                    </a:p>
                  </a:txBody>
                  <a:tcPr marL="68580" marR="68580" marT="0" marB="0" anchor="ctr"/>
                </a:tc>
                <a:extLst>
                  <a:ext uri="{0D108BD9-81ED-4DB2-BD59-A6C34878D82A}">
                    <a16:rowId xmlns:a16="http://schemas.microsoft.com/office/drawing/2014/main" val="3377015544"/>
                  </a:ext>
                </a:extLst>
              </a:tr>
              <a:tr h="307978">
                <a:tc>
                  <a:txBody>
                    <a:bodyPr/>
                    <a:lstStyle/>
                    <a:p>
                      <a:pPr marL="0" marR="0">
                        <a:lnSpc>
                          <a:spcPct val="107000"/>
                        </a:lnSpc>
                        <a:spcAft>
                          <a:spcPts val="800"/>
                        </a:spcAft>
                        <a:buNone/>
                      </a:pPr>
                      <a:r>
                        <a:rPr lang="en-US" sz="1400" b="0" kern="0" dirty="0">
                          <a:solidFill>
                            <a:schemeClr val="bg1"/>
                          </a:solidFill>
                          <a:effectLst/>
                        </a:rPr>
                        <a:t>Main Span</a:t>
                      </a:r>
                      <a:endParaRPr lang="en-US" sz="1400" b="0"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tc>
                <a:tc>
                  <a:txBody>
                    <a:bodyPr/>
                    <a:lstStyle/>
                    <a:p>
                      <a:pPr algn="r"/>
                      <a:r>
                        <a:rPr lang="en-US" sz="1400" b="0" kern="0" dirty="0">
                          <a:solidFill>
                            <a:schemeClr val="bg1"/>
                          </a:solidFill>
                          <a:effectLst/>
                        </a:rPr>
                        <a:t>1128</a:t>
                      </a:r>
                      <a:endParaRPr lang="en-US" b="0" dirty="0">
                        <a:solidFill>
                          <a:schemeClr val="bg1"/>
                        </a:solidFill>
                      </a:endParaRPr>
                    </a:p>
                  </a:txBody>
                  <a:tcPr marL="68580" marR="68580" marT="0" marB="0" anchor="ctr"/>
                </a:tc>
                <a:tc gridSpan="2">
                  <a:txBody>
                    <a:bodyPr/>
                    <a:lstStyle/>
                    <a:p>
                      <a:r>
                        <a:rPr lang="en-US" sz="1400" b="0" kern="0">
                          <a:solidFill>
                            <a:schemeClr val="bg1"/>
                          </a:solidFill>
                          <a:effectLst/>
                        </a:rPr>
                        <a:t>ft</a:t>
                      </a:r>
                      <a:endParaRPr lang="en-US" b="0">
                        <a:solidFill>
                          <a:schemeClr val="bg1"/>
                        </a:solidFill>
                      </a:endParaRPr>
                    </a:p>
                  </a:txBody>
                  <a:tcPr marL="68580" marR="68580" marT="0" marB="0" anchor="ctr"/>
                </a:tc>
                <a:tc hMerge="1">
                  <a:txBody>
                    <a:bodyPr/>
                    <a:lstStyle/>
                    <a:p>
                      <a:endParaRPr lang="en-US"/>
                    </a:p>
                  </a:txBody>
                  <a:tcPr/>
                </a:tc>
                <a:tc gridSpan="2">
                  <a:txBody>
                    <a:bodyPr/>
                    <a:lstStyle/>
                    <a:p>
                      <a:pPr algn="r"/>
                      <a:r>
                        <a:rPr lang="en-US" sz="1400" b="0" kern="0" dirty="0">
                          <a:solidFill>
                            <a:schemeClr val="bg1"/>
                          </a:solidFill>
                          <a:effectLst/>
                        </a:rPr>
                        <a:t>344</a:t>
                      </a:r>
                      <a:endParaRPr lang="en-US" b="0" dirty="0">
                        <a:solidFill>
                          <a:schemeClr val="bg1"/>
                        </a:solidFill>
                      </a:endParaRPr>
                    </a:p>
                  </a:txBody>
                  <a:tcPr marL="68580" marR="68580" marT="0" marB="0" anchor="ctr"/>
                </a:tc>
                <a:tc hMerge="1">
                  <a:txBody>
                    <a:bodyPr/>
                    <a:lstStyle/>
                    <a:p>
                      <a:pPr algn="r"/>
                      <a:endParaRPr lang="en-US" dirty="0"/>
                    </a:p>
                  </a:txBody>
                  <a:tcPr marL="68580" marR="68580" marT="0" marB="0" anchor="ctr"/>
                </a:tc>
                <a:tc>
                  <a:txBody>
                    <a:bodyPr/>
                    <a:lstStyle/>
                    <a:p>
                      <a:r>
                        <a:rPr lang="en-US" sz="1400" b="0" kern="0">
                          <a:solidFill>
                            <a:schemeClr val="bg1"/>
                          </a:solidFill>
                          <a:effectLst/>
                        </a:rPr>
                        <a:t>m</a:t>
                      </a:r>
                      <a:endParaRPr lang="en-US" b="0" dirty="0">
                        <a:solidFill>
                          <a:schemeClr val="bg1"/>
                        </a:solidFill>
                      </a:endParaRPr>
                    </a:p>
                  </a:txBody>
                  <a:tcPr marL="68580" marR="68580" marT="0" marB="0" anchor="ctr"/>
                </a:tc>
                <a:extLst>
                  <a:ext uri="{0D108BD9-81ED-4DB2-BD59-A6C34878D82A}">
                    <a16:rowId xmlns:a16="http://schemas.microsoft.com/office/drawing/2014/main" val="1254061740"/>
                  </a:ext>
                </a:extLst>
              </a:tr>
              <a:tr h="293612">
                <a:tc>
                  <a:txBody>
                    <a:bodyPr/>
                    <a:lstStyle/>
                    <a:p>
                      <a:pPr marL="0" marR="0">
                        <a:lnSpc>
                          <a:spcPct val="107000"/>
                        </a:lnSpc>
                        <a:spcAft>
                          <a:spcPts val="800"/>
                        </a:spcAft>
                        <a:buNone/>
                      </a:pPr>
                      <a:r>
                        <a:rPr lang="en-US" sz="1400" b="0" kern="0" dirty="0">
                          <a:solidFill>
                            <a:schemeClr val="bg1"/>
                          </a:solidFill>
                          <a:effectLst/>
                        </a:rPr>
                        <a:t>High Point</a:t>
                      </a:r>
                      <a:endParaRPr lang="en-US" sz="1400" b="0"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tc>
                <a:tc>
                  <a:txBody>
                    <a:bodyPr/>
                    <a:lstStyle/>
                    <a:p>
                      <a:pPr algn="r"/>
                      <a:r>
                        <a:rPr lang="en-US" sz="1400" b="0" kern="0" dirty="0">
                          <a:solidFill>
                            <a:schemeClr val="bg1"/>
                          </a:solidFill>
                          <a:effectLst/>
                        </a:rPr>
                        <a:t>384</a:t>
                      </a:r>
                      <a:endParaRPr lang="en-US" b="0" dirty="0">
                        <a:solidFill>
                          <a:schemeClr val="bg1"/>
                        </a:solidFill>
                      </a:endParaRPr>
                    </a:p>
                  </a:txBody>
                  <a:tcPr marL="68580" marR="68580" marT="0" marB="0" anchor="ctr"/>
                </a:tc>
                <a:tc gridSpan="2">
                  <a:txBody>
                    <a:bodyPr/>
                    <a:lstStyle/>
                    <a:p>
                      <a:r>
                        <a:rPr lang="en-US" sz="1400" b="0" kern="0" dirty="0">
                          <a:solidFill>
                            <a:schemeClr val="bg1"/>
                          </a:solidFill>
                          <a:effectLst/>
                        </a:rPr>
                        <a:t>ft</a:t>
                      </a:r>
                      <a:endParaRPr lang="en-US" b="0" dirty="0">
                        <a:solidFill>
                          <a:schemeClr val="bg1"/>
                        </a:solidFill>
                      </a:endParaRPr>
                    </a:p>
                  </a:txBody>
                  <a:tcPr marL="68580" marR="68580" marT="0" marB="0" anchor="ctr"/>
                </a:tc>
                <a:tc hMerge="1">
                  <a:txBody>
                    <a:bodyPr/>
                    <a:lstStyle/>
                    <a:p>
                      <a:endParaRPr lang="en-US"/>
                    </a:p>
                  </a:txBody>
                  <a:tcPr/>
                </a:tc>
                <a:tc gridSpan="2">
                  <a:txBody>
                    <a:bodyPr/>
                    <a:lstStyle/>
                    <a:p>
                      <a:pPr algn="r"/>
                      <a:r>
                        <a:rPr lang="en-US" sz="1400" b="0" kern="0" dirty="0">
                          <a:solidFill>
                            <a:schemeClr val="bg1"/>
                          </a:solidFill>
                          <a:effectLst/>
                        </a:rPr>
                        <a:t>117</a:t>
                      </a:r>
                      <a:endParaRPr lang="en-US" b="0" dirty="0">
                        <a:solidFill>
                          <a:schemeClr val="bg1"/>
                        </a:solidFill>
                      </a:endParaRPr>
                    </a:p>
                  </a:txBody>
                  <a:tcPr marL="68580" marR="68580" marT="0" marB="0" anchor="ctr"/>
                </a:tc>
                <a:tc hMerge="1">
                  <a:txBody>
                    <a:bodyPr/>
                    <a:lstStyle/>
                    <a:p>
                      <a:pPr algn="r"/>
                      <a:endParaRPr lang="en-US" dirty="0"/>
                    </a:p>
                  </a:txBody>
                  <a:tcPr marL="68580" marR="68580" marT="0" marB="0" anchor="ctr"/>
                </a:tc>
                <a:tc>
                  <a:txBody>
                    <a:bodyPr/>
                    <a:lstStyle/>
                    <a:p>
                      <a:r>
                        <a:rPr lang="en-US" sz="1400" b="0" kern="0" dirty="0">
                          <a:solidFill>
                            <a:schemeClr val="bg1"/>
                          </a:solidFill>
                          <a:effectLst/>
                        </a:rPr>
                        <a:t>m</a:t>
                      </a:r>
                      <a:endParaRPr lang="en-US" b="0" dirty="0">
                        <a:solidFill>
                          <a:schemeClr val="bg1"/>
                        </a:solidFill>
                      </a:endParaRPr>
                    </a:p>
                  </a:txBody>
                  <a:tcPr marL="68580" marR="68580" marT="0" marB="0" anchor="ctr"/>
                </a:tc>
                <a:extLst>
                  <a:ext uri="{0D108BD9-81ED-4DB2-BD59-A6C34878D82A}">
                    <a16:rowId xmlns:a16="http://schemas.microsoft.com/office/drawing/2014/main" val="608997916"/>
                  </a:ext>
                </a:extLst>
              </a:tr>
              <a:tr h="293612">
                <a:tc gridSpan="7">
                  <a:txBody>
                    <a:bodyPr/>
                    <a:lstStyle/>
                    <a:p>
                      <a:pPr marL="0" marR="0" algn="ctr">
                        <a:lnSpc>
                          <a:spcPct val="107000"/>
                        </a:lnSpc>
                        <a:spcAft>
                          <a:spcPts val="800"/>
                        </a:spcAft>
                        <a:buNone/>
                      </a:pPr>
                      <a:r>
                        <a:rPr lang="en-US" sz="1400" kern="0" dirty="0">
                          <a:solidFill>
                            <a:schemeClr val="bg1"/>
                          </a:solidFill>
                          <a:effectLst/>
                        </a:rPr>
                        <a:t>Centennial Bridge</a:t>
                      </a:r>
                      <a:endParaRPr lang="en-US" sz="1400"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05444454"/>
                  </a:ext>
                </a:extLst>
              </a:tr>
              <a:tr h="408895">
                <a:tc>
                  <a:txBody>
                    <a:bodyPr/>
                    <a:lstStyle/>
                    <a:p>
                      <a:pPr marL="0" marR="0">
                        <a:lnSpc>
                          <a:spcPct val="107000"/>
                        </a:lnSpc>
                        <a:spcAft>
                          <a:spcPts val="800"/>
                        </a:spcAft>
                        <a:buNone/>
                      </a:pPr>
                      <a:r>
                        <a:rPr lang="en-US" sz="1400" b="0" kern="0" dirty="0">
                          <a:solidFill>
                            <a:schemeClr val="bg1"/>
                          </a:solidFill>
                          <a:effectLst/>
                        </a:rPr>
                        <a:t>Minimum Clearance</a:t>
                      </a:r>
                      <a:endParaRPr lang="en-US" sz="1400" b="0"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r">
                        <a:lnSpc>
                          <a:spcPct val="107000"/>
                        </a:lnSpc>
                        <a:spcAft>
                          <a:spcPts val="800"/>
                        </a:spcAft>
                        <a:buNone/>
                      </a:pPr>
                      <a:r>
                        <a:rPr lang="en-US" sz="1400" kern="0" dirty="0">
                          <a:solidFill>
                            <a:schemeClr val="bg1"/>
                          </a:solidFill>
                          <a:effectLst/>
                        </a:rPr>
                        <a:t>262</a:t>
                      </a:r>
                      <a:endParaRPr lang="en-US" sz="1400"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tc>
                <a:tc gridSpan="2">
                  <a:txBody>
                    <a:bodyPr/>
                    <a:lstStyle/>
                    <a:p>
                      <a:pPr marL="0" marR="0" algn="l">
                        <a:lnSpc>
                          <a:spcPct val="107000"/>
                        </a:lnSpc>
                        <a:spcAft>
                          <a:spcPts val="800"/>
                        </a:spcAft>
                        <a:buNone/>
                      </a:pPr>
                      <a:r>
                        <a:rPr lang="en-US" sz="1400" kern="0">
                          <a:solidFill>
                            <a:schemeClr val="bg1"/>
                          </a:solidFill>
                          <a:effectLst/>
                        </a:rPr>
                        <a:t>ft</a:t>
                      </a:r>
                      <a:endParaRPr lang="en-US" sz="1400"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algn="r"/>
                      <a:r>
                        <a:rPr lang="en-US" sz="1400" kern="0" dirty="0">
                          <a:solidFill>
                            <a:schemeClr val="bg1"/>
                          </a:solidFill>
                          <a:effectLst/>
                        </a:rPr>
                        <a:t>80</a:t>
                      </a:r>
                      <a:endParaRPr lang="en-US" dirty="0">
                        <a:solidFill>
                          <a:schemeClr val="bg1"/>
                        </a:solidFill>
                      </a:endParaRPr>
                    </a:p>
                  </a:txBody>
                  <a:tcPr marL="68580" marR="68580" marT="0" marB="0" anchor="ctr"/>
                </a:tc>
                <a:tc hMerge="1">
                  <a:txBody>
                    <a:bodyPr/>
                    <a:lstStyle/>
                    <a:p>
                      <a:pPr algn="r"/>
                      <a:endParaRPr lang="en-US" dirty="0"/>
                    </a:p>
                  </a:txBody>
                  <a:tcPr marL="68580" marR="68580" marT="0" marB="0" anchor="ctr"/>
                </a:tc>
                <a:tc>
                  <a:txBody>
                    <a:bodyPr/>
                    <a:lstStyle/>
                    <a:p>
                      <a:r>
                        <a:rPr lang="en-US" sz="1400" kern="0">
                          <a:solidFill>
                            <a:schemeClr val="bg1"/>
                          </a:solidFill>
                          <a:effectLst/>
                        </a:rPr>
                        <a:t>m</a:t>
                      </a:r>
                      <a:endParaRPr lang="en-US">
                        <a:solidFill>
                          <a:schemeClr val="bg1"/>
                        </a:solidFill>
                      </a:endParaRPr>
                    </a:p>
                  </a:txBody>
                  <a:tcPr marL="68580" marR="68580" marT="0" marB="0" anchor="ctr"/>
                </a:tc>
                <a:extLst>
                  <a:ext uri="{0D108BD9-81ED-4DB2-BD59-A6C34878D82A}">
                    <a16:rowId xmlns:a16="http://schemas.microsoft.com/office/drawing/2014/main" val="2449028360"/>
                  </a:ext>
                </a:extLst>
              </a:tr>
              <a:tr h="293612">
                <a:tc>
                  <a:txBody>
                    <a:bodyPr/>
                    <a:lstStyle/>
                    <a:p>
                      <a:pPr marL="0" marR="0">
                        <a:lnSpc>
                          <a:spcPct val="107000"/>
                        </a:lnSpc>
                        <a:spcAft>
                          <a:spcPts val="800"/>
                        </a:spcAft>
                        <a:buNone/>
                      </a:pPr>
                      <a:r>
                        <a:rPr lang="en-US" sz="1400" b="0" kern="0" dirty="0">
                          <a:solidFill>
                            <a:schemeClr val="bg1"/>
                          </a:solidFill>
                          <a:effectLst/>
                        </a:rPr>
                        <a:t>Total length</a:t>
                      </a:r>
                      <a:endParaRPr lang="en-US" sz="1400" b="0"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r">
                        <a:lnSpc>
                          <a:spcPct val="107000"/>
                        </a:lnSpc>
                        <a:spcAft>
                          <a:spcPts val="800"/>
                        </a:spcAft>
                        <a:buNone/>
                      </a:pPr>
                      <a:r>
                        <a:rPr lang="en-US" sz="1400" kern="0" dirty="0">
                          <a:solidFill>
                            <a:schemeClr val="bg1"/>
                          </a:solidFill>
                          <a:effectLst/>
                        </a:rPr>
                        <a:t>3,451 </a:t>
                      </a:r>
                      <a:endParaRPr lang="en-US" sz="1400"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tc>
                <a:tc gridSpan="2">
                  <a:txBody>
                    <a:bodyPr/>
                    <a:lstStyle/>
                    <a:p>
                      <a:pPr marL="0" marR="0" algn="l">
                        <a:lnSpc>
                          <a:spcPct val="107000"/>
                        </a:lnSpc>
                        <a:spcAft>
                          <a:spcPts val="800"/>
                        </a:spcAft>
                        <a:buNone/>
                      </a:pPr>
                      <a:r>
                        <a:rPr lang="en-US" sz="1400" kern="0">
                          <a:solidFill>
                            <a:schemeClr val="bg1"/>
                          </a:solidFill>
                          <a:effectLst/>
                        </a:rPr>
                        <a:t>ft </a:t>
                      </a:r>
                      <a:endParaRPr lang="en-US" sz="1400"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algn="r"/>
                      <a:r>
                        <a:rPr lang="en-US" sz="1400" kern="0" dirty="0">
                          <a:solidFill>
                            <a:schemeClr val="bg1"/>
                          </a:solidFill>
                          <a:effectLst/>
                        </a:rPr>
                        <a:t>1,052 </a:t>
                      </a:r>
                      <a:endParaRPr lang="en-US" dirty="0">
                        <a:solidFill>
                          <a:schemeClr val="bg1"/>
                        </a:solidFill>
                      </a:endParaRPr>
                    </a:p>
                  </a:txBody>
                  <a:tcPr marL="68580" marR="68580" marT="0" marB="0" anchor="ctr"/>
                </a:tc>
                <a:tc hMerge="1">
                  <a:txBody>
                    <a:bodyPr/>
                    <a:lstStyle/>
                    <a:p>
                      <a:pPr algn="r"/>
                      <a:endParaRPr lang="en-US" dirty="0"/>
                    </a:p>
                  </a:txBody>
                  <a:tcPr marL="68580" marR="68580" marT="0" marB="0" anchor="ctr"/>
                </a:tc>
                <a:tc>
                  <a:txBody>
                    <a:bodyPr/>
                    <a:lstStyle/>
                    <a:p>
                      <a:r>
                        <a:rPr lang="en-US" sz="1400" kern="0">
                          <a:solidFill>
                            <a:schemeClr val="bg1"/>
                          </a:solidFill>
                          <a:effectLst/>
                        </a:rPr>
                        <a:t>m</a:t>
                      </a:r>
                      <a:endParaRPr lang="en-US">
                        <a:solidFill>
                          <a:schemeClr val="bg1"/>
                        </a:solidFill>
                      </a:endParaRPr>
                    </a:p>
                  </a:txBody>
                  <a:tcPr marL="68580" marR="68580" marT="0" marB="0" anchor="ctr"/>
                </a:tc>
                <a:extLst>
                  <a:ext uri="{0D108BD9-81ED-4DB2-BD59-A6C34878D82A}">
                    <a16:rowId xmlns:a16="http://schemas.microsoft.com/office/drawing/2014/main" val="2295939101"/>
                  </a:ext>
                </a:extLst>
              </a:tr>
              <a:tr h="293612">
                <a:tc>
                  <a:txBody>
                    <a:bodyPr/>
                    <a:lstStyle/>
                    <a:p>
                      <a:pPr marL="0" marR="0">
                        <a:lnSpc>
                          <a:spcPct val="107000"/>
                        </a:lnSpc>
                        <a:spcAft>
                          <a:spcPts val="800"/>
                        </a:spcAft>
                        <a:buNone/>
                      </a:pPr>
                      <a:r>
                        <a:rPr lang="en-US" sz="1400" b="0" kern="0" dirty="0">
                          <a:solidFill>
                            <a:schemeClr val="bg1"/>
                          </a:solidFill>
                          <a:effectLst/>
                        </a:rPr>
                        <a:t>Main Span</a:t>
                      </a:r>
                      <a:endParaRPr lang="en-US" sz="1400" b="0"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r">
                        <a:lnSpc>
                          <a:spcPct val="107000"/>
                        </a:lnSpc>
                        <a:spcAft>
                          <a:spcPts val="800"/>
                        </a:spcAft>
                        <a:buNone/>
                      </a:pPr>
                      <a:r>
                        <a:rPr lang="en-US" sz="1400" kern="0" dirty="0">
                          <a:solidFill>
                            <a:schemeClr val="bg1"/>
                          </a:solidFill>
                          <a:effectLst/>
                        </a:rPr>
                        <a:t>1,378 </a:t>
                      </a:r>
                      <a:endParaRPr lang="en-US" sz="1400"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tc>
                <a:tc gridSpan="2">
                  <a:txBody>
                    <a:bodyPr/>
                    <a:lstStyle/>
                    <a:p>
                      <a:pPr marL="0" marR="0" algn="l">
                        <a:lnSpc>
                          <a:spcPct val="107000"/>
                        </a:lnSpc>
                        <a:spcAft>
                          <a:spcPts val="800"/>
                        </a:spcAft>
                        <a:buNone/>
                      </a:pPr>
                      <a:r>
                        <a:rPr lang="en-US" sz="1400" kern="0">
                          <a:solidFill>
                            <a:schemeClr val="bg1"/>
                          </a:solidFill>
                          <a:effectLst/>
                        </a:rPr>
                        <a:t>ft </a:t>
                      </a:r>
                      <a:endParaRPr lang="en-US" sz="1400"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algn="r"/>
                      <a:r>
                        <a:rPr lang="en-US" sz="1400" kern="0" dirty="0">
                          <a:solidFill>
                            <a:schemeClr val="bg1"/>
                          </a:solidFill>
                          <a:effectLst/>
                        </a:rPr>
                        <a:t>420 </a:t>
                      </a:r>
                      <a:endParaRPr lang="en-US" dirty="0">
                        <a:solidFill>
                          <a:schemeClr val="bg1"/>
                        </a:solidFill>
                      </a:endParaRPr>
                    </a:p>
                  </a:txBody>
                  <a:tcPr marL="68580" marR="68580" marT="0" marB="0" anchor="ctr"/>
                </a:tc>
                <a:tc hMerge="1">
                  <a:txBody>
                    <a:bodyPr/>
                    <a:lstStyle/>
                    <a:p>
                      <a:pPr algn="r"/>
                      <a:endParaRPr lang="en-US" dirty="0"/>
                    </a:p>
                  </a:txBody>
                  <a:tcPr marL="68580" marR="68580" marT="0" marB="0" anchor="ctr"/>
                </a:tc>
                <a:tc>
                  <a:txBody>
                    <a:bodyPr/>
                    <a:lstStyle/>
                    <a:p>
                      <a:r>
                        <a:rPr lang="en-US" sz="1400" kern="0">
                          <a:solidFill>
                            <a:schemeClr val="bg1"/>
                          </a:solidFill>
                          <a:effectLst/>
                        </a:rPr>
                        <a:t>m</a:t>
                      </a:r>
                      <a:endParaRPr lang="en-US">
                        <a:solidFill>
                          <a:schemeClr val="bg1"/>
                        </a:solidFill>
                      </a:endParaRPr>
                    </a:p>
                  </a:txBody>
                  <a:tcPr marL="68580" marR="68580" marT="0" marB="0" anchor="ctr"/>
                </a:tc>
                <a:extLst>
                  <a:ext uri="{0D108BD9-81ED-4DB2-BD59-A6C34878D82A}">
                    <a16:rowId xmlns:a16="http://schemas.microsoft.com/office/drawing/2014/main" val="1754434450"/>
                  </a:ext>
                </a:extLst>
              </a:tr>
              <a:tr h="293612">
                <a:tc>
                  <a:txBody>
                    <a:bodyPr/>
                    <a:lstStyle/>
                    <a:p>
                      <a:pPr marL="0" marR="0">
                        <a:lnSpc>
                          <a:spcPct val="107000"/>
                        </a:lnSpc>
                        <a:spcAft>
                          <a:spcPts val="800"/>
                        </a:spcAft>
                        <a:buNone/>
                      </a:pPr>
                      <a:r>
                        <a:rPr lang="en-US" sz="1400" b="0" kern="0" dirty="0">
                          <a:solidFill>
                            <a:schemeClr val="bg1"/>
                          </a:solidFill>
                          <a:effectLst/>
                        </a:rPr>
                        <a:t>High Point</a:t>
                      </a:r>
                      <a:endParaRPr lang="en-US" sz="1400" b="0"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r">
                        <a:lnSpc>
                          <a:spcPct val="107000"/>
                        </a:lnSpc>
                        <a:spcAft>
                          <a:spcPts val="800"/>
                        </a:spcAft>
                        <a:buNone/>
                      </a:pPr>
                      <a:r>
                        <a:rPr lang="en-US" sz="1400" kern="0" dirty="0">
                          <a:solidFill>
                            <a:schemeClr val="bg1"/>
                          </a:solidFill>
                          <a:effectLst/>
                        </a:rPr>
                        <a:t>604 </a:t>
                      </a:r>
                      <a:endParaRPr lang="en-US" sz="1400"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tc>
                <a:tc gridSpan="2">
                  <a:txBody>
                    <a:bodyPr/>
                    <a:lstStyle/>
                    <a:p>
                      <a:pPr marL="0" marR="0" algn="l">
                        <a:lnSpc>
                          <a:spcPct val="107000"/>
                        </a:lnSpc>
                        <a:spcAft>
                          <a:spcPts val="800"/>
                        </a:spcAft>
                        <a:buNone/>
                      </a:pPr>
                      <a:r>
                        <a:rPr lang="en-US" sz="1400" kern="0" dirty="0">
                          <a:solidFill>
                            <a:schemeClr val="bg1"/>
                          </a:solidFill>
                          <a:effectLst/>
                        </a:rPr>
                        <a:t>ft </a:t>
                      </a:r>
                      <a:endParaRPr lang="en-US" sz="1400"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pPr algn="r"/>
                      <a:r>
                        <a:rPr lang="en-US" sz="1400" kern="0" dirty="0">
                          <a:solidFill>
                            <a:schemeClr val="bg1"/>
                          </a:solidFill>
                          <a:effectLst/>
                        </a:rPr>
                        <a:t>184 </a:t>
                      </a:r>
                      <a:endParaRPr lang="en-US" dirty="0">
                        <a:solidFill>
                          <a:schemeClr val="bg1"/>
                        </a:solidFill>
                      </a:endParaRPr>
                    </a:p>
                  </a:txBody>
                  <a:tcPr marL="68580" marR="68580" marT="0" marB="0" anchor="ctr"/>
                </a:tc>
                <a:tc hMerge="1">
                  <a:txBody>
                    <a:bodyPr/>
                    <a:lstStyle/>
                    <a:p>
                      <a:pPr algn="r"/>
                      <a:endParaRPr lang="en-US" dirty="0"/>
                    </a:p>
                  </a:txBody>
                  <a:tcPr marL="68580" marR="68580" marT="0" marB="0" anchor="ctr"/>
                </a:tc>
                <a:tc>
                  <a:txBody>
                    <a:bodyPr/>
                    <a:lstStyle/>
                    <a:p>
                      <a:r>
                        <a:rPr lang="en-US" sz="1400" kern="0" dirty="0">
                          <a:solidFill>
                            <a:schemeClr val="bg1"/>
                          </a:solidFill>
                          <a:effectLst/>
                        </a:rPr>
                        <a:t>m</a:t>
                      </a:r>
                      <a:endParaRPr lang="en-US" dirty="0">
                        <a:solidFill>
                          <a:schemeClr val="bg1"/>
                        </a:solidFill>
                      </a:endParaRPr>
                    </a:p>
                  </a:txBody>
                  <a:tcPr marL="68580" marR="68580" marT="0" marB="0" anchor="ctr"/>
                </a:tc>
                <a:extLst>
                  <a:ext uri="{0D108BD9-81ED-4DB2-BD59-A6C34878D82A}">
                    <a16:rowId xmlns:a16="http://schemas.microsoft.com/office/drawing/2014/main" val="405601543"/>
                  </a:ext>
                </a:extLst>
              </a:tr>
              <a:tr h="293612">
                <a:tc gridSpan="7">
                  <a:txBody>
                    <a:bodyPr/>
                    <a:lstStyle/>
                    <a:p>
                      <a:pPr marL="0" marR="0" algn="ctr">
                        <a:lnSpc>
                          <a:spcPct val="107000"/>
                        </a:lnSpc>
                        <a:spcAft>
                          <a:spcPts val="800"/>
                        </a:spcAft>
                        <a:buNone/>
                      </a:pPr>
                      <a:r>
                        <a:rPr lang="en-US" sz="1400" kern="0" dirty="0">
                          <a:solidFill>
                            <a:schemeClr val="bg1"/>
                          </a:solidFill>
                          <a:effectLst/>
                        </a:rPr>
                        <a:t>Atlantic Bridge (Puente Atlántico)</a:t>
                      </a:r>
                      <a:endParaRPr lang="en-US" sz="1400"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30707463"/>
                  </a:ext>
                </a:extLst>
              </a:tr>
              <a:tr h="408895">
                <a:tc>
                  <a:txBody>
                    <a:bodyPr/>
                    <a:lstStyle/>
                    <a:p>
                      <a:pPr marL="0" marR="0">
                        <a:lnSpc>
                          <a:spcPct val="107000"/>
                        </a:lnSpc>
                        <a:spcAft>
                          <a:spcPts val="800"/>
                        </a:spcAft>
                        <a:buNone/>
                      </a:pPr>
                      <a:r>
                        <a:rPr lang="en-US" sz="1400" b="0" kern="0" dirty="0">
                          <a:solidFill>
                            <a:schemeClr val="bg1"/>
                          </a:solidFill>
                          <a:effectLst/>
                        </a:rPr>
                        <a:t>Minimum Clearance</a:t>
                      </a:r>
                      <a:endParaRPr lang="en-US" sz="1400" b="0"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r">
                        <a:lnSpc>
                          <a:spcPct val="107000"/>
                        </a:lnSpc>
                        <a:spcAft>
                          <a:spcPts val="800"/>
                        </a:spcAft>
                        <a:buNone/>
                      </a:pPr>
                      <a:r>
                        <a:rPr lang="en-US" sz="1400" kern="0">
                          <a:solidFill>
                            <a:schemeClr val="bg1"/>
                          </a:solidFill>
                          <a:effectLst/>
                        </a:rPr>
                        <a:t>246</a:t>
                      </a:r>
                      <a:endParaRPr lang="en-US" sz="1400"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tc>
                <a:tc gridSpan="2">
                  <a:txBody>
                    <a:bodyPr/>
                    <a:lstStyle/>
                    <a:p>
                      <a:r>
                        <a:rPr lang="en-US" sz="1400" kern="0">
                          <a:solidFill>
                            <a:schemeClr val="bg1"/>
                          </a:solidFill>
                          <a:effectLst/>
                        </a:rPr>
                        <a:t>ft</a:t>
                      </a:r>
                      <a:endParaRPr lang="en-US">
                        <a:solidFill>
                          <a:schemeClr val="bg1"/>
                        </a:solidFill>
                      </a:endParaRPr>
                    </a:p>
                  </a:txBody>
                  <a:tcPr marL="68580" marR="68580" marT="0" marB="0" anchor="ctr"/>
                </a:tc>
                <a:tc hMerge="1">
                  <a:txBody>
                    <a:bodyPr/>
                    <a:lstStyle/>
                    <a:p>
                      <a:endParaRPr lang="en-US"/>
                    </a:p>
                  </a:txBody>
                  <a:tcPr/>
                </a:tc>
                <a:tc gridSpan="2">
                  <a:txBody>
                    <a:bodyPr/>
                    <a:lstStyle/>
                    <a:p>
                      <a:pPr algn="r"/>
                      <a:r>
                        <a:rPr lang="en-US" sz="1400" kern="0" dirty="0">
                          <a:solidFill>
                            <a:schemeClr val="bg1"/>
                          </a:solidFill>
                          <a:effectLst/>
                        </a:rPr>
                        <a:t>75</a:t>
                      </a:r>
                      <a:endParaRPr lang="en-US" dirty="0">
                        <a:solidFill>
                          <a:schemeClr val="bg1"/>
                        </a:solidFill>
                      </a:endParaRPr>
                    </a:p>
                  </a:txBody>
                  <a:tcPr marL="68580" marR="68580" marT="0" marB="0" anchor="ctr"/>
                </a:tc>
                <a:tc hMerge="1">
                  <a:txBody>
                    <a:bodyPr/>
                    <a:lstStyle/>
                    <a:p>
                      <a:pPr algn="r"/>
                      <a:endParaRPr lang="en-US" dirty="0"/>
                    </a:p>
                  </a:txBody>
                  <a:tcPr marL="68580" marR="68580" marT="0" marB="0" anchor="ctr"/>
                </a:tc>
                <a:tc>
                  <a:txBody>
                    <a:bodyPr/>
                    <a:lstStyle/>
                    <a:p>
                      <a:r>
                        <a:rPr lang="en-US" sz="1400" kern="0">
                          <a:solidFill>
                            <a:schemeClr val="bg1"/>
                          </a:solidFill>
                          <a:effectLst/>
                        </a:rPr>
                        <a:t>m</a:t>
                      </a:r>
                      <a:endParaRPr lang="en-US">
                        <a:solidFill>
                          <a:schemeClr val="bg1"/>
                        </a:solidFill>
                      </a:endParaRPr>
                    </a:p>
                  </a:txBody>
                  <a:tcPr marL="68580" marR="68580" marT="0" marB="0" anchor="ctr"/>
                </a:tc>
                <a:extLst>
                  <a:ext uri="{0D108BD9-81ED-4DB2-BD59-A6C34878D82A}">
                    <a16:rowId xmlns:a16="http://schemas.microsoft.com/office/drawing/2014/main" val="2682993419"/>
                  </a:ext>
                </a:extLst>
              </a:tr>
              <a:tr h="293612">
                <a:tc>
                  <a:txBody>
                    <a:bodyPr/>
                    <a:lstStyle/>
                    <a:p>
                      <a:pPr marL="0" marR="0">
                        <a:lnSpc>
                          <a:spcPct val="107000"/>
                        </a:lnSpc>
                        <a:spcAft>
                          <a:spcPts val="800"/>
                        </a:spcAft>
                        <a:buNone/>
                      </a:pPr>
                      <a:r>
                        <a:rPr lang="en-US" sz="1400" b="0" kern="0" dirty="0">
                          <a:solidFill>
                            <a:schemeClr val="bg1"/>
                          </a:solidFill>
                          <a:effectLst/>
                        </a:rPr>
                        <a:t>Total length</a:t>
                      </a:r>
                      <a:endParaRPr lang="en-US" sz="1400" b="0"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r">
                        <a:lnSpc>
                          <a:spcPct val="107000"/>
                        </a:lnSpc>
                        <a:spcAft>
                          <a:spcPts val="800"/>
                        </a:spcAft>
                        <a:buNone/>
                      </a:pPr>
                      <a:r>
                        <a:rPr lang="en-US" sz="1400" kern="0">
                          <a:solidFill>
                            <a:schemeClr val="bg1"/>
                          </a:solidFill>
                          <a:effectLst/>
                        </a:rPr>
                        <a:t>9,250 </a:t>
                      </a:r>
                      <a:endParaRPr lang="en-US" sz="1400"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tc>
                <a:tc gridSpan="2">
                  <a:txBody>
                    <a:bodyPr/>
                    <a:lstStyle/>
                    <a:p>
                      <a:r>
                        <a:rPr lang="en-US" sz="1400" kern="0">
                          <a:solidFill>
                            <a:schemeClr val="bg1"/>
                          </a:solidFill>
                          <a:effectLst/>
                        </a:rPr>
                        <a:t>ft </a:t>
                      </a:r>
                      <a:endParaRPr lang="en-US">
                        <a:solidFill>
                          <a:schemeClr val="bg1"/>
                        </a:solidFill>
                      </a:endParaRPr>
                    </a:p>
                  </a:txBody>
                  <a:tcPr marL="68580" marR="68580" marT="0" marB="0" anchor="ctr"/>
                </a:tc>
                <a:tc hMerge="1">
                  <a:txBody>
                    <a:bodyPr/>
                    <a:lstStyle/>
                    <a:p>
                      <a:endParaRPr lang="en-US"/>
                    </a:p>
                  </a:txBody>
                  <a:tcPr/>
                </a:tc>
                <a:tc gridSpan="2">
                  <a:txBody>
                    <a:bodyPr/>
                    <a:lstStyle/>
                    <a:p>
                      <a:pPr algn="r"/>
                      <a:r>
                        <a:rPr lang="en-US" sz="1400" kern="0" dirty="0">
                          <a:solidFill>
                            <a:schemeClr val="bg1"/>
                          </a:solidFill>
                          <a:effectLst/>
                        </a:rPr>
                        <a:t>2,820 </a:t>
                      </a:r>
                      <a:endParaRPr lang="en-US" dirty="0">
                        <a:solidFill>
                          <a:schemeClr val="bg1"/>
                        </a:solidFill>
                      </a:endParaRPr>
                    </a:p>
                  </a:txBody>
                  <a:tcPr marL="68580" marR="68580" marT="0" marB="0" anchor="ctr"/>
                </a:tc>
                <a:tc hMerge="1">
                  <a:txBody>
                    <a:bodyPr/>
                    <a:lstStyle/>
                    <a:p>
                      <a:pPr algn="r"/>
                      <a:endParaRPr lang="en-US" dirty="0"/>
                    </a:p>
                  </a:txBody>
                  <a:tcPr marL="68580" marR="68580" marT="0" marB="0" anchor="ctr"/>
                </a:tc>
                <a:tc>
                  <a:txBody>
                    <a:bodyPr/>
                    <a:lstStyle/>
                    <a:p>
                      <a:r>
                        <a:rPr lang="en-US" sz="1400" kern="0">
                          <a:solidFill>
                            <a:schemeClr val="bg1"/>
                          </a:solidFill>
                          <a:effectLst/>
                        </a:rPr>
                        <a:t>m</a:t>
                      </a:r>
                      <a:endParaRPr lang="en-US">
                        <a:solidFill>
                          <a:schemeClr val="bg1"/>
                        </a:solidFill>
                      </a:endParaRPr>
                    </a:p>
                  </a:txBody>
                  <a:tcPr marL="68580" marR="68580" marT="0" marB="0" anchor="ctr"/>
                </a:tc>
                <a:extLst>
                  <a:ext uri="{0D108BD9-81ED-4DB2-BD59-A6C34878D82A}">
                    <a16:rowId xmlns:a16="http://schemas.microsoft.com/office/drawing/2014/main" val="1164001991"/>
                  </a:ext>
                </a:extLst>
              </a:tr>
              <a:tr h="293612">
                <a:tc>
                  <a:txBody>
                    <a:bodyPr/>
                    <a:lstStyle/>
                    <a:p>
                      <a:pPr marL="0" marR="0">
                        <a:lnSpc>
                          <a:spcPct val="107000"/>
                        </a:lnSpc>
                        <a:spcAft>
                          <a:spcPts val="800"/>
                        </a:spcAft>
                        <a:buNone/>
                      </a:pPr>
                      <a:r>
                        <a:rPr lang="en-US" sz="1400" b="0" kern="0" dirty="0">
                          <a:solidFill>
                            <a:schemeClr val="bg1"/>
                          </a:solidFill>
                          <a:effectLst/>
                        </a:rPr>
                        <a:t>Main Span</a:t>
                      </a:r>
                      <a:endParaRPr lang="en-US" sz="1400" b="0"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r">
                        <a:lnSpc>
                          <a:spcPct val="107000"/>
                        </a:lnSpc>
                        <a:spcAft>
                          <a:spcPts val="800"/>
                        </a:spcAft>
                        <a:buNone/>
                      </a:pPr>
                      <a:r>
                        <a:rPr lang="en-US" sz="1400" kern="0">
                          <a:solidFill>
                            <a:schemeClr val="bg1"/>
                          </a:solidFill>
                          <a:effectLst/>
                        </a:rPr>
                        <a:t>1,738 </a:t>
                      </a:r>
                      <a:endParaRPr lang="en-US" sz="1400"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tc>
                <a:tc gridSpan="2">
                  <a:txBody>
                    <a:bodyPr/>
                    <a:lstStyle/>
                    <a:p>
                      <a:r>
                        <a:rPr lang="en-US" sz="1400" kern="0">
                          <a:solidFill>
                            <a:schemeClr val="bg1"/>
                          </a:solidFill>
                          <a:effectLst/>
                        </a:rPr>
                        <a:t>ft </a:t>
                      </a:r>
                      <a:endParaRPr lang="en-US">
                        <a:solidFill>
                          <a:schemeClr val="bg1"/>
                        </a:solidFill>
                      </a:endParaRPr>
                    </a:p>
                  </a:txBody>
                  <a:tcPr marL="68580" marR="68580" marT="0" marB="0" anchor="ctr"/>
                </a:tc>
                <a:tc hMerge="1">
                  <a:txBody>
                    <a:bodyPr/>
                    <a:lstStyle/>
                    <a:p>
                      <a:endParaRPr lang="en-US"/>
                    </a:p>
                  </a:txBody>
                  <a:tcPr/>
                </a:tc>
                <a:tc gridSpan="2">
                  <a:txBody>
                    <a:bodyPr/>
                    <a:lstStyle/>
                    <a:p>
                      <a:pPr algn="r"/>
                      <a:r>
                        <a:rPr lang="en-US" sz="1400" kern="0" dirty="0">
                          <a:solidFill>
                            <a:schemeClr val="bg1"/>
                          </a:solidFill>
                          <a:effectLst/>
                        </a:rPr>
                        <a:t>530 </a:t>
                      </a:r>
                      <a:endParaRPr lang="en-US" dirty="0">
                        <a:solidFill>
                          <a:schemeClr val="bg1"/>
                        </a:solidFill>
                      </a:endParaRPr>
                    </a:p>
                  </a:txBody>
                  <a:tcPr marL="68580" marR="68580" marT="0" marB="0" anchor="ctr"/>
                </a:tc>
                <a:tc hMerge="1">
                  <a:txBody>
                    <a:bodyPr/>
                    <a:lstStyle/>
                    <a:p>
                      <a:pPr algn="r"/>
                      <a:endParaRPr lang="en-US" dirty="0"/>
                    </a:p>
                  </a:txBody>
                  <a:tcPr marL="68580" marR="68580" marT="0" marB="0" anchor="ctr"/>
                </a:tc>
                <a:tc>
                  <a:txBody>
                    <a:bodyPr/>
                    <a:lstStyle/>
                    <a:p>
                      <a:r>
                        <a:rPr lang="en-US" sz="1400" kern="0">
                          <a:solidFill>
                            <a:schemeClr val="bg1"/>
                          </a:solidFill>
                          <a:effectLst/>
                        </a:rPr>
                        <a:t>m</a:t>
                      </a:r>
                      <a:endParaRPr lang="en-US">
                        <a:solidFill>
                          <a:schemeClr val="bg1"/>
                        </a:solidFill>
                      </a:endParaRPr>
                    </a:p>
                  </a:txBody>
                  <a:tcPr marL="68580" marR="68580" marT="0" marB="0" anchor="ctr"/>
                </a:tc>
                <a:extLst>
                  <a:ext uri="{0D108BD9-81ED-4DB2-BD59-A6C34878D82A}">
                    <a16:rowId xmlns:a16="http://schemas.microsoft.com/office/drawing/2014/main" val="1959064658"/>
                  </a:ext>
                </a:extLst>
              </a:tr>
              <a:tr h="293612">
                <a:tc>
                  <a:txBody>
                    <a:bodyPr/>
                    <a:lstStyle/>
                    <a:p>
                      <a:pPr marL="0" marR="0">
                        <a:lnSpc>
                          <a:spcPct val="107000"/>
                        </a:lnSpc>
                        <a:spcAft>
                          <a:spcPts val="800"/>
                        </a:spcAft>
                        <a:buNone/>
                      </a:pPr>
                      <a:r>
                        <a:rPr lang="en-US" sz="1400" b="0" kern="0" dirty="0">
                          <a:solidFill>
                            <a:schemeClr val="bg1"/>
                          </a:solidFill>
                          <a:effectLst/>
                        </a:rPr>
                        <a:t>High Point</a:t>
                      </a:r>
                      <a:endParaRPr lang="en-US" sz="1400" b="0"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tc>
                <a:tc>
                  <a:txBody>
                    <a:bodyPr/>
                    <a:lstStyle/>
                    <a:p>
                      <a:pPr marL="0" marR="0" algn="r">
                        <a:lnSpc>
                          <a:spcPct val="107000"/>
                        </a:lnSpc>
                        <a:spcAft>
                          <a:spcPts val="800"/>
                        </a:spcAft>
                        <a:buNone/>
                      </a:pPr>
                      <a:r>
                        <a:rPr lang="en-US" sz="1400" kern="0" dirty="0">
                          <a:solidFill>
                            <a:schemeClr val="bg1"/>
                          </a:solidFill>
                          <a:effectLst/>
                        </a:rPr>
                        <a:t>697 </a:t>
                      </a:r>
                      <a:endParaRPr lang="en-US" sz="1400"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tc>
                <a:tc gridSpan="2">
                  <a:txBody>
                    <a:bodyPr/>
                    <a:lstStyle/>
                    <a:p>
                      <a:r>
                        <a:rPr lang="en-US" sz="1400" kern="0" dirty="0">
                          <a:solidFill>
                            <a:schemeClr val="bg1"/>
                          </a:solidFill>
                          <a:effectLst/>
                        </a:rPr>
                        <a:t>ft </a:t>
                      </a:r>
                      <a:endParaRPr lang="en-US" dirty="0">
                        <a:solidFill>
                          <a:schemeClr val="bg1"/>
                        </a:solidFill>
                      </a:endParaRPr>
                    </a:p>
                  </a:txBody>
                  <a:tcPr marL="68580" marR="68580" marT="0" marB="0" anchor="ctr"/>
                </a:tc>
                <a:tc hMerge="1">
                  <a:txBody>
                    <a:bodyPr/>
                    <a:lstStyle/>
                    <a:p>
                      <a:endParaRPr lang="en-US"/>
                    </a:p>
                  </a:txBody>
                  <a:tcPr/>
                </a:tc>
                <a:tc gridSpan="2">
                  <a:txBody>
                    <a:bodyPr/>
                    <a:lstStyle/>
                    <a:p>
                      <a:pPr algn="r"/>
                      <a:r>
                        <a:rPr lang="en-US" sz="1400" kern="0" dirty="0">
                          <a:solidFill>
                            <a:schemeClr val="bg1"/>
                          </a:solidFill>
                          <a:effectLst/>
                        </a:rPr>
                        <a:t>213 </a:t>
                      </a:r>
                      <a:endParaRPr lang="en-US" dirty="0">
                        <a:solidFill>
                          <a:schemeClr val="bg1"/>
                        </a:solidFill>
                      </a:endParaRPr>
                    </a:p>
                  </a:txBody>
                  <a:tcPr marL="68580" marR="68580" marT="0" marB="0" anchor="ctr"/>
                </a:tc>
                <a:tc hMerge="1">
                  <a:txBody>
                    <a:bodyPr/>
                    <a:lstStyle/>
                    <a:p>
                      <a:pPr algn="r"/>
                      <a:endParaRPr lang="en-US" dirty="0"/>
                    </a:p>
                  </a:txBody>
                  <a:tcPr marL="68580" marR="68580" marT="0" marB="0" anchor="ctr"/>
                </a:tc>
                <a:tc>
                  <a:txBody>
                    <a:bodyPr/>
                    <a:lstStyle/>
                    <a:p>
                      <a:r>
                        <a:rPr lang="en-US" sz="1400" kern="0" dirty="0">
                          <a:solidFill>
                            <a:schemeClr val="bg1"/>
                          </a:solidFill>
                          <a:effectLst/>
                        </a:rPr>
                        <a:t>m</a:t>
                      </a:r>
                      <a:endParaRPr lang="en-US" dirty="0">
                        <a:solidFill>
                          <a:schemeClr val="bg1"/>
                        </a:solidFill>
                      </a:endParaRPr>
                    </a:p>
                  </a:txBody>
                  <a:tcPr marL="68580" marR="68580" marT="0" marB="0" anchor="ctr"/>
                </a:tc>
                <a:extLst>
                  <a:ext uri="{0D108BD9-81ED-4DB2-BD59-A6C34878D82A}">
                    <a16:rowId xmlns:a16="http://schemas.microsoft.com/office/drawing/2014/main" val="4074088351"/>
                  </a:ext>
                </a:extLst>
              </a:tr>
              <a:tr h="293612">
                <a:tc gridSpan="7">
                  <a:txBody>
                    <a:bodyPr/>
                    <a:lstStyle/>
                    <a:p>
                      <a:pPr marL="0" marR="0" algn="ctr">
                        <a:lnSpc>
                          <a:spcPct val="107000"/>
                        </a:lnSpc>
                        <a:spcAft>
                          <a:spcPts val="800"/>
                        </a:spcAft>
                        <a:buNone/>
                      </a:pPr>
                      <a:r>
                        <a:rPr lang="en-US" sz="1400" b="1" kern="0" dirty="0">
                          <a:solidFill>
                            <a:schemeClr val="bg1"/>
                          </a:solidFill>
                          <a:effectLst/>
                        </a:rPr>
                        <a:t>Fourth Bridge (under construction)</a:t>
                      </a:r>
                      <a:endParaRPr lang="en-US" sz="1400" b="1"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5898140"/>
                  </a:ext>
                </a:extLst>
              </a:tr>
              <a:tr h="356606">
                <a:tc>
                  <a:txBody>
                    <a:bodyPr/>
                    <a:lstStyle/>
                    <a:p>
                      <a:pPr marL="0" marR="0">
                        <a:lnSpc>
                          <a:spcPct val="107000"/>
                        </a:lnSpc>
                        <a:spcAft>
                          <a:spcPts val="800"/>
                        </a:spcAft>
                        <a:buNone/>
                      </a:pPr>
                      <a:r>
                        <a:rPr lang="en-US" sz="1400" b="0" kern="0" dirty="0">
                          <a:solidFill>
                            <a:schemeClr val="bg1"/>
                          </a:solidFill>
                          <a:effectLst/>
                        </a:rPr>
                        <a:t>Minimum Clearance</a:t>
                      </a:r>
                      <a:endParaRPr lang="en-US" sz="1400" b="0"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tc>
                <a:tc gridSpan="2">
                  <a:txBody>
                    <a:bodyPr/>
                    <a:lstStyle/>
                    <a:p>
                      <a:pPr marL="0" marR="0" algn="r">
                        <a:lnSpc>
                          <a:spcPct val="107000"/>
                        </a:lnSpc>
                        <a:spcAft>
                          <a:spcPts val="800"/>
                        </a:spcAft>
                        <a:buNone/>
                      </a:pPr>
                      <a:r>
                        <a:rPr lang="en-US" sz="1400" kern="0" dirty="0">
                          <a:solidFill>
                            <a:schemeClr val="bg1"/>
                          </a:solidFill>
                          <a:effectLst/>
                        </a:rPr>
                        <a:t>246</a:t>
                      </a:r>
                      <a:endParaRPr lang="en-US" sz="1400"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r>
                        <a:rPr lang="en-US" sz="1400" kern="0" dirty="0">
                          <a:solidFill>
                            <a:schemeClr val="bg1"/>
                          </a:solidFill>
                          <a:effectLst/>
                        </a:rPr>
                        <a:t>ft</a:t>
                      </a:r>
                      <a:endParaRPr lang="en-US" dirty="0">
                        <a:solidFill>
                          <a:schemeClr val="bg1"/>
                        </a:solidFill>
                      </a:endParaRPr>
                    </a:p>
                  </a:txBody>
                  <a:tcPr marL="68580" marR="68580" marT="0" marB="0" anchor="ctr"/>
                </a:tc>
                <a:tc hMerge="1">
                  <a:txBody>
                    <a:bodyPr/>
                    <a:lstStyle/>
                    <a:p>
                      <a:endParaRPr lang="en-US"/>
                    </a:p>
                  </a:txBody>
                  <a:tcPr/>
                </a:tc>
                <a:tc>
                  <a:txBody>
                    <a:bodyPr/>
                    <a:lstStyle/>
                    <a:p>
                      <a:pPr algn="r"/>
                      <a:r>
                        <a:rPr lang="en-US" sz="1400" kern="0" dirty="0">
                          <a:solidFill>
                            <a:schemeClr val="bg1"/>
                          </a:solidFill>
                          <a:effectLst/>
                        </a:rPr>
                        <a:t>75</a:t>
                      </a:r>
                      <a:endParaRPr lang="en-US" dirty="0">
                        <a:solidFill>
                          <a:schemeClr val="bg1"/>
                        </a:solidFill>
                      </a:endParaRPr>
                    </a:p>
                  </a:txBody>
                  <a:tcPr marL="68580" marR="68580" marT="0" marB="0" anchor="ctr"/>
                </a:tc>
                <a:tc>
                  <a:txBody>
                    <a:bodyPr/>
                    <a:lstStyle/>
                    <a:p>
                      <a:r>
                        <a:rPr lang="en-US" sz="1400" kern="0" dirty="0">
                          <a:solidFill>
                            <a:schemeClr val="bg1"/>
                          </a:solidFill>
                          <a:effectLst/>
                        </a:rPr>
                        <a:t>m</a:t>
                      </a:r>
                      <a:endParaRPr lang="en-US" dirty="0">
                        <a:solidFill>
                          <a:schemeClr val="bg1"/>
                        </a:solidFill>
                      </a:endParaRPr>
                    </a:p>
                  </a:txBody>
                  <a:tcPr marL="68580" marR="68580" marT="0" marB="0" anchor="ctr"/>
                </a:tc>
                <a:extLst>
                  <a:ext uri="{0D108BD9-81ED-4DB2-BD59-A6C34878D82A}">
                    <a16:rowId xmlns:a16="http://schemas.microsoft.com/office/drawing/2014/main" val="3511292470"/>
                  </a:ext>
                </a:extLst>
              </a:tr>
              <a:tr h="293612">
                <a:tc>
                  <a:txBody>
                    <a:bodyPr/>
                    <a:lstStyle/>
                    <a:p>
                      <a:pPr marL="0" marR="0">
                        <a:lnSpc>
                          <a:spcPct val="107000"/>
                        </a:lnSpc>
                        <a:spcAft>
                          <a:spcPts val="800"/>
                        </a:spcAft>
                        <a:buNone/>
                      </a:pPr>
                      <a:r>
                        <a:rPr lang="en-US" sz="1400" b="0" kern="0" dirty="0">
                          <a:solidFill>
                            <a:schemeClr val="bg1"/>
                          </a:solidFill>
                          <a:effectLst/>
                        </a:rPr>
                        <a:t>Total length</a:t>
                      </a:r>
                      <a:endParaRPr lang="en-US" sz="1400" b="0"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tc>
                <a:tc gridSpan="2">
                  <a:txBody>
                    <a:bodyPr/>
                    <a:lstStyle/>
                    <a:p>
                      <a:pPr marL="0" marR="0" algn="r">
                        <a:lnSpc>
                          <a:spcPct val="107000"/>
                        </a:lnSpc>
                        <a:spcAft>
                          <a:spcPts val="800"/>
                        </a:spcAft>
                        <a:buNone/>
                      </a:pPr>
                      <a:r>
                        <a:rPr lang="en-US" sz="1400" kern="0" dirty="0">
                          <a:solidFill>
                            <a:schemeClr val="bg1"/>
                          </a:solidFill>
                          <a:effectLst/>
                        </a:rPr>
                        <a:t>6,888 </a:t>
                      </a:r>
                      <a:endParaRPr lang="en-US" sz="1400"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r>
                        <a:rPr lang="en-US" sz="1400" kern="0" dirty="0">
                          <a:solidFill>
                            <a:schemeClr val="bg1"/>
                          </a:solidFill>
                          <a:effectLst/>
                        </a:rPr>
                        <a:t>ft</a:t>
                      </a:r>
                      <a:endParaRPr lang="en-US" dirty="0">
                        <a:solidFill>
                          <a:schemeClr val="bg1"/>
                        </a:solidFill>
                      </a:endParaRPr>
                    </a:p>
                  </a:txBody>
                  <a:tcPr marL="68580" marR="68580" marT="0" marB="0" anchor="ctr"/>
                </a:tc>
                <a:tc hMerge="1">
                  <a:txBody>
                    <a:bodyPr/>
                    <a:lstStyle/>
                    <a:p>
                      <a:endParaRPr lang="en-US"/>
                    </a:p>
                  </a:txBody>
                  <a:tcPr/>
                </a:tc>
                <a:tc>
                  <a:txBody>
                    <a:bodyPr/>
                    <a:lstStyle/>
                    <a:p>
                      <a:pPr algn="r"/>
                      <a:r>
                        <a:rPr lang="en-US" sz="1400" kern="0">
                          <a:solidFill>
                            <a:schemeClr val="bg1"/>
                          </a:solidFill>
                          <a:effectLst/>
                        </a:rPr>
                        <a:t>2,100 </a:t>
                      </a:r>
                      <a:endParaRPr lang="en-US" dirty="0">
                        <a:solidFill>
                          <a:schemeClr val="bg1"/>
                        </a:solidFill>
                      </a:endParaRPr>
                    </a:p>
                  </a:txBody>
                  <a:tcPr marL="68580" marR="68580" marT="0" marB="0" anchor="ctr"/>
                </a:tc>
                <a:tc>
                  <a:txBody>
                    <a:bodyPr/>
                    <a:lstStyle/>
                    <a:p>
                      <a:r>
                        <a:rPr lang="en-US" sz="1400" kern="0">
                          <a:solidFill>
                            <a:schemeClr val="bg1"/>
                          </a:solidFill>
                          <a:effectLst/>
                        </a:rPr>
                        <a:t>m</a:t>
                      </a:r>
                      <a:endParaRPr lang="en-US">
                        <a:solidFill>
                          <a:schemeClr val="bg1"/>
                        </a:solidFill>
                      </a:endParaRPr>
                    </a:p>
                  </a:txBody>
                  <a:tcPr marL="68580" marR="68580" marT="0" marB="0" anchor="ctr"/>
                </a:tc>
                <a:extLst>
                  <a:ext uri="{0D108BD9-81ED-4DB2-BD59-A6C34878D82A}">
                    <a16:rowId xmlns:a16="http://schemas.microsoft.com/office/drawing/2014/main" val="3867355422"/>
                  </a:ext>
                </a:extLst>
              </a:tr>
              <a:tr h="293612">
                <a:tc>
                  <a:txBody>
                    <a:bodyPr/>
                    <a:lstStyle/>
                    <a:p>
                      <a:pPr marL="0" marR="0">
                        <a:lnSpc>
                          <a:spcPct val="107000"/>
                        </a:lnSpc>
                        <a:spcAft>
                          <a:spcPts val="800"/>
                        </a:spcAft>
                        <a:buNone/>
                      </a:pPr>
                      <a:r>
                        <a:rPr lang="en-US" sz="1400" b="0" kern="0" dirty="0">
                          <a:solidFill>
                            <a:schemeClr val="bg1"/>
                          </a:solidFill>
                          <a:effectLst/>
                        </a:rPr>
                        <a:t>Main Span</a:t>
                      </a:r>
                      <a:endParaRPr lang="en-US" sz="1400" b="0"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tc>
                <a:tc gridSpan="2">
                  <a:txBody>
                    <a:bodyPr/>
                    <a:lstStyle/>
                    <a:p>
                      <a:pPr marL="0" marR="0" algn="r">
                        <a:lnSpc>
                          <a:spcPct val="107000"/>
                        </a:lnSpc>
                        <a:spcAft>
                          <a:spcPts val="800"/>
                        </a:spcAft>
                        <a:buNone/>
                      </a:pPr>
                      <a:r>
                        <a:rPr lang="en-US" sz="1400" kern="0" dirty="0">
                          <a:solidFill>
                            <a:schemeClr val="bg1"/>
                          </a:solidFill>
                          <a:effectLst/>
                        </a:rPr>
                        <a:t>1,591 </a:t>
                      </a:r>
                      <a:endParaRPr lang="en-US" sz="1400" kern="100" dirty="0">
                        <a:solidFill>
                          <a:schemeClr val="bg1"/>
                        </a:solidFill>
                        <a:effectLst/>
                        <a:latin typeface="Times New Roman" panose="02020603050405020304" pitchFamily="18" charset="0"/>
                        <a:ea typeface="Aptos" panose="020B0004020202020204" pitchFamily="34" charset="0"/>
                        <a:cs typeface="Times New Roman" panose="02020603050405020304" pitchFamily="18" charset="0"/>
                      </a:endParaRPr>
                    </a:p>
                  </a:txBody>
                  <a:tcPr marL="68580" marR="68580" marT="0" marB="0" anchor="ctr"/>
                </a:tc>
                <a:tc hMerge="1">
                  <a:txBody>
                    <a:bodyPr/>
                    <a:lstStyle/>
                    <a:p>
                      <a:endParaRPr lang="en-US"/>
                    </a:p>
                  </a:txBody>
                  <a:tcPr/>
                </a:tc>
                <a:tc gridSpan="2">
                  <a:txBody>
                    <a:bodyPr/>
                    <a:lstStyle/>
                    <a:p>
                      <a:r>
                        <a:rPr lang="en-US" sz="1400" kern="0" dirty="0">
                          <a:solidFill>
                            <a:schemeClr val="bg1"/>
                          </a:solidFill>
                          <a:effectLst/>
                        </a:rPr>
                        <a:t>ft</a:t>
                      </a:r>
                      <a:endParaRPr lang="en-US" dirty="0">
                        <a:solidFill>
                          <a:schemeClr val="bg1"/>
                        </a:solidFill>
                      </a:endParaRPr>
                    </a:p>
                  </a:txBody>
                  <a:tcPr marL="68580" marR="68580" marT="0" marB="0" anchor="ctr"/>
                </a:tc>
                <a:tc hMerge="1">
                  <a:txBody>
                    <a:bodyPr/>
                    <a:lstStyle/>
                    <a:p>
                      <a:endParaRPr lang="en-US"/>
                    </a:p>
                  </a:txBody>
                  <a:tcPr/>
                </a:tc>
                <a:tc>
                  <a:txBody>
                    <a:bodyPr/>
                    <a:lstStyle/>
                    <a:p>
                      <a:pPr algn="r"/>
                      <a:r>
                        <a:rPr lang="en-US" sz="1400" kern="0" dirty="0">
                          <a:solidFill>
                            <a:schemeClr val="bg1"/>
                          </a:solidFill>
                          <a:effectLst/>
                        </a:rPr>
                        <a:t>485</a:t>
                      </a:r>
                      <a:endParaRPr lang="en-US" dirty="0">
                        <a:solidFill>
                          <a:schemeClr val="bg1"/>
                        </a:solidFill>
                      </a:endParaRPr>
                    </a:p>
                  </a:txBody>
                  <a:tcPr marL="68580" marR="68580" marT="0" marB="0" anchor="ctr"/>
                </a:tc>
                <a:tc>
                  <a:txBody>
                    <a:bodyPr/>
                    <a:lstStyle/>
                    <a:p>
                      <a:r>
                        <a:rPr lang="en-US" sz="1400" kern="0" dirty="0">
                          <a:solidFill>
                            <a:schemeClr val="bg1"/>
                          </a:solidFill>
                          <a:effectLst/>
                        </a:rPr>
                        <a:t>m</a:t>
                      </a:r>
                      <a:endParaRPr lang="en-US" dirty="0">
                        <a:solidFill>
                          <a:schemeClr val="bg1"/>
                        </a:solidFill>
                      </a:endParaRPr>
                    </a:p>
                  </a:txBody>
                  <a:tcPr marL="68580" marR="68580" marT="0" marB="0" anchor="ctr"/>
                </a:tc>
                <a:extLst>
                  <a:ext uri="{0D108BD9-81ED-4DB2-BD59-A6C34878D82A}">
                    <a16:rowId xmlns:a16="http://schemas.microsoft.com/office/drawing/2014/main" val="1324446707"/>
                  </a:ext>
                </a:extLst>
              </a:tr>
            </a:tbl>
          </a:graphicData>
        </a:graphic>
      </p:graphicFrame>
    </p:spTree>
    <p:extLst>
      <p:ext uri="{BB962C8B-B14F-4D97-AF65-F5344CB8AC3E}">
        <p14:creationId xmlns:p14="http://schemas.microsoft.com/office/powerpoint/2010/main" val="4754267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1ACA1-AFCE-1C8D-7543-033946A1A864}"/>
              </a:ext>
            </a:extLst>
          </p:cNvPr>
          <p:cNvSpPr txBox="1">
            <a:spLocks/>
          </p:cNvSpPr>
          <p:nvPr/>
        </p:nvSpPr>
        <p:spPr>
          <a:xfrm>
            <a:off x="457200" y="274638"/>
            <a:ext cx="8229600" cy="1143000"/>
          </a:xfrm>
          <a:prstGeom prst="rect">
            <a:avLst/>
          </a:prstGeom>
        </p:spPr>
        <p:txBody>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t>Panama Canal Company</a:t>
            </a:r>
          </a:p>
        </p:txBody>
      </p:sp>
      <p:sp>
        <p:nvSpPr>
          <p:cNvPr id="3" name="Content Placeholder 2">
            <a:extLst>
              <a:ext uri="{FF2B5EF4-FFF2-40B4-BE49-F238E27FC236}">
                <a16:creationId xmlns:a16="http://schemas.microsoft.com/office/drawing/2014/main" id="{7A7ED55B-0969-416D-75CA-866D9F79061B}"/>
              </a:ext>
            </a:extLst>
          </p:cNvPr>
          <p:cNvSpPr txBox="1">
            <a:spLocks/>
          </p:cNvSpPr>
          <p:nvPr/>
        </p:nvSpPr>
        <p:spPr>
          <a:xfrm>
            <a:off x="457200" y="1600200"/>
            <a:ext cx="10094864" cy="4525963"/>
          </a:xfrm>
          <a:prstGeom prst="rect">
            <a:avLst/>
          </a:prstGeom>
        </p:spPr>
        <p:txBody>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r>
              <a:rPr lang="en-US" dirty="0"/>
              <a:t>U.S. government-owned corporation (est. 1950)</a:t>
            </a:r>
          </a:p>
          <a:p>
            <a:r>
              <a:rPr lang="en-US" dirty="0"/>
              <a:t>Operated and maintained the canal</a:t>
            </a:r>
          </a:p>
          <a:p>
            <a:r>
              <a:rPr lang="en-US" dirty="0"/>
              <a:t>Headquartered in Balboa Heights, near Panama City and the Pacific Ocean</a:t>
            </a:r>
          </a:p>
          <a:p>
            <a:r>
              <a:rPr lang="en-US" dirty="0"/>
              <a:t>President of the Company was also the Governor of Canal Zone</a:t>
            </a:r>
          </a:p>
        </p:txBody>
      </p:sp>
    </p:spTree>
    <p:extLst>
      <p:ext uri="{BB962C8B-B14F-4D97-AF65-F5344CB8AC3E}">
        <p14:creationId xmlns:p14="http://schemas.microsoft.com/office/powerpoint/2010/main" val="41189919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A871F-BEDE-6949-7542-7A7B8C18FCCF}"/>
              </a:ext>
            </a:extLst>
          </p:cNvPr>
          <p:cNvSpPr txBox="1">
            <a:spLocks/>
          </p:cNvSpPr>
          <p:nvPr/>
        </p:nvSpPr>
        <p:spPr>
          <a:xfrm>
            <a:off x="457199" y="274638"/>
            <a:ext cx="11396341" cy="1143000"/>
          </a:xfrm>
          <a:prstGeom prst="rect">
            <a:avLst/>
          </a:prstGeom>
        </p:spPr>
        <p:txBody>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Duties of the Canal Zone Government</a:t>
            </a:r>
          </a:p>
        </p:txBody>
      </p:sp>
      <p:sp>
        <p:nvSpPr>
          <p:cNvPr id="3" name="Content Placeholder 2">
            <a:extLst>
              <a:ext uri="{FF2B5EF4-FFF2-40B4-BE49-F238E27FC236}">
                <a16:creationId xmlns:a16="http://schemas.microsoft.com/office/drawing/2014/main" id="{A9489426-DB90-13C8-7B91-6790C1CA541B}"/>
              </a:ext>
            </a:extLst>
          </p:cNvPr>
          <p:cNvSpPr txBox="1">
            <a:spLocks/>
          </p:cNvSpPr>
          <p:nvPr/>
        </p:nvSpPr>
        <p:spPr>
          <a:xfrm>
            <a:off x="457200" y="1600200"/>
            <a:ext cx="8229600" cy="4525963"/>
          </a:xfrm>
          <a:prstGeom prst="rect">
            <a:avLst/>
          </a:prstGeom>
        </p:spPr>
        <p:txBody>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r>
              <a:rPr lang="en-US" dirty="0"/>
              <a:t>Civil administration of the Canal Zone</a:t>
            </a:r>
          </a:p>
          <a:p>
            <a:r>
              <a:rPr lang="en-US" dirty="0"/>
              <a:t>Provided police, schools, health services, and civilian courts</a:t>
            </a:r>
          </a:p>
          <a:p>
            <a:r>
              <a:rPr lang="en-US" dirty="0"/>
              <a:t>Independent from the Company, but operationally linked</a:t>
            </a:r>
          </a:p>
        </p:txBody>
      </p:sp>
    </p:spTree>
    <p:extLst>
      <p:ext uri="{BB962C8B-B14F-4D97-AF65-F5344CB8AC3E}">
        <p14:creationId xmlns:p14="http://schemas.microsoft.com/office/powerpoint/2010/main" val="60782513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lnDef>
      <a:spPr>
        <a:ln w="38100">
          <a:solidFill>
            <a:schemeClr val="bg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TM02836342[[fn=Ion]]</Template>
  <TotalTime>10341</TotalTime>
  <Words>2190</Words>
  <Application>Microsoft Office PowerPoint</Application>
  <PresentationFormat>Widescreen</PresentationFormat>
  <Paragraphs>377</Paragraphs>
  <Slides>67</Slides>
  <Notes>18</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67</vt:i4>
      </vt:variant>
    </vt:vector>
  </HeadingPairs>
  <TitlesOfParts>
    <vt:vector size="77" baseType="lpstr">
      <vt:lpstr>Aptos</vt:lpstr>
      <vt:lpstr>Aptos Display</vt:lpstr>
      <vt:lpstr>Aptos Narrow</vt:lpstr>
      <vt:lpstr>Arial</vt:lpstr>
      <vt:lpstr>Cambria Math</vt:lpstr>
      <vt:lpstr>Century Gothic</vt:lpstr>
      <vt:lpstr>Times New Roman</vt:lpstr>
      <vt:lpstr>Wingdings 3</vt:lpstr>
      <vt:lpstr>Ion</vt:lpstr>
      <vt:lpstr>Custom Design</vt:lpstr>
      <vt:lpstr> A History of the Founding of Panama and Construction of the Canal</vt:lpstr>
      <vt:lpstr>Construction of the Panama Canal</vt:lpstr>
      <vt:lpstr>A Profile Drawing of a  Lock Showing the Culverts and Wells </vt:lpstr>
      <vt:lpstr>The Depth of a Lock Chamber equals the Height of 6-Story Building and the Lateral Culverts are as large as a Train Locomotive  </vt:lpstr>
      <vt:lpstr>PowerPoint Presentation</vt:lpstr>
      <vt:lpstr>PowerPoint Presentation</vt:lpstr>
      <vt:lpstr>PowerPoint Presentation</vt:lpstr>
      <vt:lpstr>PowerPoint Presentation</vt:lpstr>
      <vt:lpstr>PowerPoint Presentation</vt:lpstr>
      <vt:lpstr>PowerPoint Presentation</vt:lpstr>
      <vt:lpstr>Background of the Incident of January 9, 1964</vt:lpstr>
      <vt:lpstr>President Johnson’s Immediate Reaction</vt:lpstr>
      <vt:lpstr>Diplomatic Actions</vt:lpstr>
      <vt:lpstr>Long-Term Significance</vt:lpstr>
      <vt:lpstr>In Summary</vt:lpstr>
      <vt:lpstr>PowerPoint Presentation</vt:lpstr>
      <vt:lpstr>Section 5 Construction of the Neopanamax Locks  </vt:lpstr>
      <vt:lpstr>Height Above Waterline Restrictions</vt:lpstr>
      <vt:lpstr>Volume Ratio of Water Lost</vt:lpstr>
      <vt:lpstr>The Panama Canal – the World’s Gateway Between the Atlantic and Pacific Oceans</vt:lpstr>
      <vt:lpstr>Section 6 Recent Problems and Plans for the Future </vt:lpstr>
      <vt:lpstr>Water Lost per Ship – Neopanamax Wins!</vt:lpstr>
      <vt:lpstr>PowerPoint Presentation</vt:lpstr>
      <vt:lpstr>Future Plans</vt:lpstr>
      <vt:lpstr>How the Panama Canal Works </vt:lpstr>
      <vt:lpstr>USS Missouri transiting the Miraflores Locks in World War II  Nimitz Class Aircraft Carriers can transit the Neopanamax Locks, but cannot pass under the Bridge of the Americas</vt:lpstr>
      <vt:lpstr>PowerPoint Presentation</vt:lpstr>
      <vt:lpstr>Operation of New Neopanamax Locks Transiting Downstream</vt:lpstr>
      <vt:lpstr>Neopanamax Lock Chamber</vt:lpstr>
      <vt:lpstr>Transiting Upstream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USS Missouri transiting the Miraflores Locks in World War II  Nimitz Class Aircraft Carriers can transit the Neopanamax Locks, but cannot pass under the Bridge of the Americas</vt:lpstr>
      <vt:lpstr>Adolphe Godin de Lépinay The Forgotten Man of the Panama Canal</vt:lpstr>
      <vt:lpstr>PowerPoint Presentation</vt:lpstr>
      <vt:lpst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Sections</vt:lpstr>
      <vt:lpstr>PowerPoint Presentation</vt:lpstr>
      <vt:lpstr>Chris Dillon, Tour Guide and Pilot</vt:lpstr>
      <vt:lpstr>Recommended YouTube Videos</vt:lpstr>
      <vt:lpstr>PowerPoint Presentation</vt:lpstr>
      <vt:lpstr>PowerPoint Presentation</vt:lpstr>
      <vt:lpstr>High and Low Tides at the  Panama Canal Today (10/9/2025) </vt:lpstr>
      <vt:lpstr>PowerPoint Presentation</vt:lpstr>
      <vt:lpstr>Locations of Tide Measurements in Panama</vt:lpstr>
      <vt:lpstr>A Panorama View of the Pacific Entrance to the Panama Canal</vt:lpstr>
      <vt:lpstr>Panama – The Facts</vt:lpstr>
      <vt:lpstr>PowerPoint Presentation</vt:lpstr>
      <vt:lpstr>PowerPoint Presentation</vt:lpstr>
      <vt:lpstr>PowerPoint Presentation</vt:lpstr>
      <vt:lpstr>PowerPoint Presentation</vt:lpstr>
      <vt:lpstr>PowerPoint Presentation</vt:lpstr>
      <vt:lpstr>PowerPoint Presentation</vt:lpstr>
      <vt:lpstr>Timeline of Agencies Managing the Panama Canal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Bill Isenhower</dc:creator>
  <cp:lastModifiedBy>Weiping Yin</cp:lastModifiedBy>
  <cp:revision>71</cp:revision>
  <dcterms:created xsi:type="dcterms:W3CDTF">2025-07-18T03:48:14Z</dcterms:created>
  <dcterms:modified xsi:type="dcterms:W3CDTF">2025-10-22T15:53:22Z</dcterms:modified>
</cp:coreProperties>
</file>