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5" r:id="rId2"/>
  </p:sldMasterIdLst>
  <p:notesMasterIdLst>
    <p:notesMasterId r:id="rId55"/>
  </p:notesMasterIdLst>
  <p:sldIdLst>
    <p:sldId id="413" r:id="rId3"/>
    <p:sldId id="414" r:id="rId4"/>
    <p:sldId id="297" r:id="rId5"/>
    <p:sldId id="298" r:id="rId6"/>
    <p:sldId id="412" r:id="rId7"/>
    <p:sldId id="293" r:id="rId8"/>
    <p:sldId id="358" r:id="rId9"/>
    <p:sldId id="359" r:id="rId10"/>
    <p:sldId id="386" r:id="rId11"/>
    <p:sldId id="367" r:id="rId12"/>
    <p:sldId id="368" r:id="rId13"/>
    <p:sldId id="369" r:id="rId14"/>
    <p:sldId id="370" r:id="rId15"/>
    <p:sldId id="371" r:id="rId16"/>
    <p:sldId id="373" r:id="rId17"/>
    <p:sldId id="375" r:id="rId18"/>
    <p:sldId id="376" r:id="rId19"/>
    <p:sldId id="377" r:id="rId20"/>
    <p:sldId id="458" r:id="rId21"/>
    <p:sldId id="267" r:id="rId22"/>
    <p:sldId id="272" r:id="rId23"/>
    <p:sldId id="273" r:id="rId24"/>
    <p:sldId id="281" r:id="rId25"/>
    <p:sldId id="271" r:id="rId26"/>
    <p:sldId id="381" r:id="rId27"/>
    <p:sldId id="287" r:id="rId28"/>
    <p:sldId id="268" r:id="rId29"/>
    <p:sldId id="275" r:id="rId30"/>
    <p:sldId id="277" r:id="rId31"/>
    <p:sldId id="357" r:id="rId32"/>
    <p:sldId id="408" r:id="rId33"/>
    <p:sldId id="409" r:id="rId34"/>
    <p:sldId id="385" r:id="rId35"/>
    <p:sldId id="294" r:id="rId36"/>
    <p:sldId id="295" r:id="rId37"/>
    <p:sldId id="382" r:id="rId38"/>
    <p:sldId id="304" r:id="rId39"/>
    <p:sldId id="305" r:id="rId40"/>
    <p:sldId id="378" r:id="rId41"/>
    <p:sldId id="306" r:id="rId42"/>
    <p:sldId id="314" r:id="rId43"/>
    <p:sldId id="307" r:id="rId44"/>
    <p:sldId id="308" r:id="rId45"/>
    <p:sldId id="312" r:id="rId46"/>
    <p:sldId id="313" r:id="rId47"/>
    <p:sldId id="315" r:id="rId48"/>
    <p:sldId id="316" r:id="rId49"/>
    <p:sldId id="317" r:id="rId50"/>
    <p:sldId id="318" r:id="rId51"/>
    <p:sldId id="355" r:id="rId52"/>
    <p:sldId id="328" r:id="rId53"/>
    <p:sldId id="33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66FFFF"/>
    <a:srgbClr val="133F4B"/>
    <a:srgbClr val="123E4A"/>
    <a:srgbClr val="15424D"/>
    <a:srgbClr val="25585A"/>
    <a:srgbClr val="1C4C53"/>
    <a:srgbClr val="205257"/>
    <a:srgbClr val="123E4B"/>
    <a:srgbClr val="C66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77" autoAdjust="0"/>
    <p:restoredTop sz="83312" autoAdjust="0"/>
  </p:normalViewPr>
  <p:slideViewPr>
    <p:cSldViewPr snapToGrid="0" showGuides="1">
      <p:cViewPr varScale="1">
        <p:scale>
          <a:sx n="42" d="100"/>
          <a:sy n="42" d="100"/>
        </p:scale>
        <p:origin x="820" y="260"/>
      </p:cViewPr>
      <p:guideLst>
        <p:guide orient="horz" pos="2184"/>
        <p:guide pos="3840"/>
      </p:guideLst>
    </p:cSldViewPr>
  </p:slideViewPr>
  <p:outlineViewPr>
    <p:cViewPr>
      <p:scale>
        <a:sx n="33" d="100"/>
        <a:sy n="33" d="100"/>
      </p:scale>
      <p:origin x="0" y="-26126"/>
    </p:cViewPr>
  </p:outlineViewPr>
  <p:notesTextViewPr>
    <p:cViewPr>
      <p:scale>
        <a:sx n="3" d="2"/>
        <a:sy n="3" d="2"/>
      </p:scale>
      <p:origin x="0" y="0"/>
    </p:cViewPr>
  </p:notesTextViewPr>
  <p:sorterViewPr>
    <p:cViewPr>
      <p:scale>
        <a:sx n="1" d="1"/>
        <a:sy n="1" d="1"/>
      </p:scale>
      <p:origin x="0" y="0"/>
    </p:cViewPr>
  </p:sorterViewPr>
  <p:gridSpacing cx="114300" cy="1143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4cb37e11c060d60c/Documents/Panama%20Annual%20Rainfal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2800" b="1" i="0" u="none" strike="noStrike" kern="1200" spc="0" baseline="0">
                <a:solidFill>
                  <a:schemeClr val="bg1"/>
                </a:solidFill>
                <a:latin typeface="+mn-lt"/>
                <a:ea typeface="+mn-ea"/>
                <a:cs typeface="+mn-cs"/>
              </a:defRPr>
            </a:pPr>
            <a:r>
              <a:rPr lang="en-US" sz="2800" b="1" dirty="0"/>
              <a:t>Precipitation by fiscal year from 2015 to 2024</a:t>
            </a:r>
          </a:p>
          <a:p>
            <a:pPr algn="l">
              <a:defRPr sz="2800" b="1"/>
            </a:pPr>
            <a:r>
              <a:rPr lang="en-US" sz="2800" b="1" dirty="0"/>
              <a:t>in the Panama Canal Watershed</a:t>
            </a:r>
          </a:p>
        </c:rich>
      </c:tx>
      <c:layout>
        <c:manualLayout>
          <c:xMode val="edge"/>
          <c:yMode val="edge"/>
          <c:x val="0.18234949146981627"/>
          <c:y val="4.0831246457319746E-2"/>
        </c:manualLayout>
      </c:layout>
      <c:overlay val="0"/>
      <c:spPr>
        <a:noFill/>
        <a:ln>
          <a:noFill/>
        </a:ln>
        <a:effectLst/>
      </c:spPr>
      <c:txPr>
        <a:bodyPr rot="0" spcFirstLastPara="1" vertOverflow="ellipsis" vert="horz" wrap="square" anchor="ctr" anchorCtr="1"/>
        <a:lstStyle/>
        <a:p>
          <a:pPr algn="l">
            <a:defRPr sz="28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1651820866141732"/>
          <c:y val="0.17171303587051617"/>
          <c:w val="0.78587303804319364"/>
          <c:h val="0.6153546952464275"/>
        </c:manualLayout>
      </c:layout>
      <c:barChart>
        <c:barDir val="col"/>
        <c:grouping val="clustered"/>
        <c:varyColors val="0"/>
        <c:ser>
          <c:idx val="0"/>
          <c:order val="0"/>
          <c:spPr>
            <a:solidFill>
              <a:schemeClr val="accent1"/>
            </a:solidFill>
            <a:ln>
              <a:noFill/>
            </a:ln>
            <a:effectLst/>
          </c:spPr>
          <c:invertIfNegative val="0"/>
          <c:cat>
            <c:numRef>
              <c:f>Sheet1!$A$7:$A$16</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Sheet1!$B$7:$B$16</c:f>
              <c:numCache>
                <c:formatCode>General</c:formatCode>
                <c:ptCount val="10"/>
                <c:pt idx="0">
                  <c:v>2027</c:v>
                </c:pt>
                <c:pt idx="1">
                  <c:v>2110</c:v>
                </c:pt>
                <c:pt idx="2">
                  <c:v>2702</c:v>
                </c:pt>
                <c:pt idx="3">
                  <c:v>2911</c:v>
                </c:pt>
                <c:pt idx="4">
                  <c:v>2035</c:v>
                </c:pt>
                <c:pt idx="5">
                  <c:v>2399</c:v>
                </c:pt>
                <c:pt idx="6">
                  <c:v>2763</c:v>
                </c:pt>
                <c:pt idx="7">
                  <c:v>2868</c:v>
                </c:pt>
                <c:pt idx="8">
                  <c:v>1998</c:v>
                </c:pt>
                <c:pt idx="9">
                  <c:v>2118</c:v>
                </c:pt>
              </c:numCache>
            </c:numRef>
          </c:val>
          <c:extLst>
            <c:ext xmlns:c16="http://schemas.microsoft.com/office/drawing/2014/chart" uri="{C3380CC4-5D6E-409C-BE32-E72D297353CC}">
              <c16:uniqueId val="{00000000-5A9C-43C0-89DB-87EFD0686F97}"/>
            </c:ext>
          </c:extLst>
        </c:ser>
        <c:dLbls>
          <c:showLegendKey val="0"/>
          <c:showVal val="0"/>
          <c:showCatName val="0"/>
          <c:showSerName val="0"/>
          <c:showPercent val="0"/>
          <c:showBubbleSize val="0"/>
        </c:dLbls>
        <c:gapWidth val="150"/>
        <c:axId val="301820360"/>
        <c:axId val="301624208"/>
      </c:barChart>
      <c:barChart>
        <c:barDir val="col"/>
        <c:grouping val="clustered"/>
        <c:varyColors val="0"/>
        <c:ser>
          <c:idx val="1"/>
          <c:order val="1"/>
          <c:spPr>
            <a:solidFill>
              <a:srgbClr val="275A5C"/>
            </a:solidFill>
            <a:ln>
              <a:noFill/>
            </a:ln>
            <a:effectLst/>
          </c:spPr>
          <c:invertIfNegative val="0"/>
          <c:cat>
            <c:numRef>
              <c:f>Sheet1!$A$7:$A$16</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Sheet1!$C$7:$C$16</c:f>
              <c:numCache>
                <c:formatCode>0.0</c:formatCode>
                <c:ptCount val="10"/>
                <c:pt idx="0">
                  <c:v>79.803149606299215</c:v>
                </c:pt>
                <c:pt idx="1">
                  <c:v>83.070866141732282</c:v>
                </c:pt>
                <c:pt idx="2">
                  <c:v>106.37795275590551</c:v>
                </c:pt>
                <c:pt idx="3">
                  <c:v>114.60629921259843</c:v>
                </c:pt>
                <c:pt idx="4">
                  <c:v>80.118110236220474</c:v>
                </c:pt>
                <c:pt idx="5">
                  <c:v>94.448818897637807</c:v>
                </c:pt>
                <c:pt idx="6">
                  <c:v>108.77952755905513</c:v>
                </c:pt>
                <c:pt idx="7">
                  <c:v>112.91338582677166</c:v>
                </c:pt>
                <c:pt idx="8">
                  <c:v>78.661417322834652</c:v>
                </c:pt>
                <c:pt idx="9">
                  <c:v>83.385826771653555</c:v>
                </c:pt>
              </c:numCache>
            </c:numRef>
          </c:val>
          <c:extLst>
            <c:ext xmlns:c16="http://schemas.microsoft.com/office/drawing/2014/chart" uri="{C3380CC4-5D6E-409C-BE32-E72D297353CC}">
              <c16:uniqueId val="{00000001-5A9C-43C0-89DB-87EFD0686F97}"/>
            </c:ext>
          </c:extLst>
        </c:ser>
        <c:dLbls>
          <c:showLegendKey val="0"/>
          <c:showVal val="0"/>
          <c:showCatName val="0"/>
          <c:showSerName val="0"/>
          <c:showPercent val="0"/>
          <c:showBubbleSize val="0"/>
        </c:dLbls>
        <c:gapWidth val="150"/>
        <c:axId val="1088392064"/>
        <c:axId val="984892760"/>
      </c:barChart>
      <c:catAx>
        <c:axId val="301820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sz="2000" b="1"/>
                  <a:t>Year</a:t>
                </a:r>
              </a:p>
            </c:rich>
          </c:tx>
          <c:layout>
            <c:manualLayout>
              <c:xMode val="edge"/>
              <c:yMode val="edge"/>
              <c:x val="0.47759033585325117"/>
              <c:y val="0.89082532923438518"/>
            </c:manualLayout>
          </c:layout>
          <c:overlay val="0"/>
          <c:spPr>
            <a:solidFill>
              <a:schemeClr val="tx1"/>
            </a:solidFill>
            <a:ln>
              <a:noFill/>
            </a:ln>
            <a:effectLst/>
          </c:spPr>
          <c:txPr>
            <a:bodyPr rot="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31750"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301624208"/>
        <c:crosses val="autoZero"/>
        <c:auto val="1"/>
        <c:lblAlgn val="ctr"/>
        <c:lblOffset val="0"/>
        <c:tickMarkSkip val="1"/>
        <c:noMultiLvlLbl val="1"/>
      </c:catAx>
      <c:valAx>
        <c:axId val="301624208"/>
        <c:scaling>
          <c:orientation val="minMax"/>
          <c:max val="3500"/>
        </c:scaling>
        <c:delete val="0"/>
        <c:axPos val="l"/>
        <c:majorGridlines>
          <c:spPr>
            <a:ln w="9525" cap="flat" cmpd="sng" algn="ctr">
              <a:solidFill>
                <a:schemeClr val="accent5">
                  <a:lumMod val="75000"/>
                </a:schemeClr>
              </a:solidFill>
              <a:prstDash val="lgDash"/>
              <a:round/>
            </a:ln>
            <a:effectLst/>
          </c:spPr>
        </c:majorGridlines>
        <c:title>
          <c:tx>
            <c:rich>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sz="2000" b="1" dirty="0"/>
                  <a:t>Precipitation in millimeters (mm)</a:t>
                </a:r>
              </a:p>
            </c:rich>
          </c:tx>
          <c:layout>
            <c:manualLayout>
              <c:xMode val="edge"/>
              <c:yMode val="edge"/>
              <c:x val="1.7671341863517064E-2"/>
              <c:y val="0.2063030528380931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w="31750"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301820360"/>
        <c:crosses val="autoZero"/>
        <c:crossBetween val="between"/>
      </c:valAx>
      <c:valAx>
        <c:axId val="984892760"/>
        <c:scaling>
          <c:orientation val="minMax"/>
          <c:max val="137.76"/>
          <c:min val="0"/>
        </c:scaling>
        <c:delete val="0"/>
        <c:axPos val="r"/>
        <c:title>
          <c:tx>
            <c:rich>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r>
                  <a:rPr lang="en-US" sz="2000" b="1" dirty="0"/>
                  <a:t>Precipitation in inches per year (in/yr)</a:t>
                </a:r>
              </a:p>
            </c:rich>
          </c:tx>
          <c:layout>
            <c:manualLayout>
              <c:xMode val="edge"/>
              <c:yMode val="edge"/>
              <c:x val="0.95597432742782151"/>
              <c:y val="0.15794773013355773"/>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title>
        <c:numFmt formatCode="0" sourceLinked="0"/>
        <c:majorTickMark val="out"/>
        <c:minorTickMark val="none"/>
        <c:tickLblPos val="nextTo"/>
        <c:spPr>
          <a:noFill/>
          <a:ln w="31750" cap="flat" cmpd="sng" algn="ctr">
            <a:solidFill>
              <a:schemeClr val="bg1"/>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1088392064"/>
        <c:crosses val="max"/>
        <c:crossBetween val="between"/>
        <c:majorUnit val="24"/>
      </c:valAx>
      <c:catAx>
        <c:axId val="1088392064"/>
        <c:scaling>
          <c:orientation val="minMax"/>
        </c:scaling>
        <c:delete val="1"/>
        <c:axPos val="b"/>
        <c:numFmt formatCode="General" sourceLinked="1"/>
        <c:majorTickMark val="out"/>
        <c:minorTickMark val="none"/>
        <c:tickLblPos val="nextTo"/>
        <c:crossAx val="984892760"/>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solidFill>
    <a:ln w="9525" cap="flat" cmpd="sng" algn="ctr">
      <a:noFill/>
      <a:round/>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26A32-8ED3-4EC6-8B5A-2067282404F6}"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91D55-7C4A-4776-A838-2557EC2EA110}" type="slidenum">
              <a:rPr lang="en-US" smtClean="0"/>
              <a:t>‹#›</a:t>
            </a:fld>
            <a:endParaRPr lang="en-US"/>
          </a:p>
        </p:txBody>
      </p:sp>
    </p:spTree>
    <p:extLst>
      <p:ext uri="{BB962C8B-B14F-4D97-AF65-F5344CB8AC3E}">
        <p14:creationId xmlns:p14="http://schemas.microsoft.com/office/powerpoint/2010/main" val="383256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a:t>
            </a:fld>
            <a:endParaRPr lang="en-US"/>
          </a:p>
        </p:txBody>
      </p:sp>
    </p:spTree>
    <p:extLst>
      <p:ext uri="{BB962C8B-B14F-4D97-AF65-F5344CB8AC3E}">
        <p14:creationId xmlns:p14="http://schemas.microsoft.com/office/powerpoint/2010/main" val="6143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17</a:t>
            </a:r>
          </a:p>
        </p:txBody>
      </p:sp>
      <p:sp>
        <p:nvSpPr>
          <p:cNvPr id="4" name="Slide Number Placeholder 3"/>
          <p:cNvSpPr>
            <a:spLocks noGrp="1"/>
          </p:cNvSpPr>
          <p:nvPr>
            <p:ph type="sldNum" sz="quarter" idx="5"/>
          </p:nvPr>
        </p:nvSpPr>
        <p:spPr/>
        <p:txBody>
          <a:bodyPr/>
          <a:lstStyle/>
          <a:p>
            <a:fld id="{0F691D55-7C4A-4776-A838-2557EC2EA110}" type="slidenum">
              <a:rPr lang="en-US" smtClean="0"/>
              <a:t>47</a:t>
            </a:fld>
            <a:endParaRPr lang="en-US"/>
          </a:p>
        </p:txBody>
      </p:sp>
    </p:spTree>
    <p:extLst>
      <p:ext uri="{BB962C8B-B14F-4D97-AF65-F5344CB8AC3E}">
        <p14:creationId xmlns:p14="http://schemas.microsoft.com/office/powerpoint/2010/main" val="408061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18</a:t>
            </a:r>
          </a:p>
        </p:txBody>
      </p:sp>
      <p:sp>
        <p:nvSpPr>
          <p:cNvPr id="4" name="Slide Number Placeholder 3"/>
          <p:cNvSpPr>
            <a:spLocks noGrp="1"/>
          </p:cNvSpPr>
          <p:nvPr>
            <p:ph type="sldNum" sz="quarter" idx="5"/>
          </p:nvPr>
        </p:nvSpPr>
        <p:spPr/>
        <p:txBody>
          <a:bodyPr/>
          <a:lstStyle/>
          <a:p>
            <a:fld id="{0F691D55-7C4A-4776-A838-2557EC2EA110}" type="slidenum">
              <a:rPr lang="en-US" smtClean="0"/>
              <a:t>48</a:t>
            </a:fld>
            <a:endParaRPr lang="en-US"/>
          </a:p>
        </p:txBody>
      </p:sp>
    </p:spTree>
    <p:extLst>
      <p:ext uri="{BB962C8B-B14F-4D97-AF65-F5344CB8AC3E}">
        <p14:creationId xmlns:p14="http://schemas.microsoft.com/office/powerpoint/2010/main" val="1967053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19</a:t>
            </a:r>
          </a:p>
        </p:txBody>
      </p:sp>
      <p:sp>
        <p:nvSpPr>
          <p:cNvPr id="4" name="Slide Number Placeholder 3"/>
          <p:cNvSpPr>
            <a:spLocks noGrp="1"/>
          </p:cNvSpPr>
          <p:nvPr>
            <p:ph type="sldNum" sz="quarter" idx="5"/>
          </p:nvPr>
        </p:nvSpPr>
        <p:spPr/>
        <p:txBody>
          <a:bodyPr/>
          <a:lstStyle/>
          <a:p>
            <a:fld id="{0F691D55-7C4A-4776-A838-2557EC2EA110}" type="slidenum">
              <a:rPr lang="en-US" smtClean="0"/>
              <a:t>49</a:t>
            </a:fld>
            <a:endParaRPr lang="en-US"/>
          </a:p>
        </p:txBody>
      </p:sp>
    </p:spTree>
    <p:extLst>
      <p:ext uri="{BB962C8B-B14F-4D97-AF65-F5344CB8AC3E}">
        <p14:creationId xmlns:p14="http://schemas.microsoft.com/office/powerpoint/2010/main" val="147573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22</a:t>
            </a:fld>
            <a:endParaRPr lang="en-US"/>
          </a:p>
        </p:txBody>
      </p:sp>
    </p:spTree>
    <p:extLst>
      <p:ext uri="{BB962C8B-B14F-4D97-AF65-F5344CB8AC3E}">
        <p14:creationId xmlns:p14="http://schemas.microsoft.com/office/powerpoint/2010/main" val="1760860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TR met Mahan when he was a visiting lecturer at the Naval War College. Mahan showed TR the importance that a Panama Canal for development as a major economic power and as a Naval power.</a:t>
            </a:r>
          </a:p>
        </p:txBody>
      </p:sp>
      <p:sp>
        <p:nvSpPr>
          <p:cNvPr id="4" name="Slide Number Placeholder 3"/>
          <p:cNvSpPr>
            <a:spLocks noGrp="1"/>
          </p:cNvSpPr>
          <p:nvPr>
            <p:ph type="sldNum" sz="quarter" idx="5"/>
          </p:nvPr>
        </p:nvSpPr>
        <p:spPr/>
        <p:txBody>
          <a:bodyPr/>
          <a:lstStyle/>
          <a:p>
            <a:fld id="{0F691D55-7C4A-4776-A838-2557EC2EA110}" type="slidenum">
              <a:rPr lang="en-US" smtClean="0"/>
              <a:t>30</a:t>
            </a:fld>
            <a:endParaRPr lang="en-US"/>
          </a:p>
        </p:txBody>
      </p:sp>
    </p:spTree>
    <p:extLst>
      <p:ext uri="{BB962C8B-B14F-4D97-AF65-F5344CB8AC3E}">
        <p14:creationId xmlns:p14="http://schemas.microsoft.com/office/powerpoint/2010/main" val="4234688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Walter Reed confirmed the belief that mosquitos were the disease vector for yellow fever during the Spanish American War. William C. Gorgas made Panama a safe place to work by draining all stagnant water along the route of the canal and throughout the Canal Zone.</a:t>
            </a:r>
          </a:p>
        </p:txBody>
      </p:sp>
      <p:sp>
        <p:nvSpPr>
          <p:cNvPr id="4" name="Slide Number Placeholder 3"/>
          <p:cNvSpPr>
            <a:spLocks noGrp="1"/>
          </p:cNvSpPr>
          <p:nvPr>
            <p:ph type="sldNum" sz="quarter" idx="5"/>
          </p:nvPr>
        </p:nvSpPr>
        <p:spPr/>
        <p:txBody>
          <a:bodyPr/>
          <a:lstStyle/>
          <a:p>
            <a:fld id="{0F691D55-7C4A-4776-A838-2557EC2EA110}" type="slidenum">
              <a:rPr lang="en-US" smtClean="0"/>
              <a:t>31</a:t>
            </a:fld>
            <a:endParaRPr lang="en-US"/>
          </a:p>
        </p:txBody>
      </p:sp>
    </p:spTree>
    <p:extLst>
      <p:ext uri="{BB962C8B-B14F-4D97-AF65-F5344CB8AC3E}">
        <p14:creationId xmlns:p14="http://schemas.microsoft.com/office/powerpoint/2010/main" val="284399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John Stevens did no work on the canal for two years and worked on public health projects of Gorgas instead.</a:t>
            </a:r>
          </a:p>
          <a:p>
            <a:r>
              <a:rPr lang="en-US" dirty="0"/>
              <a:t>After two years he started the new excavating work. He quickly saw the problem of removing excavated soil and rock from the route of the canal as a major bottleneck. He then adapted the use of movable rail lines and trains to remove the spoil. Then quit. He was free to quit because he was a civilian employee of the USACE.</a:t>
            </a:r>
          </a:p>
          <a:p>
            <a:endParaRPr lang="en-US" dirty="0"/>
          </a:p>
          <a:p>
            <a:r>
              <a:rPr lang="en-US" dirty="0"/>
              <a:t>TR was mad that Stevens quit, so he appointed G. W. Goethals as his replacement because, as an Army officer, he could not quit like Stevens did. This was fortunate because of Goethals’ prior experience in building locks along the upper Mississippi, Ohio, and Tennessee Rivers.</a:t>
            </a:r>
          </a:p>
          <a:p>
            <a:endParaRPr lang="en-US" dirty="0"/>
          </a:p>
          <a:p>
            <a:r>
              <a:rPr lang="en-US" dirty="0"/>
              <a:t>Gaillard finished the most difficult part of the Culebra Cut </a:t>
            </a:r>
          </a:p>
        </p:txBody>
      </p:sp>
      <p:sp>
        <p:nvSpPr>
          <p:cNvPr id="4" name="Slide Number Placeholder 3"/>
          <p:cNvSpPr>
            <a:spLocks noGrp="1"/>
          </p:cNvSpPr>
          <p:nvPr>
            <p:ph type="sldNum" sz="quarter" idx="5"/>
          </p:nvPr>
        </p:nvSpPr>
        <p:spPr/>
        <p:txBody>
          <a:bodyPr/>
          <a:lstStyle/>
          <a:p>
            <a:fld id="{0F691D55-7C4A-4776-A838-2557EC2EA110}" type="slidenum">
              <a:rPr lang="en-US" smtClean="0"/>
              <a:t>32</a:t>
            </a:fld>
            <a:endParaRPr lang="en-US"/>
          </a:p>
        </p:txBody>
      </p:sp>
    </p:spTree>
    <p:extLst>
      <p:ext uri="{BB962C8B-B14F-4D97-AF65-F5344CB8AC3E}">
        <p14:creationId xmlns:p14="http://schemas.microsoft.com/office/powerpoint/2010/main" val="267544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George Washington founded the United States.</a:t>
            </a:r>
          </a:p>
          <a:p>
            <a:r>
              <a:rPr lang="en-US" dirty="0"/>
              <a:t>Thomas Jefferson expanded the United States.</a:t>
            </a:r>
          </a:p>
          <a:p>
            <a:r>
              <a:rPr lang="en-US" dirty="0"/>
              <a:t>Theodore Roosevelt enforced the Monroe Doctrine and made the US a world power in economics and naval power.</a:t>
            </a:r>
          </a:p>
          <a:p>
            <a:r>
              <a:rPr lang="en-US" dirty="0"/>
              <a:t>Abraham Lincoln saved the United States.</a:t>
            </a:r>
          </a:p>
        </p:txBody>
      </p:sp>
      <p:sp>
        <p:nvSpPr>
          <p:cNvPr id="4" name="Slide Number Placeholder 3"/>
          <p:cNvSpPr>
            <a:spLocks noGrp="1"/>
          </p:cNvSpPr>
          <p:nvPr>
            <p:ph type="sldNum" sz="quarter" idx="5"/>
          </p:nvPr>
        </p:nvSpPr>
        <p:spPr/>
        <p:txBody>
          <a:bodyPr/>
          <a:lstStyle/>
          <a:p>
            <a:fld id="{0F691D55-7C4A-4776-A838-2557EC2EA110}" type="slidenum">
              <a:rPr lang="en-US" smtClean="0"/>
              <a:t>36</a:t>
            </a:fld>
            <a:endParaRPr lang="en-US"/>
          </a:p>
        </p:txBody>
      </p:sp>
    </p:spTree>
    <p:extLst>
      <p:ext uri="{BB962C8B-B14F-4D97-AF65-F5344CB8AC3E}">
        <p14:creationId xmlns:p14="http://schemas.microsoft.com/office/powerpoint/2010/main" val="2949399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15</a:t>
            </a:r>
          </a:p>
        </p:txBody>
      </p:sp>
      <p:sp>
        <p:nvSpPr>
          <p:cNvPr id="4" name="Slide Number Placeholder 3"/>
          <p:cNvSpPr>
            <a:spLocks noGrp="1"/>
          </p:cNvSpPr>
          <p:nvPr>
            <p:ph type="sldNum" sz="quarter" idx="5"/>
          </p:nvPr>
        </p:nvSpPr>
        <p:spPr/>
        <p:txBody>
          <a:bodyPr/>
          <a:lstStyle/>
          <a:p>
            <a:fld id="{0F691D55-7C4A-4776-A838-2557EC2EA110}" type="slidenum">
              <a:rPr lang="en-US" smtClean="0"/>
              <a:t>41</a:t>
            </a:fld>
            <a:endParaRPr lang="en-US"/>
          </a:p>
        </p:txBody>
      </p:sp>
    </p:spTree>
    <p:extLst>
      <p:ext uri="{BB962C8B-B14F-4D97-AF65-F5344CB8AC3E}">
        <p14:creationId xmlns:p14="http://schemas.microsoft.com/office/powerpoint/2010/main" val="1956915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13</a:t>
            </a:r>
          </a:p>
        </p:txBody>
      </p:sp>
      <p:sp>
        <p:nvSpPr>
          <p:cNvPr id="4" name="Slide Number Placeholder 3"/>
          <p:cNvSpPr>
            <a:spLocks noGrp="1"/>
          </p:cNvSpPr>
          <p:nvPr>
            <p:ph type="sldNum" sz="quarter" idx="5"/>
          </p:nvPr>
        </p:nvSpPr>
        <p:spPr/>
        <p:txBody>
          <a:bodyPr/>
          <a:lstStyle/>
          <a:p>
            <a:fld id="{0F691D55-7C4A-4776-A838-2557EC2EA110}" type="slidenum">
              <a:rPr lang="en-US" smtClean="0"/>
              <a:t>44</a:t>
            </a:fld>
            <a:endParaRPr lang="en-US"/>
          </a:p>
        </p:txBody>
      </p:sp>
    </p:spTree>
    <p:extLst>
      <p:ext uri="{BB962C8B-B14F-4D97-AF65-F5344CB8AC3E}">
        <p14:creationId xmlns:p14="http://schemas.microsoft.com/office/powerpoint/2010/main" val="128196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16</a:t>
            </a:r>
          </a:p>
        </p:txBody>
      </p:sp>
      <p:sp>
        <p:nvSpPr>
          <p:cNvPr id="4" name="Slide Number Placeholder 3"/>
          <p:cNvSpPr>
            <a:spLocks noGrp="1"/>
          </p:cNvSpPr>
          <p:nvPr>
            <p:ph type="sldNum" sz="quarter" idx="5"/>
          </p:nvPr>
        </p:nvSpPr>
        <p:spPr/>
        <p:txBody>
          <a:bodyPr/>
          <a:lstStyle/>
          <a:p>
            <a:fld id="{0F691D55-7C4A-4776-A838-2557EC2EA110}" type="slidenum">
              <a:rPr lang="en-US" smtClean="0"/>
              <a:t>46</a:t>
            </a:fld>
            <a:endParaRPr lang="en-US"/>
          </a:p>
        </p:txBody>
      </p:sp>
    </p:spTree>
    <p:extLst>
      <p:ext uri="{BB962C8B-B14F-4D97-AF65-F5344CB8AC3E}">
        <p14:creationId xmlns:p14="http://schemas.microsoft.com/office/powerpoint/2010/main" val="355639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896815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86216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6044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9787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58428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3749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35031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073261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401959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D2B1-80DA-84E4-B019-92009082E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D01286-A839-F5DC-F1EE-F5685C6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766626-D837-B2F6-8375-C2D3DFE59C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2474AA1D-8842-71A2-B407-C4EE9BF4A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8BD35-F153-7548-2990-B6C13A972884}"/>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38774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3E20-3A82-5577-B225-DB7454FEB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367CC-67AF-57BC-4E0C-2B1DC29BD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49736-D18B-7967-ADFD-B34B9941737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35781BD-59B1-C976-175D-31D31D780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E3A40-3A34-098C-0242-6E235FFE05F1}"/>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967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01540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FDBC-EC1C-2EDB-0CB1-1F0983059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17909-AC3C-45A0-2D8F-0ADA7EF521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D7E0F-5C05-28B6-D087-05FF313E6A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743A3380-37AF-8477-7935-F7591BA3D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E2717-3900-69F4-AEE2-E733A9C2073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784398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F416-9F80-F795-7652-831F00D1C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A037E-26D7-6F34-595F-10931302E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42028C-CF7B-7AC6-A53A-66F59692E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7DBAF-AC79-07DE-C6B0-ADBC890CB57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8AAE85A-B44B-CE20-924F-D79F360C2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9CFCA-8660-25A0-3C66-C1735D83998F}"/>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62174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6000-6140-BBEF-987C-6E3CF24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FC0EEA-5CF4-CD80-D6D2-861C6EE15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FA34C-2234-AA8D-9398-3FB4EC6AF4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7E6BF-B7C4-7825-42AB-CE705F6FB5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A331E-7289-0343-FED9-4260317E14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997C7B-8979-5DC2-F281-15B5437A0D11}"/>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8" name="Footer Placeholder 7">
            <a:extLst>
              <a:ext uri="{FF2B5EF4-FFF2-40B4-BE49-F238E27FC236}">
                <a16:creationId xmlns:a16="http://schemas.microsoft.com/office/drawing/2014/main" id="{E194838B-1708-F863-61F2-46A80D1D37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6D7C68-118D-30E7-83F5-0EA05B67FC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17061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66E-91D8-5851-6BBF-FAA35B505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963A73-5AD5-3706-2F66-4908CD89FD5A}"/>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4" name="Footer Placeholder 3">
            <a:extLst>
              <a:ext uri="{FF2B5EF4-FFF2-40B4-BE49-F238E27FC236}">
                <a16:creationId xmlns:a16="http://schemas.microsoft.com/office/drawing/2014/main" id="{8FB1F2B2-A89E-5994-15A3-6C2125A631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A3313C-5A69-9B32-AB98-17855A4051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3397627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35F40-54F9-B500-4A7D-1588B68284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3" name="Footer Placeholder 2">
            <a:extLst>
              <a:ext uri="{FF2B5EF4-FFF2-40B4-BE49-F238E27FC236}">
                <a16:creationId xmlns:a16="http://schemas.microsoft.com/office/drawing/2014/main" id="{297AE785-0685-0D04-DB5B-86C277A3A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F33E6-1A61-8D67-1518-8B87E4358079}"/>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011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5732-46B5-F5D9-7402-DBD8A93CC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BABB5-D4D8-5853-EE84-F341E72C0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C8815-14B2-3B36-3EC6-71506E1F0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AEB14-819A-BE5C-0CA3-4E523341A9E9}"/>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BD1783E-9AB9-1D22-217D-57FEA58A9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3E3C4-E8D5-539B-D65B-C2E495FBAFA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196614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DFD8-AEE0-323A-BDE4-3C267D06C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E2540-BD39-0103-EE31-79F6309F5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E9D89-21CF-FEE7-F821-F32CE6DE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F29A5-3814-AD23-226A-0D6FA65672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30786E17-D327-623A-B19E-D14114CF7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8CE7D-B782-82CA-1C78-00C7A52B31A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61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78B2-5A81-5D71-406C-3D89FFD10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35F0C-3B11-30EB-016F-5CA5F8EF9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FAFF3-6C68-440F-B7D7-DFB6D652DC2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BD3405B-C143-9CF2-420A-ED271C7ED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BD3F7-06D6-FE9B-E32B-BE45923BCAC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518411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5ED087-A3D7-CE1B-E9E1-F32BC2C3B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66033-EB79-3D7B-07F8-5EF5B1A2D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53B0E-8AA5-82B1-17BF-5E3A0D561E26}"/>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68384B57-94DD-F34D-4031-7847A77E8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CEC0E-66C6-A186-99ED-C709EF4A276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65701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pPr/>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pPr/>
              <a:t>‹#›</a:t>
            </a:fld>
            <a:endParaRPr lang="en-US" dirty="0"/>
          </a:p>
        </p:txBody>
      </p:sp>
    </p:spTree>
    <p:extLst>
      <p:ext uri="{BB962C8B-B14F-4D97-AF65-F5344CB8AC3E}">
        <p14:creationId xmlns:p14="http://schemas.microsoft.com/office/powerpoint/2010/main" val="104280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9081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636D31-D82F-459B-970B-B3CAE4BA88A0}"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800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350691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42195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652508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5525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636D31-D82F-459B-970B-B3CAE4BA88A0}" type="datetimeFigureOut">
              <a:rPr lang="en-US" smtClean="0"/>
              <a:t>10/22/2025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24539A-693A-408F-973F-4C4DA0C0F38B}" type="slidenum">
              <a:rPr lang="en-US" smtClean="0"/>
              <a:t>‹#›</a:t>
            </a:fld>
            <a:endParaRPr lang="en-US"/>
          </a:p>
        </p:txBody>
      </p:sp>
    </p:spTree>
    <p:extLst>
      <p:ext uri="{BB962C8B-B14F-4D97-AF65-F5344CB8AC3E}">
        <p14:creationId xmlns:p14="http://schemas.microsoft.com/office/powerpoint/2010/main" val="121053863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E0FC4-059B-B08D-74A5-058B67BB5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F28F3-5D04-ADB8-0E96-870417D7E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76012-5640-F050-113D-67D29AC67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FE599DB4-5A08-4F13-099E-365497FC9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74A309-C7A8-933F-2992-0F6B35C4B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880305-F188-4B5A-A5F8-78A2FC4C86ED}" type="slidenum">
              <a:rPr lang="en-US" smtClean="0"/>
              <a:t>‹#›</a:t>
            </a:fld>
            <a:endParaRPr lang="en-US"/>
          </a:p>
        </p:txBody>
      </p:sp>
    </p:spTree>
    <p:extLst>
      <p:ext uri="{BB962C8B-B14F-4D97-AF65-F5344CB8AC3E}">
        <p14:creationId xmlns:p14="http://schemas.microsoft.com/office/powerpoint/2010/main" val="37025121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en.wikipedia.org/wiki/Vasco_N%C3%BA%C3%B1ez_de_Balbo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986CD-C06E-3EA3-C109-CBEADB2FDC48}"/>
              </a:ext>
            </a:extLst>
          </p:cNvPr>
          <p:cNvSpPr>
            <a:spLocks noGrp="1"/>
          </p:cNvSpPr>
          <p:nvPr>
            <p:ph type="title"/>
          </p:nvPr>
        </p:nvSpPr>
        <p:spPr>
          <a:xfrm>
            <a:off x="646111" y="452717"/>
            <a:ext cx="6259655" cy="2768155"/>
          </a:xfrm>
        </p:spPr>
        <p:txBody>
          <a:bodyPr/>
          <a:lstStyle/>
          <a:p>
            <a:r>
              <a:rPr lang="en-US" dirty="0"/>
              <a:t>The Best and Most Influential History of the Origin of the Panama Canal</a:t>
            </a:r>
          </a:p>
        </p:txBody>
      </p:sp>
      <p:pic>
        <p:nvPicPr>
          <p:cNvPr id="4" name="Picture 3" descr="A book cover of a ship&#10;&#10;AI-generated content may be incorrect.">
            <a:extLst>
              <a:ext uri="{FF2B5EF4-FFF2-40B4-BE49-F238E27FC236}">
                <a16:creationId xmlns:a16="http://schemas.microsoft.com/office/drawing/2014/main" id="{2688E4E8-DA97-6C68-629D-B95FB2EA6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225" y="390184"/>
            <a:ext cx="4063793" cy="6167565"/>
          </a:xfrm>
          <a:prstGeom prst="rect">
            <a:avLst/>
          </a:prstGeom>
        </p:spPr>
      </p:pic>
      <p:sp>
        <p:nvSpPr>
          <p:cNvPr id="5" name="TextBox 4">
            <a:extLst>
              <a:ext uri="{FF2B5EF4-FFF2-40B4-BE49-F238E27FC236}">
                <a16:creationId xmlns:a16="http://schemas.microsoft.com/office/drawing/2014/main" id="{767FF579-066D-4446-C055-45D9479EF2BE}"/>
              </a:ext>
            </a:extLst>
          </p:cNvPr>
          <p:cNvSpPr txBox="1"/>
          <p:nvPr/>
        </p:nvSpPr>
        <p:spPr>
          <a:xfrm>
            <a:off x="709684" y="3555242"/>
            <a:ext cx="6578220" cy="2677656"/>
          </a:xfrm>
          <a:prstGeom prst="rect">
            <a:avLst/>
          </a:prstGeom>
          <a:noFill/>
        </p:spPr>
        <p:txBody>
          <a:bodyPr wrap="square" rtlCol="0">
            <a:spAutoFit/>
          </a:bodyPr>
          <a:lstStyle/>
          <a:p>
            <a:r>
              <a:rPr lang="en-US" sz="2400" dirty="0"/>
              <a:t>This book was so highly regarded by the civil engineering profession that David McCullough was named a </a:t>
            </a:r>
            <a:r>
              <a:rPr lang="en-US" sz="2400" i="1" dirty="0"/>
              <a:t>Distinguished </a:t>
            </a:r>
            <a:r>
              <a:rPr lang="en-US" sz="2400" dirty="0"/>
              <a:t> </a:t>
            </a:r>
            <a:r>
              <a:rPr lang="en-US" sz="2400" i="1" dirty="0"/>
              <a:t>Honorary Member</a:t>
            </a:r>
            <a:r>
              <a:rPr lang="en-US" sz="2400" dirty="0"/>
              <a:t> of the American Society of Civil Engineers – He is the few people without a degree in civil engineering to be named a Distinguished Honorary Member</a:t>
            </a:r>
          </a:p>
        </p:txBody>
      </p:sp>
    </p:spTree>
    <p:extLst>
      <p:ext uri="{BB962C8B-B14F-4D97-AF65-F5344CB8AC3E}">
        <p14:creationId xmlns:p14="http://schemas.microsoft.com/office/powerpoint/2010/main" val="1192359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A755E-B1EF-B92B-9B2A-F66958378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19E3C1-DE92-A9F3-B224-BBEDF80939E6}"/>
              </a:ext>
            </a:extLst>
          </p:cNvPr>
          <p:cNvSpPr>
            <a:spLocks noGrp="1"/>
          </p:cNvSpPr>
          <p:nvPr>
            <p:ph type="ctrTitle" idx="4294967295"/>
          </p:nvPr>
        </p:nvSpPr>
        <p:spPr>
          <a:xfrm>
            <a:off x="2440270" y="1162050"/>
            <a:ext cx="7315200" cy="4524375"/>
          </a:xfrm>
        </p:spPr>
        <p:txBody>
          <a:bodyPr>
            <a:spAutoFit/>
          </a:bodyPr>
          <a:lstStyle/>
          <a:p>
            <a:pPr algn="ctr"/>
            <a:r>
              <a:rPr lang="en-US" b="1" dirty="0"/>
              <a:t>A Man</a:t>
            </a:r>
            <a:br>
              <a:rPr lang="en-US" b="1" dirty="0"/>
            </a:br>
            <a:r>
              <a:rPr lang="en-US" b="1" dirty="0"/>
              <a:t>A Plan</a:t>
            </a:r>
            <a:br>
              <a:rPr lang="en-US" b="1" dirty="0"/>
            </a:br>
            <a:r>
              <a:rPr lang="en-US" b="1" dirty="0"/>
              <a:t>A Canal</a:t>
            </a:r>
            <a:br>
              <a:rPr lang="en-US" b="1" dirty="0"/>
            </a:br>
            <a:r>
              <a:rPr lang="en-US" b="1" dirty="0"/>
              <a:t>Panama</a:t>
            </a:r>
          </a:p>
        </p:txBody>
      </p:sp>
    </p:spTree>
    <p:extLst>
      <p:ext uri="{BB962C8B-B14F-4D97-AF65-F5344CB8AC3E}">
        <p14:creationId xmlns:p14="http://schemas.microsoft.com/office/powerpoint/2010/main" val="2084909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C5FB2-A02F-E617-2FBD-D1CCE7DA8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11621-1126-CD9F-D6F5-DFD0C3A22551}"/>
              </a:ext>
            </a:extLst>
          </p:cNvPr>
          <p:cNvSpPr>
            <a:spLocks noGrp="1"/>
          </p:cNvSpPr>
          <p:nvPr>
            <p:ph type="ctrTitle" idx="4294967295"/>
          </p:nvPr>
        </p:nvSpPr>
        <p:spPr>
          <a:xfrm>
            <a:off x="2445877" y="1165225"/>
            <a:ext cx="7315200" cy="4522788"/>
          </a:xfrm>
        </p:spPr>
        <p:txBody>
          <a:bodyPr>
            <a:spAutoFit/>
          </a:bodyPr>
          <a:lstStyle/>
          <a:p>
            <a:pPr algn="ctr"/>
            <a:r>
              <a:rPr lang="en-US" b="1" dirty="0" err="1"/>
              <a:t>AMan</a:t>
            </a:r>
            <a:br>
              <a:rPr lang="en-US" b="1" dirty="0"/>
            </a:br>
            <a:r>
              <a:rPr lang="en-US" b="1" dirty="0" err="1"/>
              <a:t>APlan</a:t>
            </a:r>
            <a:br>
              <a:rPr lang="en-US" b="1" dirty="0"/>
            </a:br>
            <a:r>
              <a:rPr lang="en-US" b="1" dirty="0" err="1"/>
              <a:t>ACanal</a:t>
            </a:r>
            <a:br>
              <a:rPr lang="en-US" b="1" dirty="0"/>
            </a:br>
            <a:r>
              <a:rPr lang="en-US" b="1" dirty="0"/>
              <a:t>Panama</a:t>
            </a:r>
          </a:p>
        </p:txBody>
      </p:sp>
    </p:spTree>
    <p:extLst>
      <p:ext uri="{BB962C8B-B14F-4D97-AF65-F5344CB8AC3E}">
        <p14:creationId xmlns:p14="http://schemas.microsoft.com/office/powerpoint/2010/main" val="20341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Char"/>
      </p:transition>
    </mc:Choice>
    <mc:Fallback xmlns="">
      <p:transition spd="slow" advClick="0" advTm="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3032B-0D3C-3BFB-975B-31CCBD299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F4EAE2-0F0B-F34F-5904-304ADC91E8D3}"/>
              </a:ext>
            </a:extLst>
          </p:cNvPr>
          <p:cNvSpPr>
            <a:spLocks noGrp="1"/>
          </p:cNvSpPr>
          <p:nvPr>
            <p:ph type="ctrTitle" idx="4294967295"/>
          </p:nvPr>
        </p:nvSpPr>
        <p:spPr>
          <a:xfrm>
            <a:off x="0" y="1158875"/>
            <a:ext cx="11887200" cy="4338638"/>
          </a:xfrm>
        </p:spPr>
        <p:txBody>
          <a:bodyPr>
            <a:spAutoFit/>
          </a:bodyPr>
          <a:lstStyle/>
          <a:p>
            <a:pPr algn="ctr"/>
            <a:r>
              <a:rPr lang="en-US" sz="6000" b="1" dirty="0"/>
              <a:t>AMANAPLANACANALPANAMA</a:t>
            </a:r>
            <a:br>
              <a:rPr lang="en-US" b="1" dirty="0"/>
            </a:br>
            <a:br>
              <a:rPr lang="en-US" b="1" dirty="0"/>
            </a:br>
            <a:br>
              <a:rPr lang="en-US" b="1" dirty="0"/>
            </a:br>
            <a:endParaRPr lang="en-US" b="1" dirty="0"/>
          </a:p>
        </p:txBody>
      </p:sp>
    </p:spTree>
    <p:extLst>
      <p:ext uri="{BB962C8B-B14F-4D97-AF65-F5344CB8AC3E}">
        <p14:creationId xmlns:p14="http://schemas.microsoft.com/office/powerpoint/2010/main" val="1803601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Char"/>
      </p:transition>
    </mc:Choice>
    <mc:Fallback xmlns="">
      <p:transition spd="slow" advClick="0" advTm="1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9F587-14CD-65E9-E183-FCCA2CB5B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F33CA6-0B59-F500-BFF2-90BFDC40D923}"/>
              </a:ext>
            </a:extLst>
          </p:cNvPr>
          <p:cNvSpPr>
            <a:spLocks noGrp="1"/>
          </p:cNvSpPr>
          <p:nvPr>
            <p:ph type="ctrTitle" idx="4294967295"/>
          </p:nvPr>
        </p:nvSpPr>
        <p:spPr>
          <a:xfrm>
            <a:off x="-1219200" y="1212850"/>
            <a:ext cx="14630400" cy="2954655"/>
          </a:xfrm>
        </p:spPr>
        <p:txBody>
          <a:bodyPr>
            <a:spAutoFit/>
          </a:bodyPr>
          <a:lstStyle/>
          <a:p>
            <a:pPr algn="ctr"/>
            <a:r>
              <a:rPr lang="en-US" sz="6000" b="1" dirty="0">
                <a:solidFill>
                  <a:schemeClr val="tx1"/>
                </a:solidFill>
              </a:rPr>
              <a:t>A</a:t>
            </a:r>
            <a:r>
              <a:rPr lang="en-US" sz="6000" b="1" dirty="0">
                <a:solidFill>
                  <a:srgbClr val="FF0000"/>
                </a:solidFill>
              </a:rPr>
              <a:t>MAN</a:t>
            </a:r>
            <a:r>
              <a:rPr lang="en-US" sz="6000" b="1" dirty="0">
                <a:solidFill>
                  <a:schemeClr val="accent3"/>
                </a:solidFill>
              </a:rPr>
              <a:t>A</a:t>
            </a:r>
            <a:r>
              <a:rPr lang="en-US" sz="6000" b="1" dirty="0">
                <a:solidFill>
                  <a:srgbClr val="00FF00"/>
                </a:solidFill>
              </a:rPr>
              <a:t>PLAN</a:t>
            </a:r>
            <a:r>
              <a:rPr lang="en-US" sz="6000" b="1" dirty="0">
                <a:solidFill>
                  <a:srgbClr val="FFFF00"/>
                </a:solidFill>
              </a:rPr>
              <a:t>A</a:t>
            </a:r>
            <a:r>
              <a:rPr lang="en-US" sz="6000" b="1" dirty="0">
                <a:solidFill>
                  <a:srgbClr val="0000FF"/>
                </a:solidFill>
              </a:rPr>
              <a:t>CANAL</a:t>
            </a:r>
            <a:r>
              <a:rPr lang="en-US" sz="6000" b="1" dirty="0">
                <a:solidFill>
                  <a:srgbClr val="7030A0"/>
                </a:solidFill>
              </a:rPr>
              <a:t>PANAMA</a:t>
            </a:r>
            <a:br>
              <a:rPr lang="en-US" b="1" dirty="0">
                <a:solidFill>
                  <a:srgbClr val="7030A0"/>
                </a:solidFill>
              </a:rPr>
            </a:br>
            <a:br>
              <a:rPr lang="en-US" b="1" dirty="0"/>
            </a:br>
            <a:br>
              <a:rPr lang="en-US" b="1" dirty="0"/>
            </a:br>
            <a:endParaRPr lang="en-US" b="1" dirty="0"/>
          </a:p>
        </p:txBody>
      </p:sp>
    </p:spTree>
    <p:extLst>
      <p:ext uri="{BB962C8B-B14F-4D97-AF65-F5344CB8AC3E}">
        <p14:creationId xmlns:p14="http://schemas.microsoft.com/office/powerpoint/2010/main" val="293583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Word"/>
      </p:transition>
    </mc:Choice>
    <mc:Fallback xmlns="">
      <p:transition spd="slow" advClick="0" advTm="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BE596-D7C3-3864-BB59-EFF3280FD5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D0F29-9B67-2D73-67D0-4BEE885762CC}"/>
              </a:ext>
            </a:extLst>
          </p:cNvPr>
          <p:cNvSpPr>
            <a:spLocks noGrp="1"/>
          </p:cNvSpPr>
          <p:nvPr>
            <p:ph type="ctrTitle" idx="4294967295"/>
          </p:nvPr>
        </p:nvSpPr>
        <p:spPr>
          <a:xfrm>
            <a:off x="-1219200" y="1175212"/>
            <a:ext cx="14630400" cy="2954655"/>
          </a:xfrm>
        </p:spPr>
        <p:txBody>
          <a:bodyPr>
            <a:spAutoFit/>
          </a:bodyPr>
          <a:lstStyle/>
          <a:p>
            <a:pPr algn="ctr"/>
            <a:r>
              <a:rPr lang="en-US" sz="6000" b="1" dirty="0">
                <a:solidFill>
                  <a:srgbClr val="7030A0"/>
                </a:solidFill>
              </a:rPr>
              <a:t>AMANAP</a:t>
            </a:r>
            <a:r>
              <a:rPr lang="en-US" sz="6000" b="1" dirty="0">
                <a:solidFill>
                  <a:srgbClr val="0000FF"/>
                </a:solidFill>
              </a:rPr>
              <a:t>LANAC</a:t>
            </a:r>
            <a:r>
              <a:rPr lang="en-US" sz="6000" b="1" dirty="0">
                <a:solidFill>
                  <a:srgbClr val="FFFF00"/>
                </a:solidFill>
              </a:rPr>
              <a:t>A</a:t>
            </a:r>
            <a:r>
              <a:rPr lang="en-US" sz="6000" b="1" dirty="0">
                <a:solidFill>
                  <a:srgbClr val="00FF00"/>
                </a:solidFill>
              </a:rPr>
              <a:t>NALP</a:t>
            </a:r>
            <a:r>
              <a:rPr lang="en-US" sz="6000" b="1" dirty="0">
                <a:solidFill>
                  <a:schemeClr val="accent3"/>
                </a:solidFill>
              </a:rPr>
              <a:t>A</a:t>
            </a:r>
            <a:r>
              <a:rPr lang="en-US" sz="6000" b="1" dirty="0">
                <a:solidFill>
                  <a:srgbClr val="FF0000"/>
                </a:solidFill>
              </a:rPr>
              <a:t>NAM</a:t>
            </a:r>
            <a:r>
              <a:rPr lang="en-US" sz="6000" b="1" dirty="0">
                <a:solidFill>
                  <a:schemeClr val="tx1"/>
                </a:solidFill>
              </a:rPr>
              <a:t>A</a:t>
            </a:r>
            <a:br>
              <a:rPr lang="en-US" b="1" dirty="0"/>
            </a:br>
            <a:br>
              <a:rPr lang="en-US" b="1" dirty="0"/>
            </a:br>
            <a:br>
              <a:rPr lang="en-US" b="1" dirty="0"/>
            </a:br>
            <a:endParaRPr lang="en-US" b="1" dirty="0"/>
          </a:p>
        </p:txBody>
      </p:sp>
    </p:spTree>
    <p:extLst>
      <p:ext uri="{BB962C8B-B14F-4D97-AF65-F5344CB8AC3E}">
        <p14:creationId xmlns:p14="http://schemas.microsoft.com/office/powerpoint/2010/main" val="33305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Char"/>
      </p:transition>
    </mc:Choice>
    <mc:Fallback xmlns="">
      <p:transition spd="slow" advClick="0" advTm="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5D5C-9BB9-8A48-5FBC-2C6DDAACDA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36A67-83AC-E8B2-686E-08E5FE85161E}"/>
              </a:ext>
            </a:extLst>
          </p:cNvPr>
          <p:cNvSpPr>
            <a:spLocks noGrp="1"/>
          </p:cNvSpPr>
          <p:nvPr>
            <p:ph type="ctrTitle" idx="4294967295"/>
          </p:nvPr>
        </p:nvSpPr>
        <p:spPr>
          <a:xfrm>
            <a:off x="-1217276" y="1162050"/>
            <a:ext cx="14630400" cy="3784600"/>
          </a:xfrm>
        </p:spPr>
        <p:txBody>
          <a:bodyPr>
            <a:spAutoFit/>
          </a:bodyPr>
          <a:lstStyle/>
          <a:p>
            <a:pPr algn="ctr"/>
            <a:r>
              <a:rPr lang="en-US" sz="6000" b="1" dirty="0">
                <a:solidFill>
                  <a:schemeClr val="tx1"/>
                </a:solidFill>
              </a:rPr>
              <a:t>A</a:t>
            </a:r>
            <a:r>
              <a:rPr lang="en-US" sz="6000" b="1" dirty="0">
                <a:solidFill>
                  <a:srgbClr val="FF0000"/>
                </a:solidFill>
              </a:rPr>
              <a:t>MAN</a:t>
            </a:r>
            <a:br>
              <a:rPr lang="en-US" sz="6000" b="1" dirty="0">
                <a:solidFill>
                  <a:srgbClr val="7030A0"/>
                </a:solidFill>
              </a:rPr>
            </a:br>
            <a:r>
              <a:rPr lang="en-US" sz="6000" b="1" dirty="0">
                <a:solidFill>
                  <a:schemeClr val="accent2"/>
                </a:solidFill>
              </a:rPr>
              <a:t>A</a:t>
            </a:r>
            <a:r>
              <a:rPr lang="en-US" sz="6000" b="1" dirty="0">
                <a:solidFill>
                  <a:srgbClr val="00FF00"/>
                </a:solidFill>
              </a:rPr>
              <a:t>PLAN</a:t>
            </a:r>
            <a:br>
              <a:rPr lang="en-US" sz="6000" b="1" dirty="0">
                <a:solidFill>
                  <a:srgbClr val="0000FF"/>
                </a:solidFill>
              </a:rPr>
            </a:br>
            <a:r>
              <a:rPr lang="en-US" sz="6000" b="1" dirty="0">
                <a:solidFill>
                  <a:srgbClr val="FFFF00"/>
                </a:solidFill>
              </a:rPr>
              <a:t>A</a:t>
            </a:r>
            <a:r>
              <a:rPr lang="en-US" sz="6000" b="1" dirty="0">
                <a:solidFill>
                  <a:srgbClr val="0000FF"/>
                </a:solidFill>
              </a:rPr>
              <a:t>C</a:t>
            </a:r>
            <a:r>
              <a:rPr lang="en-US" sz="6000" b="1" dirty="0">
                <a:solidFill>
                  <a:srgbClr val="121AF2"/>
                </a:solidFill>
              </a:rPr>
              <a:t>ANAL</a:t>
            </a:r>
            <a:br>
              <a:rPr lang="en-US" sz="6000" b="1" dirty="0">
                <a:solidFill>
                  <a:srgbClr val="00FF00"/>
                </a:solidFill>
              </a:rPr>
            </a:br>
            <a:r>
              <a:rPr lang="en-US" sz="6000" b="1" dirty="0">
                <a:solidFill>
                  <a:srgbClr val="7030A0"/>
                </a:solidFill>
              </a:rPr>
              <a:t>PANAMA</a:t>
            </a:r>
          </a:p>
        </p:txBody>
      </p:sp>
    </p:spTree>
    <p:extLst>
      <p:ext uri="{BB962C8B-B14F-4D97-AF65-F5344CB8AC3E}">
        <p14:creationId xmlns:p14="http://schemas.microsoft.com/office/powerpoint/2010/main" val="3605794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Char"/>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6C917-82D2-7FF3-71CF-7C117E815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94E48-29AE-1FF5-68C4-0D6A6C18865B}"/>
              </a:ext>
            </a:extLst>
          </p:cNvPr>
          <p:cNvSpPr>
            <a:spLocks noGrp="1"/>
          </p:cNvSpPr>
          <p:nvPr>
            <p:ph type="ctrTitle" idx="4294967295"/>
          </p:nvPr>
        </p:nvSpPr>
        <p:spPr>
          <a:xfrm>
            <a:off x="-1217273" y="1162050"/>
            <a:ext cx="14630400" cy="3785652"/>
          </a:xfrm>
        </p:spPr>
        <p:txBody>
          <a:bodyPr>
            <a:spAutoFit/>
          </a:bodyPr>
          <a:lstStyle/>
          <a:p>
            <a:pPr algn="ctr"/>
            <a:r>
              <a:rPr lang="en-US" sz="6000" b="1" dirty="0"/>
              <a:t>A MAN</a:t>
            </a:r>
            <a:br>
              <a:rPr lang="en-US" sz="6000" b="1" dirty="0"/>
            </a:br>
            <a:r>
              <a:rPr lang="en-US" sz="6000" b="1" dirty="0"/>
              <a:t>A PLAN</a:t>
            </a:r>
            <a:br>
              <a:rPr lang="en-US" sz="6000" b="1" dirty="0"/>
            </a:br>
            <a:r>
              <a:rPr lang="en-US" sz="6000" b="1" dirty="0"/>
              <a:t>A CANAL</a:t>
            </a:r>
            <a:br>
              <a:rPr lang="en-US" sz="6000" b="1" dirty="0"/>
            </a:br>
            <a:r>
              <a:rPr lang="en-US" sz="6000" b="1" dirty="0"/>
              <a:t>PANAMA</a:t>
            </a:r>
          </a:p>
        </p:txBody>
      </p:sp>
    </p:spTree>
    <p:extLst>
      <p:ext uri="{BB962C8B-B14F-4D97-AF65-F5344CB8AC3E}">
        <p14:creationId xmlns:p14="http://schemas.microsoft.com/office/powerpoint/2010/main" val="3833980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Char"/>
      </p:transition>
    </mc:Choice>
    <mc:Fallback xmlns="">
      <p:transition spd="slow"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BE731-82A3-24F6-1121-3D4720E871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FAF66-BEB6-83A7-C778-95D2A68599F8}"/>
              </a:ext>
            </a:extLst>
          </p:cNvPr>
          <p:cNvSpPr>
            <a:spLocks noGrp="1"/>
          </p:cNvSpPr>
          <p:nvPr>
            <p:ph type="ctrTitle" idx="4294967295"/>
          </p:nvPr>
        </p:nvSpPr>
        <p:spPr>
          <a:xfrm>
            <a:off x="-1205700" y="1162050"/>
            <a:ext cx="14630400" cy="3785652"/>
          </a:xfrm>
        </p:spPr>
        <p:txBody>
          <a:bodyPr>
            <a:spAutoFit/>
          </a:bodyPr>
          <a:lstStyle/>
          <a:p>
            <a:pPr algn="ctr"/>
            <a:r>
              <a:rPr lang="en-US" sz="6000" b="1" dirty="0"/>
              <a:t>A Man</a:t>
            </a:r>
            <a:br>
              <a:rPr lang="en-US" sz="6000" b="1" dirty="0"/>
            </a:br>
            <a:r>
              <a:rPr lang="en-US" sz="6000" b="1" dirty="0"/>
              <a:t>A Plan</a:t>
            </a:r>
            <a:br>
              <a:rPr lang="en-US" sz="6000" b="1" dirty="0"/>
            </a:br>
            <a:r>
              <a:rPr lang="en-US" sz="6000" b="1" dirty="0"/>
              <a:t>A Canal</a:t>
            </a:r>
            <a:br>
              <a:rPr lang="en-US" sz="6000" b="1" cap="small" dirty="0"/>
            </a:br>
            <a:r>
              <a:rPr lang="en-US" sz="6000" b="1" dirty="0"/>
              <a:t>PANAMA</a:t>
            </a:r>
          </a:p>
        </p:txBody>
      </p:sp>
    </p:spTree>
    <p:extLst>
      <p:ext uri="{BB962C8B-B14F-4D97-AF65-F5344CB8AC3E}">
        <p14:creationId xmlns:p14="http://schemas.microsoft.com/office/powerpoint/2010/main" val="2611025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
        <p159:morph option="byChar"/>
      </p:transition>
    </mc:Choice>
    <mc:Fallback xmlns="">
      <p:transition spd="slow" advClick="0" advTm="1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9EDD3-838B-5621-3049-78B2FAC24BD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2C20F65-3C80-0D1C-146F-CADD0C4D5D92}"/>
              </a:ext>
            </a:extLst>
          </p:cNvPr>
          <p:cNvSpPr>
            <a:spLocks noGrp="1"/>
          </p:cNvSpPr>
          <p:nvPr>
            <p:ph type="ctrTitle" idx="4294967295"/>
          </p:nvPr>
        </p:nvSpPr>
        <p:spPr>
          <a:xfrm>
            <a:off x="-1223067" y="1162050"/>
            <a:ext cx="14630400" cy="4278094"/>
          </a:xfrm>
        </p:spPr>
        <p:txBody>
          <a:bodyPr>
            <a:spAutoFit/>
          </a:bodyPr>
          <a:lstStyle/>
          <a:p>
            <a:pPr algn="ctr"/>
            <a:r>
              <a:rPr lang="en-US" sz="4400" b="1" dirty="0"/>
              <a:t>A Man</a:t>
            </a:r>
            <a:br>
              <a:rPr lang="en-US" b="1" dirty="0"/>
            </a:br>
            <a:r>
              <a:rPr lang="en-US" sz="6000" b="1" dirty="0"/>
              <a:t>A Plan</a:t>
            </a:r>
            <a:br>
              <a:rPr lang="en-US" b="1" dirty="0"/>
            </a:br>
            <a:r>
              <a:rPr lang="en-US" sz="6600" b="1" dirty="0"/>
              <a:t>A Canal</a:t>
            </a:r>
            <a:br>
              <a:rPr lang="en-US" b="1" cap="small" dirty="0"/>
            </a:br>
            <a:r>
              <a:rPr lang="en-US" sz="9600" b="1" spc="450" dirty="0"/>
              <a:t>PANAMA</a:t>
            </a:r>
            <a:endParaRPr lang="en-US" b="1" spc="450" dirty="0"/>
          </a:p>
        </p:txBody>
      </p:sp>
      <p:sp>
        <p:nvSpPr>
          <p:cNvPr id="3" name="TextBox 2">
            <a:hlinkClick r:id="" action="ppaction://noaction"/>
            <a:extLst>
              <a:ext uri="{FF2B5EF4-FFF2-40B4-BE49-F238E27FC236}">
                <a16:creationId xmlns:a16="http://schemas.microsoft.com/office/drawing/2014/main" id="{1DF2FCBF-E28F-24DB-E6A4-B326234702B3}"/>
              </a:ext>
            </a:extLst>
          </p:cNvPr>
          <p:cNvSpPr txBox="1"/>
          <p:nvPr/>
        </p:nvSpPr>
        <p:spPr>
          <a:xfrm>
            <a:off x="9766689" y="6282993"/>
            <a:ext cx="1983235" cy="369332"/>
          </a:xfrm>
          <a:prstGeom prst="rect">
            <a:avLst/>
          </a:prstGeom>
          <a:noFill/>
        </p:spPr>
        <p:txBody>
          <a:bodyPr wrap="none" rtlCol="0">
            <a:spAutoFit/>
          </a:bodyPr>
          <a:lstStyle/>
          <a:p>
            <a:r>
              <a:rPr lang="en-US" b="1" dirty="0"/>
              <a:t>End of Section 7</a:t>
            </a:r>
          </a:p>
        </p:txBody>
      </p:sp>
    </p:spTree>
    <p:extLst>
      <p:ext uri="{BB962C8B-B14F-4D97-AF65-F5344CB8AC3E}">
        <p14:creationId xmlns:p14="http://schemas.microsoft.com/office/powerpoint/2010/main" val="3154621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72B4-D36F-AE3C-84A4-E5619B6617CB}"/>
              </a:ext>
            </a:extLst>
          </p:cNvPr>
          <p:cNvSpPr>
            <a:spLocks noGrp="1"/>
          </p:cNvSpPr>
          <p:nvPr>
            <p:ph type="title"/>
          </p:nvPr>
        </p:nvSpPr>
        <p:spPr/>
        <p:txBody>
          <a:bodyPr/>
          <a:lstStyle/>
          <a:p>
            <a:r>
              <a:rPr lang="en-US" dirty="0"/>
              <a:t>Extra Slides</a:t>
            </a:r>
            <a:br>
              <a:rPr lang="en-US" dirty="0"/>
            </a:br>
            <a:endParaRPr lang="en-US" dirty="0"/>
          </a:p>
        </p:txBody>
      </p:sp>
      <p:sp>
        <p:nvSpPr>
          <p:cNvPr id="3" name="Text Placeholder 2">
            <a:extLst>
              <a:ext uri="{FF2B5EF4-FFF2-40B4-BE49-F238E27FC236}">
                <a16:creationId xmlns:a16="http://schemas.microsoft.com/office/drawing/2014/main" id="{6D11653B-CAAD-0B32-7650-D84564971A2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01835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1CC7-D146-BFF2-1BB1-485ACDDB2BB2}"/>
              </a:ext>
            </a:extLst>
          </p:cNvPr>
          <p:cNvSpPr>
            <a:spLocks noGrp="1"/>
          </p:cNvSpPr>
          <p:nvPr>
            <p:ph type="title"/>
          </p:nvPr>
        </p:nvSpPr>
        <p:spPr>
          <a:xfrm>
            <a:off x="646111" y="452718"/>
            <a:ext cx="9404723" cy="939354"/>
          </a:xfrm>
        </p:spPr>
        <p:txBody>
          <a:bodyPr/>
          <a:lstStyle/>
          <a:p>
            <a:r>
              <a:rPr lang="en-US" i="1" dirty="0"/>
              <a:t>The Path Between the Seas</a:t>
            </a:r>
            <a:endParaRPr lang="en-US" dirty="0"/>
          </a:p>
        </p:txBody>
      </p:sp>
      <p:sp>
        <p:nvSpPr>
          <p:cNvPr id="3" name="Content Placeholder 2">
            <a:extLst>
              <a:ext uri="{FF2B5EF4-FFF2-40B4-BE49-F238E27FC236}">
                <a16:creationId xmlns:a16="http://schemas.microsoft.com/office/drawing/2014/main" id="{75476898-4F63-4E6A-558B-3711E59EE46B}"/>
              </a:ext>
            </a:extLst>
          </p:cNvPr>
          <p:cNvSpPr>
            <a:spLocks noGrp="1"/>
          </p:cNvSpPr>
          <p:nvPr>
            <p:ph idx="1"/>
          </p:nvPr>
        </p:nvSpPr>
        <p:spPr>
          <a:xfrm>
            <a:off x="1103312" y="1467134"/>
            <a:ext cx="10210682" cy="5390866"/>
          </a:xfrm>
        </p:spPr>
        <p:txBody>
          <a:bodyPr>
            <a:normAutofit/>
          </a:bodyPr>
          <a:lstStyle/>
          <a:p>
            <a:r>
              <a:rPr lang="en-US" i="1" dirty="0"/>
              <a:t>The Path between the Seas</a:t>
            </a:r>
            <a:r>
              <a:rPr lang="en-US" dirty="0"/>
              <a:t>, published in 1977, chronicled the challenges of designing and building the Panama Canal. He again turned to ASCE in his research. The volume received the National Book Award and was cited by President Jimmy Carter as influential in turning the US-controlled canal over to Panama.</a:t>
            </a:r>
          </a:p>
          <a:p>
            <a:r>
              <a:rPr lang="en-US" dirty="0"/>
              <a:t>In 1981, ASCE expressed its gratitude to McCullough by bestowing him with </a:t>
            </a:r>
            <a:r>
              <a:rPr lang="en-US" b="1" i="1" dirty="0"/>
              <a:t>Distinguished Honorary Member </a:t>
            </a:r>
            <a:r>
              <a:rPr lang="en-US" dirty="0"/>
              <a:t>status. He received the </a:t>
            </a:r>
            <a:r>
              <a:rPr lang="en-US" b="1" dirty="0"/>
              <a:t>Presidential Medal of Freedom</a:t>
            </a:r>
            <a:r>
              <a:rPr lang="en-US" dirty="0"/>
              <a:t> in 2006.</a:t>
            </a:r>
          </a:p>
          <a:p>
            <a:r>
              <a:rPr lang="en-US" dirty="0"/>
              <a:t>His preceding book, The Great Bridge (1972) detailed the lives and achievements of bridge engineers John A. Roebling, his son Washington Roebling, and the pivotal role of Washington Roebling’s wife Emily Warren Roebling</a:t>
            </a:r>
            <a:r>
              <a:rPr lang="en-US" i="1" dirty="0"/>
              <a:t>. The Great Bridge </a:t>
            </a:r>
            <a:r>
              <a:rPr lang="en-US" dirty="0"/>
              <a:t>ranked No. 48 on the Modern Library’s list of the best 100 nonfiction works of the 20th century.</a:t>
            </a:r>
          </a:p>
          <a:p>
            <a:r>
              <a:rPr lang="en-US" dirty="0"/>
              <a:t>In 2013, his native Pittsburgh renamed the 16</a:t>
            </a:r>
            <a:r>
              <a:rPr lang="en-US" baseline="30000" dirty="0"/>
              <a:t>th</a:t>
            </a:r>
            <a:r>
              <a:rPr lang="en-US" dirty="0"/>
              <a:t> Street Bridge the David McCullough Bridge.</a:t>
            </a:r>
          </a:p>
        </p:txBody>
      </p:sp>
    </p:spTree>
    <p:extLst>
      <p:ext uri="{BB962C8B-B14F-4D97-AF65-F5344CB8AC3E}">
        <p14:creationId xmlns:p14="http://schemas.microsoft.com/office/powerpoint/2010/main" val="1806365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2AB559-4BBA-D1B4-6DB9-4AB4A91A3A2E}"/>
              </a:ext>
            </a:extLst>
          </p:cNvPr>
          <p:cNvSpPr>
            <a:spLocks noGrp="1"/>
          </p:cNvSpPr>
          <p:nvPr>
            <p:ph idx="1"/>
          </p:nvPr>
        </p:nvSpPr>
        <p:spPr>
          <a:xfrm>
            <a:off x="1103312" y="460006"/>
            <a:ext cx="6688722" cy="5788394"/>
          </a:xfrm>
        </p:spPr>
        <p:txBody>
          <a:bodyPr>
            <a:normAutofit/>
          </a:bodyPr>
          <a:lstStyle/>
          <a:p>
            <a:pPr marL="0" indent="0">
              <a:buNone/>
            </a:pPr>
            <a:r>
              <a:rPr lang="en-US" sz="2600" b="1" dirty="0"/>
              <a:t>The Era of Exploration and Discovery 1513</a:t>
            </a:r>
          </a:p>
          <a:p>
            <a:r>
              <a:rPr lang="en-US" dirty="0"/>
              <a:t>Vasco Núñez de Balboa discovered the isthmus of Panama in 1513</a:t>
            </a:r>
          </a:p>
          <a:p>
            <a:r>
              <a:rPr lang="en-US" dirty="0"/>
              <a:t>Balboa was a Spanish explorer, governor, and conquistador</a:t>
            </a:r>
          </a:p>
          <a:p>
            <a:r>
              <a:rPr lang="en-US" dirty="0"/>
              <a:t>He is best known for crossing the Isthmus of Panamá to the Pacific Ocean in 1513, becoming the first European to lead an expedition to have seen or reached the Pacific from the New World</a:t>
            </a:r>
          </a:p>
          <a:p>
            <a:r>
              <a:rPr lang="en-US" dirty="0"/>
              <a:t>Many things in Panamá are named for Balboa…</a:t>
            </a:r>
            <a:r>
              <a:rPr lang="en-US" dirty="0">
                <a:hlinkClick r:id="rId2"/>
              </a:rPr>
              <a:t> </a:t>
            </a:r>
          </a:p>
          <a:p>
            <a:endParaRPr lang="en-US" dirty="0"/>
          </a:p>
        </p:txBody>
      </p:sp>
      <p:pic>
        <p:nvPicPr>
          <p:cNvPr id="5" name="Picture 4" descr="A painting of a person in armor&#10;&#10;AI-generated content may be incorrect.">
            <a:extLst>
              <a:ext uri="{FF2B5EF4-FFF2-40B4-BE49-F238E27FC236}">
                <a16:creationId xmlns:a16="http://schemas.microsoft.com/office/drawing/2014/main" id="{EC1AF496-715D-4949-4CBF-F91AE0ECD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936" y="627895"/>
            <a:ext cx="4188964" cy="5610220"/>
          </a:xfrm>
          <a:prstGeom prst="rect">
            <a:avLst/>
          </a:prstGeom>
        </p:spPr>
      </p:pic>
    </p:spTree>
    <p:extLst>
      <p:ext uri="{BB962C8B-B14F-4D97-AF65-F5344CB8AC3E}">
        <p14:creationId xmlns:p14="http://schemas.microsoft.com/office/powerpoint/2010/main" val="302600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on a pedestal">
            <a:extLst>
              <a:ext uri="{FF2B5EF4-FFF2-40B4-BE49-F238E27FC236}">
                <a16:creationId xmlns:a16="http://schemas.microsoft.com/office/drawing/2014/main" id="{0812DD04-1616-6D9E-D5A9-F1412886FDFA}"/>
              </a:ext>
            </a:extLst>
          </p:cNvPr>
          <p:cNvPicPr>
            <a:picLocks noChangeAspect="1"/>
          </p:cNvPicPr>
          <p:nvPr/>
        </p:nvPicPr>
        <p:blipFill>
          <a:blip r:embed="rId2">
            <a:extLst>
              <a:ext uri="{28A0092B-C50C-407E-A947-70E740481C1C}">
                <a14:useLocalDpi xmlns:a14="http://schemas.microsoft.com/office/drawing/2010/main" val="0"/>
              </a:ext>
            </a:extLst>
          </a:blip>
          <a:srcRect t="11860"/>
          <a:stretch>
            <a:fillRect/>
          </a:stretch>
        </p:blipFill>
        <p:spPr>
          <a:xfrm>
            <a:off x="2154936" y="1649287"/>
            <a:ext cx="7891272" cy="5216496"/>
          </a:xfrm>
          <a:prstGeom prst="rect">
            <a:avLst/>
          </a:prstGeom>
        </p:spPr>
      </p:pic>
      <p:sp>
        <p:nvSpPr>
          <p:cNvPr id="2" name="Title 1">
            <a:extLst>
              <a:ext uri="{FF2B5EF4-FFF2-40B4-BE49-F238E27FC236}">
                <a16:creationId xmlns:a16="http://schemas.microsoft.com/office/drawing/2014/main" id="{454C4966-72C3-0A80-7F6E-323F634F561F}"/>
              </a:ext>
            </a:extLst>
          </p:cNvPr>
          <p:cNvSpPr>
            <a:spLocks noGrp="1"/>
          </p:cNvSpPr>
          <p:nvPr>
            <p:ph type="title"/>
          </p:nvPr>
        </p:nvSpPr>
        <p:spPr>
          <a:noFill/>
        </p:spPr>
        <p:txBody>
          <a:bodyPr/>
          <a:lstStyle/>
          <a:p>
            <a:r>
              <a:rPr lang="en-US" dirty="0"/>
              <a:t>The Balboa Memorial</a:t>
            </a:r>
          </a:p>
        </p:txBody>
      </p:sp>
    </p:spTree>
    <p:extLst>
      <p:ext uri="{BB962C8B-B14F-4D97-AF65-F5344CB8AC3E}">
        <p14:creationId xmlns:p14="http://schemas.microsoft.com/office/powerpoint/2010/main" val="3839970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0776-FCD9-A0B7-95C6-D576089C98B6}"/>
              </a:ext>
            </a:extLst>
          </p:cNvPr>
          <p:cNvSpPr>
            <a:spLocks noGrp="1"/>
          </p:cNvSpPr>
          <p:nvPr>
            <p:ph type="title"/>
          </p:nvPr>
        </p:nvSpPr>
        <p:spPr>
          <a:xfrm>
            <a:off x="931544" y="204160"/>
            <a:ext cx="9404723" cy="1400530"/>
          </a:xfrm>
        </p:spPr>
        <p:txBody>
          <a:bodyPr/>
          <a:lstStyle/>
          <a:p>
            <a:r>
              <a:rPr lang="en-US" dirty="0"/>
              <a:t>Government Issued “Balboas”</a:t>
            </a:r>
          </a:p>
        </p:txBody>
      </p:sp>
      <p:grpSp>
        <p:nvGrpSpPr>
          <p:cNvPr id="3" name="Group 2">
            <a:extLst>
              <a:ext uri="{FF2B5EF4-FFF2-40B4-BE49-F238E27FC236}">
                <a16:creationId xmlns:a16="http://schemas.microsoft.com/office/drawing/2014/main" id="{63D311A0-1667-0E14-16E4-EED26E1AC1C5}"/>
              </a:ext>
            </a:extLst>
          </p:cNvPr>
          <p:cNvGrpSpPr/>
          <p:nvPr/>
        </p:nvGrpSpPr>
        <p:grpSpPr>
          <a:xfrm>
            <a:off x="687711" y="1517192"/>
            <a:ext cx="5408289" cy="5103762"/>
            <a:chOff x="687711" y="1508781"/>
            <a:chExt cx="5408289" cy="5103762"/>
          </a:xfrm>
        </p:grpSpPr>
        <p:sp>
          <p:nvSpPr>
            <p:cNvPr id="9" name="TextBox 8">
              <a:extLst>
                <a:ext uri="{FF2B5EF4-FFF2-40B4-BE49-F238E27FC236}">
                  <a16:creationId xmlns:a16="http://schemas.microsoft.com/office/drawing/2014/main" id="{3F7A8FED-9835-E193-26E2-EDAB50F9B7A4}"/>
                </a:ext>
              </a:extLst>
            </p:cNvPr>
            <p:cNvSpPr txBox="1"/>
            <p:nvPr/>
          </p:nvSpPr>
          <p:spPr>
            <a:xfrm>
              <a:off x="1149804" y="1508781"/>
              <a:ext cx="4484102" cy="523220"/>
            </a:xfrm>
            <a:prstGeom prst="rect">
              <a:avLst/>
            </a:prstGeom>
            <a:noFill/>
          </p:spPr>
          <p:txBody>
            <a:bodyPr wrap="square" rtlCol="0">
              <a:spAutoFit/>
            </a:bodyPr>
            <a:lstStyle/>
            <a:p>
              <a:pPr algn="ctr"/>
              <a:r>
                <a:rPr lang="en-US" sz="2800" dirty="0"/>
                <a:t>Currency and Coins</a:t>
              </a:r>
            </a:p>
          </p:txBody>
        </p:sp>
        <p:sp>
          <p:nvSpPr>
            <p:cNvPr id="5" name="TextBox 4">
              <a:extLst>
                <a:ext uri="{FF2B5EF4-FFF2-40B4-BE49-F238E27FC236}">
                  <a16:creationId xmlns:a16="http://schemas.microsoft.com/office/drawing/2014/main" id="{83E48DBB-BC62-3DFF-6C5F-DBCB51B46BD4}"/>
                </a:ext>
              </a:extLst>
            </p:cNvPr>
            <p:cNvSpPr txBox="1"/>
            <p:nvPr/>
          </p:nvSpPr>
          <p:spPr>
            <a:xfrm>
              <a:off x="687711" y="3774113"/>
              <a:ext cx="5408289" cy="461665"/>
            </a:xfrm>
            <a:prstGeom prst="rect">
              <a:avLst/>
            </a:prstGeom>
            <a:noFill/>
          </p:spPr>
          <p:txBody>
            <a:bodyPr wrap="square" rtlCol="0">
              <a:spAutoFit/>
            </a:bodyPr>
            <a:lstStyle/>
            <a:p>
              <a:pPr algn="ctr"/>
              <a:r>
                <a:rPr lang="en-US" sz="2000" dirty="0"/>
                <a:t>1 </a:t>
              </a:r>
              <a:r>
                <a:rPr lang="en-US" sz="2400" dirty="0">
                  <a:latin typeface="Arial Narrow" panose="020B0606020202030204" pitchFamily="34" charset="0"/>
                </a:rPr>
                <a:t>Panamanian</a:t>
              </a:r>
              <a:r>
                <a:rPr lang="en-US" sz="2000" dirty="0"/>
                <a:t> Balboa (B/.) = 1 US Dollar ($)</a:t>
              </a:r>
            </a:p>
          </p:txBody>
        </p:sp>
        <p:pic>
          <p:nvPicPr>
            <p:cNvPr id="8" name="Picture 7" descr="A close-up of a currency&#10;&#10;AI-generated content may be incorrect.">
              <a:extLst>
                <a:ext uri="{FF2B5EF4-FFF2-40B4-BE49-F238E27FC236}">
                  <a16:creationId xmlns:a16="http://schemas.microsoft.com/office/drawing/2014/main" id="{B63A7003-251A-6089-41FE-4EC901DF14E4}"/>
                </a:ext>
              </a:extLst>
            </p:cNvPr>
            <p:cNvPicPr>
              <a:picLocks noChangeAspect="1"/>
            </p:cNvPicPr>
            <p:nvPr/>
          </p:nvPicPr>
          <p:blipFill>
            <a:blip r:embed="rId3">
              <a:extLst>
                <a:ext uri="{28A0092B-C50C-407E-A947-70E740481C1C}">
                  <a14:useLocalDpi xmlns:a14="http://schemas.microsoft.com/office/drawing/2010/main" val="0"/>
                </a:ext>
              </a:extLst>
            </a:blip>
            <a:srcRect b="49931"/>
            <a:stretch>
              <a:fillRect/>
            </a:stretch>
          </p:blipFill>
          <p:spPr>
            <a:xfrm>
              <a:off x="1697875" y="2139612"/>
              <a:ext cx="3387961" cy="1526890"/>
            </a:xfrm>
            <a:prstGeom prst="rect">
              <a:avLst/>
            </a:prstGeom>
          </p:spPr>
        </p:pic>
        <p:pic>
          <p:nvPicPr>
            <p:cNvPr id="2050" name="Picture 2" descr="Lot - Panama 1974 Souvenir Coin Set, near FDC (5 coins)">
              <a:extLst>
                <a:ext uri="{FF2B5EF4-FFF2-40B4-BE49-F238E27FC236}">
                  <a16:creationId xmlns:a16="http://schemas.microsoft.com/office/drawing/2014/main" id="{6C874DD1-572A-D8F7-0E8A-C341615E8E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355" y="4343390"/>
              <a:ext cx="3347001" cy="2269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A110DE45-3848-563B-6071-CD9BAFB4C50A}"/>
              </a:ext>
            </a:extLst>
          </p:cNvPr>
          <p:cNvGrpSpPr/>
          <p:nvPr/>
        </p:nvGrpSpPr>
        <p:grpSpPr>
          <a:xfrm>
            <a:off x="7778801" y="2240293"/>
            <a:ext cx="3490337" cy="3657560"/>
            <a:chOff x="7778801" y="2971805"/>
            <a:chExt cx="3490337" cy="3657560"/>
          </a:xfrm>
        </p:grpSpPr>
        <p:pic>
          <p:nvPicPr>
            <p:cNvPr id="6" name="Picture 5" descr="A green postage stamp with a person in a helmet&#10;&#10;AI-generated content may be incorrect.">
              <a:extLst>
                <a:ext uri="{FF2B5EF4-FFF2-40B4-BE49-F238E27FC236}">
                  <a16:creationId xmlns:a16="http://schemas.microsoft.com/office/drawing/2014/main" id="{635298B8-9758-B865-9246-9A7C1F75AAB0}"/>
                </a:ext>
              </a:extLst>
            </p:cNvPr>
            <p:cNvPicPr>
              <a:picLocks noChangeAspect="1"/>
            </p:cNvPicPr>
            <p:nvPr/>
          </p:nvPicPr>
          <p:blipFill>
            <a:blip r:embed="rId5">
              <a:extLst>
                <a:ext uri="{28A0092B-C50C-407E-A947-70E740481C1C}">
                  <a14:useLocalDpi xmlns:a14="http://schemas.microsoft.com/office/drawing/2010/main" val="0"/>
                </a:ext>
              </a:extLst>
            </a:blip>
            <a:srcRect l="1" r="3347"/>
            <a:stretch>
              <a:fillRect/>
            </a:stretch>
          </p:blipFill>
          <p:spPr>
            <a:xfrm>
              <a:off x="7837213" y="3551391"/>
              <a:ext cx="3373512" cy="2621498"/>
            </a:xfrm>
            <a:prstGeom prst="rect">
              <a:avLst/>
            </a:prstGeom>
          </p:spPr>
        </p:pic>
        <p:sp>
          <p:nvSpPr>
            <p:cNvPr id="10" name="TextBox 9">
              <a:extLst>
                <a:ext uri="{FF2B5EF4-FFF2-40B4-BE49-F238E27FC236}">
                  <a16:creationId xmlns:a16="http://schemas.microsoft.com/office/drawing/2014/main" id="{7177CDD9-4723-12B2-5C0B-1FCEF75C08BD}"/>
                </a:ext>
              </a:extLst>
            </p:cNvPr>
            <p:cNvSpPr txBox="1"/>
            <p:nvPr/>
          </p:nvSpPr>
          <p:spPr>
            <a:xfrm>
              <a:off x="7778801" y="2971805"/>
              <a:ext cx="3490336" cy="523220"/>
            </a:xfrm>
            <a:prstGeom prst="rect">
              <a:avLst/>
            </a:prstGeom>
            <a:noFill/>
          </p:spPr>
          <p:txBody>
            <a:bodyPr wrap="square" rtlCol="0">
              <a:spAutoFit/>
            </a:bodyPr>
            <a:lstStyle/>
            <a:p>
              <a:pPr algn="ctr"/>
              <a:r>
                <a:rPr lang="en-US" sz="2800" dirty="0"/>
                <a:t>Postage Stamps</a:t>
              </a:r>
            </a:p>
          </p:txBody>
        </p:sp>
        <p:sp>
          <p:nvSpPr>
            <p:cNvPr id="21" name="TextBox 20">
              <a:extLst>
                <a:ext uri="{FF2B5EF4-FFF2-40B4-BE49-F238E27FC236}">
                  <a16:creationId xmlns:a16="http://schemas.microsoft.com/office/drawing/2014/main" id="{2909372C-253E-D540-80BF-3DDD80A34967}"/>
                </a:ext>
              </a:extLst>
            </p:cNvPr>
            <p:cNvSpPr txBox="1"/>
            <p:nvPr/>
          </p:nvSpPr>
          <p:spPr>
            <a:xfrm>
              <a:off x="7778801" y="6229255"/>
              <a:ext cx="3490337" cy="400110"/>
            </a:xfrm>
            <a:prstGeom prst="rect">
              <a:avLst/>
            </a:prstGeom>
            <a:noFill/>
          </p:spPr>
          <p:txBody>
            <a:bodyPr wrap="square" rtlCol="0">
              <a:spAutoFit/>
            </a:bodyPr>
            <a:lstStyle/>
            <a:p>
              <a:pPr algn="ctr"/>
              <a:r>
                <a:rPr lang="en-US" sz="2000" dirty="0"/>
                <a:t>1 Centavo, 1904 issue</a:t>
              </a:r>
            </a:p>
          </p:txBody>
        </p:sp>
      </p:grpSp>
    </p:spTree>
    <p:extLst>
      <p:ext uri="{BB962C8B-B14F-4D97-AF65-F5344CB8AC3E}">
        <p14:creationId xmlns:p14="http://schemas.microsoft.com/office/powerpoint/2010/main" val="2450757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97C9-CF6F-3029-DA31-B52CF1AFBA51}"/>
              </a:ext>
            </a:extLst>
          </p:cNvPr>
          <p:cNvSpPr>
            <a:spLocks noGrp="1"/>
          </p:cNvSpPr>
          <p:nvPr>
            <p:ph type="title"/>
          </p:nvPr>
        </p:nvSpPr>
        <p:spPr/>
        <p:txBody>
          <a:bodyPr/>
          <a:lstStyle/>
          <a:p>
            <a:r>
              <a:rPr lang="en-US" dirty="0">
                <a:latin typeface="Arial Narrow" panose="020B0606020202030204" pitchFamily="34" charset="0"/>
              </a:rPr>
              <a:t>Panamá City’s Largest Street and …</a:t>
            </a:r>
            <a:endParaRPr lang="en-US" dirty="0"/>
          </a:p>
        </p:txBody>
      </p:sp>
      <p:pic>
        <p:nvPicPr>
          <p:cNvPr id="3" name="Picture 2" descr="DOWNTOWN WATERFRONT SKYLINE AVENIDA BALBOA PANAMA CITY REPUBLIC OF ...">
            <a:extLst>
              <a:ext uri="{FF2B5EF4-FFF2-40B4-BE49-F238E27FC236}">
                <a16:creationId xmlns:a16="http://schemas.microsoft.com/office/drawing/2014/main" id="{F4B638F8-8838-CA97-5D07-843ED6211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94" y="1490007"/>
            <a:ext cx="6067516" cy="4473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9E8FF6F-FA7D-F981-6DAC-F1D58734CF19}"/>
              </a:ext>
            </a:extLst>
          </p:cNvPr>
          <p:cNvSpPr txBox="1"/>
          <p:nvPr/>
        </p:nvSpPr>
        <p:spPr>
          <a:xfrm>
            <a:off x="1186275" y="5943617"/>
            <a:ext cx="3770182" cy="461665"/>
          </a:xfrm>
          <a:prstGeom prst="rect">
            <a:avLst/>
          </a:prstGeom>
          <a:noFill/>
        </p:spPr>
        <p:txBody>
          <a:bodyPr wrap="square" rtlCol="0">
            <a:spAutoFit/>
          </a:bodyPr>
          <a:lstStyle/>
          <a:p>
            <a:pPr algn="ctr"/>
            <a:r>
              <a:rPr lang="en-US" sz="2400" i="1" dirty="0">
                <a:latin typeface="Arial Narrow" panose="020B0606020202030204" pitchFamily="34" charset="0"/>
              </a:rPr>
              <a:t>Avenida Balboa</a:t>
            </a:r>
          </a:p>
        </p:txBody>
      </p:sp>
      <p:grpSp>
        <p:nvGrpSpPr>
          <p:cNvPr id="6" name="Group 5">
            <a:extLst>
              <a:ext uri="{FF2B5EF4-FFF2-40B4-BE49-F238E27FC236}">
                <a16:creationId xmlns:a16="http://schemas.microsoft.com/office/drawing/2014/main" id="{417C524F-190E-CC05-3053-D52459F909F0}"/>
              </a:ext>
            </a:extLst>
          </p:cNvPr>
          <p:cNvGrpSpPr/>
          <p:nvPr/>
        </p:nvGrpSpPr>
        <p:grpSpPr>
          <a:xfrm>
            <a:off x="6654131" y="-21037"/>
            <a:ext cx="5537869" cy="7024658"/>
            <a:chOff x="6367141" y="565423"/>
            <a:chExt cx="4287576" cy="5839859"/>
          </a:xfrm>
        </p:grpSpPr>
        <p:pic>
          <p:nvPicPr>
            <p:cNvPr id="1026" name="Picture 2" descr="Cerveceria Nacional Panama (SABMiller) - Balboa Lager: Bier-Bewertung ...">
              <a:extLst>
                <a:ext uri="{FF2B5EF4-FFF2-40B4-BE49-F238E27FC236}">
                  <a16:creationId xmlns:a16="http://schemas.microsoft.com/office/drawing/2014/main" id="{98791714-75A1-A526-0CAD-E8CF10311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8245" y="565423"/>
              <a:ext cx="1886472" cy="5839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6C9608-34D1-250B-2A98-A70167AF9C80}"/>
                </a:ext>
              </a:extLst>
            </p:cNvPr>
            <p:cNvSpPr txBox="1"/>
            <p:nvPr/>
          </p:nvSpPr>
          <p:spPr>
            <a:xfrm>
              <a:off x="6367141" y="2515856"/>
              <a:ext cx="2518807" cy="1611956"/>
            </a:xfrm>
            <a:prstGeom prst="rect">
              <a:avLst/>
            </a:prstGeom>
            <a:noFill/>
          </p:spPr>
          <p:txBody>
            <a:bodyPr wrap="square" rtlCol="0">
              <a:spAutoFit/>
            </a:bodyPr>
            <a:lstStyle/>
            <a:p>
              <a:pPr algn="ctr"/>
              <a:r>
                <a:rPr lang="en-US" sz="4000" i="1" dirty="0">
                  <a:latin typeface="Arial Narrow" panose="020B0606020202030204" pitchFamily="34" charset="0"/>
                </a:rPr>
                <a:t>Panamá’s </a:t>
              </a:r>
            </a:p>
            <a:p>
              <a:pPr algn="ctr"/>
              <a:r>
                <a:rPr lang="en-US" sz="4000" i="1" dirty="0">
                  <a:latin typeface="Arial Narrow" panose="020B0606020202030204" pitchFamily="34" charset="0"/>
                </a:rPr>
                <a:t>National </a:t>
              </a:r>
            </a:p>
            <a:p>
              <a:pPr algn="ctr"/>
              <a:r>
                <a:rPr lang="en-US" sz="4000" i="1" dirty="0">
                  <a:latin typeface="Arial Narrow" panose="020B0606020202030204" pitchFamily="34" charset="0"/>
                </a:rPr>
                <a:t>Beer!</a:t>
              </a:r>
            </a:p>
          </p:txBody>
        </p:sp>
      </p:grpSp>
    </p:spTree>
    <p:extLst>
      <p:ext uri="{BB962C8B-B14F-4D97-AF65-F5344CB8AC3E}">
        <p14:creationId xmlns:p14="http://schemas.microsoft.com/office/powerpoint/2010/main" val="1649471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13867583-4A0F-F8DF-DBE2-1B3606D6B931}"/>
              </a:ext>
            </a:extLst>
          </p:cNvPr>
          <p:cNvGrpSpPr>
            <a:grpSpLocks noChangeAspect="1"/>
          </p:cNvGrpSpPr>
          <p:nvPr/>
        </p:nvGrpSpPr>
        <p:grpSpPr>
          <a:xfrm>
            <a:off x="1284648" y="0"/>
            <a:ext cx="8576839" cy="6921839"/>
            <a:chOff x="2117702" y="195971"/>
            <a:chExt cx="7698886" cy="6213296"/>
          </a:xfrm>
        </p:grpSpPr>
        <p:grpSp>
          <p:nvGrpSpPr>
            <p:cNvPr id="13" name="Group 12">
              <a:extLst>
                <a:ext uri="{FF2B5EF4-FFF2-40B4-BE49-F238E27FC236}">
                  <a16:creationId xmlns:a16="http://schemas.microsoft.com/office/drawing/2014/main" id="{01DCB940-5760-5417-2678-C5A805A3EA92}"/>
                </a:ext>
              </a:extLst>
            </p:cNvPr>
            <p:cNvGrpSpPr/>
            <p:nvPr/>
          </p:nvGrpSpPr>
          <p:grpSpPr>
            <a:xfrm>
              <a:off x="2117702" y="195971"/>
              <a:ext cx="7698886" cy="6213296"/>
              <a:chOff x="2167548" y="293942"/>
              <a:chExt cx="7698886" cy="6213296"/>
            </a:xfrm>
          </p:grpSpPr>
          <p:pic>
            <p:nvPicPr>
              <p:cNvPr id="2" name="Picture 1">
                <a:extLst>
                  <a:ext uri="{FF2B5EF4-FFF2-40B4-BE49-F238E27FC236}">
                    <a16:creationId xmlns:a16="http://schemas.microsoft.com/office/drawing/2014/main" id="{95FC408A-EA68-079D-1484-921F21903F77}"/>
                  </a:ext>
                </a:extLst>
              </p:cNvPr>
              <p:cNvPicPr>
                <a:picLocks noChangeAspect="1"/>
              </p:cNvPicPr>
              <p:nvPr/>
            </p:nvPicPr>
            <p:blipFill>
              <a:blip r:embed="rId2">
                <a:alphaModFix/>
              </a:blip>
              <a:stretch>
                <a:fillRect/>
              </a:stretch>
            </p:blipFill>
            <p:spPr>
              <a:xfrm>
                <a:off x="2167548" y="293942"/>
                <a:ext cx="7698886" cy="6213296"/>
              </a:xfrm>
              <a:prstGeom prst="rect">
                <a:avLst/>
              </a:prstGeom>
            </p:spPr>
          </p:pic>
          <p:grpSp>
            <p:nvGrpSpPr>
              <p:cNvPr id="24" name="Group 23">
                <a:extLst>
                  <a:ext uri="{FF2B5EF4-FFF2-40B4-BE49-F238E27FC236}">
                    <a16:creationId xmlns:a16="http://schemas.microsoft.com/office/drawing/2014/main" id="{97DA08E8-F260-BFB2-E55A-1017E86AD40B}"/>
                  </a:ext>
                </a:extLst>
              </p:cNvPr>
              <p:cNvGrpSpPr/>
              <p:nvPr/>
            </p:nvGrpSpPr>
            <p:grpSpPr>
              <a:xfrm>
                <a:off x="6623387" y="2681422"/>
                <a:ext cx="2893048" cy="1386631"/>
                <a:chOff x="4922099" y="2701666"/>
                <a:chExt cx="2893048" cy="1386631"/>
              </a:xfrm>
            </p:grpSpPr>
            <p:sp>
              <p:nvSpPr>
                <p:cNvPr id="12" name="TextBox 11">
                  <a:extLst>
                    <a:ext uri="{FF2B5EF4-FFF2-40B4-BE49-F238E27FC236}">
                      <a16:creationId xmlns:a16="http://schemas.microsoft.com/office/drawing/2014/main" id="{9FC7AB09-ABDA-195C-C751-01AB3702D3FB}"/>
                    </a:ext>
                  </a:extLst>
                </p:cNvPr>
                <p:cNvSpPr txBox="1"/>
                <p:nvPr/>
              </p:nvSpPr>
              <p:spPr>
                <a:xfrm>
                  <a:off x="4922099" y="3710433"/>
                  <a:ext cx="728369"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Isla Rica</a:t>
                  </a:r>
                </a:p>
              </p:txBody>
            </p:sp>
            <p:sp>
              <p:nvSpPr>
                <p:cNvPr id="4" name="Freeform: Shape 3">
                  <a:extLst>
                    <a:ext uri="{FF2B5EF4-FFF2-40B4-BE49-F238E27FC236}">
                      <a16:creationId xmlns:a16="http://schemas.microsoft.com/office/drawing/2014/main" id="{1C9AF066-FFE1-FCFD-43BA-78BD69C4FB63}"/>
                    </a:ext>
                  </a:extLst>
                </p:cNvPr>
                <p:cNvSpPr/>
                <p:nvPr/>
              </p:nvSpPr>
              <p:spPr>
                <a:xfrm>
                  <a:off x="7173165" y="2843023"/>
                  <a:ext cx="620397" cy="575549"/>
                </a:xfrm>
                <a:custGeom>
                  <a:avLst/>
                  <a:gdLst>
                    <a:gd name="connsiteX0" fmla="*/ 0 w 620397"/>
                    <a:gd name="connsiteY0" fmla="*/ 0 h 575549"/>
                    <a:gd name="connsiteX1" fmla="*/ 409861 w 620397"/>
                    <a:gd name="connsiteY1" fmla="*/ 249156 h 575549"/>
                    <a:gd name="connsiteX2" fmla="*/ 585515 w 620397"/>
                    <a:gd name="connsiteY2" fmla="*/ 411107 h 575549"/>
                    <a:gd name="connsiteX3" fmla="*/ 620397 w 620397"/>
                    <a:gd name="connsiteY3" fmla="*/ 575549 h 575549"/>
                  </a:gdLst>
                  <a:ahLst/>
                  <a:cxnLst>
                    <a:cxn ang="0">
                      <a:pos x="connsiteX0" y="connsiteY0"/>
                    </a:cxn>
                    <a:cxn ang="0">
                      <a:pos x="connsiteX1" y="connsiteY1"/>
                    </a:cxn>
                    <a:cxn ang="0">
                      <a:pos x="connsiteX2" y="connsiteY2"/>
                    </a:cxn>
                    <a:cxn ang="0">
                      <a:pos x="connsiteX3" y="connsiteY3"/>
                    </a:cxn>
                  </a:cxnLst>
                  <a:rect l="l" t="t" r="r" b="b"/>
                  <a:pathLst>
                    <a:path w="620397" h="575549">
                      <a:moveTo>
                        <a:pt x="0" y="0"/>
                      </a:moveTo>
                      <a:cubicBezTo>
                        <a:pt x="156137" y="90319"/>
                        <a:pt x="312275" y="180638"/>
                        <a:pt x="409861" y="249156"/>
                      </a:cubicBezTo>
                      <a:cubicBezTo>
                        <a:pt x="507447" y="317674"/>
                        <a:pt x="550426" y="356708"/>
                        <a:pt x="585515" y="411107"/>
                      </a:cubicBezTo>
                      <a:cubicBezTo>
                        <a:pt x="620604" y="465506"/>
                        <a:pt x="612507" y="546066"/>
                        <a:pt x="620397" y="575549"/>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AD916AC-1721-DF2E-33A5-669AD9E92DF9}"/>
                    </a:ext>
                  </a:extLst>
                </p:cNvPr>
                <p:cNvSpPr/>
                <p:nvPr/>
              </p:nvSpPr>
              <p:spPr>
                <a:xfrm>
                  <a:off x="6712611" y="2838041"/>
                  <a:ext cx="483361" cy="832892"/>
                </a:xfrm>
                <a:custGeom>
                  <a:avLst/>
                  <a:gdLst>
                    <a:gd name="connsiteX0" fmla="*/ 483361 w 483361"/>
                    <a:gd name="connsiteY0" fmla="*/ 0 h 832892"/>
                    <a:gd name="connsiteX1" fmla="*/ 287774 w 483361"/>
                    <a:gd name="connsiteY1" fmla="*/ 585515 h 832892"/>
                    <a:gd name="connsiteX2" fmla="*/ 199324 w 483361"/>
                    <a:gd name="connsiteY2" fmla="*/ 787331 h 832892"/>
                    <a:gd name="connsiteX3" fmla="*/ 139527 w 483361"/>
                    <a:gd name="connsiteY3" fmla="*/ 832179 h 832892"/>
                    <a:gd name="connsiteX4" fmla="*/ 0 w 483361"/>
                    <a:gd name="connsiteY4" fmla="*/ 812247 h 83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361" h="832892">
                      <a:moveTo>
                        <a:pt x="483361" y="0"/>
                      </a:moveTo>
                      <a:cubicBezTo>
                        <a:pt x="409237" y="227146"/>
                        <a:pt x="335113" y="454293"/>
                        <a:pt x="287774" y="585515"/>
                      </a:cubicBezTo>
                      <a:cubicBezTo>
                        <a:pt x="240434" y="716737"/>
                        <a:pt x="224032" y="746220"/>
                        <a:pt x="199324" y="787331"/>
                      </a:cubicBezTo>
                      <a:cubicBezTo>
                        <a:pt x="174616" y="828442"/>
                        <a:pt x="172748" y="828026"/>
                        <a:pt x="139527" y="832179"/>
                      </a:cubicBezTo>
                      <a:cubicBezTo>
                        <a:pt x="106306" y="836332"/>
                        <a:pt x="19517" y="821383"/>
                        <a:pt x="0" y="812247"/>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3F2F67CF-F2D2-9ED2-1BA4-E2C39D644B73}"/>
                    </a:ext>
                  </a:extLst>
                </p:cNvPr>
                <p:cNvSpPr/>
                <p:nvPr/>
              </p:nvSpPr>
              <p:spPr>
                <a:xfrm>
                  <a:off x="6419470" y="3661499"/>
                  <a:ext cx="272825" cy="276917"/>
                </a:xfrm>
                <a:custGeom>
                  <a:avLst/>
                  <a:gdLst>
                    <a:gd name="connsiteX0" fmla="*/ 272825 w 272825"/>
                    <a:gd name="connsiteY0" fmla="*/ 0 h 276917"/>
                    <a:gd name="connsiteX1" fmla="*/ 154477 w 272825"/>
                    <a:gd name="connsiteY1" fmla="*/ 235451 h 276917"/>
                    <a:gd name="connsiteX2" fmla="*/ 39865 w 272825"/>
                    <a:gd name="connsiteY2" fmla="*/ 275316 h 276917"/>
                    <a:gd name="connsiteX3" fmla="*/ 0 w 272825"/>
                    <a:gd name="connsiteY3" fmla="*/ 274070 h 276917"/>
                  </a:gdLst>
                  <a:ahLst/>
                  <a:cxnLst>
                    <a:cxn ang="0">
                      <a:pos x="connsiteX0" y="connsiteY0"/>
                    </a:cxn>
                    <a:cxn ang="0">
                      <a:pos x="connsiteX1" y="connsiteY1"/>
                    </a:cxn>
                    <a:cxn ang="0">
                      <a:pos x="connsiteX2" y="connsiteY2"/>
                    </a:cxn>
                    <a:cxn ang="0">
                      <a:pos x="connsiteX3" y="connsiteY3"/>
                    </a:cxn>
                  </a:cxnLst>
                  <a:rect l="l" t="t" r="r" b="b"/>
                  <a:pathLst>
                    <a:path w="272825" h="276917">
                      <a:moveTo>
                        <a:pt x="272825" y="0"/>
                      </a:moveTo>
                      <a:cubicBezTo>
                        <a:pt x="233064" y="94782"/>
                        <a:pt x="193304" y="189565"/>
                        <a:pt x="154477" y="235451"/>
                      </a:cubicBezTo>
                      <a:cubicBezTo>
                        <a:pt x="115650" y="281337"/>
                        <a:pt x="65611" y="268880"/>
                        <a:pt x="39865" y="275316"/>
                      </a:cubicBezTo>
                      <a:cubicBezTo>
                        <a:pt x="14119" y="281752"/>
                        <a:pt x="30937" y="266180"/>
                        <a:pt x="0" y="274070"/>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6A3EFFB7-B652-FC04-282C-00E82641ACE0}"/>
                    </a:ext>
                  </a:extLst>
                </p:cNvPr>
                <p:cNvSpPr/>
                <p:nvPr/>
              </p:nvSpPr>
              <p:spPr>
                <a:xfrm>
                  <a:off x="5638368" y="3394902"/>
                  <a:ext cx="776119" cy="476951"/>
                </a:xfrm>
                <a:custGeom>
                  <a:avLst/>
                  <a:gdLst>
                    <a:gd name="connsiteX0" fmla="*/ 776119 w 776119"/>
                    <a:gd name="connsiteY0" fmla="*/ 565583 h 565583"/>
                    <a:gd name="connsiteX1" fmla="*/ 447234 w 776119"/>
                    <a:gd name="connsiteY1" fmla="*/ 508277 h 565583"/>
                    <a:gd name="connsiteX2" fmla="*/ 198079 w 776119"/>
                    <a:gd name="connsiteY2" fmla="*/ 383700 h 565583"/>
                    <a:gd name="connsiteX3" fmla="*/ 83467 w 776119"/>
                    <a:gd name="connsiteY3" fmla="*/ 242927 h 565583"/>
                    <a:gd name="connsiteX4" fmla="*/ 0 w 776119"/>
                    <a:gd name="connsiteY4" fmla="*/ 0 h 56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19" h="565583">
                      <a:moveTo>
                        <a:pt x="776119" y="565583"/>
                      </a:moveTo>
                      <a:cubicBezTo>
                        <a:pt x="659846" y="552087"/>
                        <a:pt x="543574" y="538591"/>
                        <a:pt x="447234" y="508277"/>
                      </a:cubicBezTo>
                      <a:cubicBezTo>
                        <a:pt x="350894" y="477963"/>
                        <a:pt x="258707" y="427925"/>
                        <a:pt x="198079" y="383700"/>
                      </a:cubicBezTo>
                      <a:cubicBezTo>
                        <a:pt x="137451" y="339475"/>
                        <a:pt x="116480" y="306877"/>
                        <a:pt x="83467" y="242927"/>
                      </a:cubicBezTo>
                      <a:cubicBezTo>
                        <a:pt x="50454" y="178977"/>
                        <a:pt x="17856" y="49831"/>
                        <a:pt x="0" y="0"/>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DB8E4C6-47F0-B4AD-25AC-BF76EDED1533}"/>
                    </a:ext>
                  </a:extLst>
                </p:cNvPr>
                <p:cNvSpPr/>
                <p:nvPr/>
              </p:nvSpPr>
              <p:spPr>
                <a:xfrm>
                  <a:off x="5667404" y="3374573"/>
                  <a:ext cx="811863" cy="553522"/>
                </a:xfrm>
                <a:custGeom>
                  <a:avLst/>
                  <a:gdLst>
                    <a:gd name="connsiteX0" fmla="*/ 0 w 811863"/>
                    <a:gd name="connsiteY0" fmla="*/ 7872 h 553522"/>
                    <a:gd name="connsiteX1" fmla="*/ 138282 w 811863"/>
                    <a:gd name="connsiteY1" fmla="*/ 11609 h 553522"/>
                    <a:gd name="connsiteX2" fmla="*/ 328885 w 811863"/>
                    <a:gd name="connsiteY2" fmla="*/ 118746 h 553522"/>
                    <a:gd name="connsiteX3" fmla="*/ 585515 w 811863"/>
                    <a:gd name="connsiteY3" fmla="*/ 374130 h 553522"/>
                    <a:gd name="connsiteX4" fmla="*/ 693898 w 811863"/>
                    <a:gd name="connsiteY4" fmla="*/ 487496 h 553522"/>
                    <a:gd name="connsiteX5" fmla="*/ 808509 w 811863"/>
                    <a:gd name="connsiteY5" fmla="*/ 491233 h 553522"/>
                    <a:gd name="connsiteX6" fmla="*/ 783594 w 811863"/>
                    <a:gd name="connsiteY6" fmla="*/ 553522 h 55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1863" h="553522">
                      <a:moveTo>
                        <a:pt x="0" y="7872"/>
                      </a:moveTo>
                      <a:cubicBezTo>
                        <a:pt x="41734" y="501"/>
                        <a:pt x="83468" y="-6870"/>
                        <a:pt x="138282" y="11609"/>
                      </a:cubicBezTo>
                      <a:cubicBezTo>
                        <a:pt x="193096" y="30088"/>
                        <a:pt x="254346" y="58326"/>
                        <a:pt x="328885" y="118746"/>
                      </a:cubicBezTo>
                      <a:cubicBezTo>
                        <a:pt x="403424" y="179166"/>
                        <a:pt x="524680" y="312672"/>
                        <a:pt x="585515" y="374130"/>
                      </a:cubicBezTo>
                      <a:cubicBezTo>
                        <a:pt x="646350" y="435588"/>
                        <a:pt x="656732" y="467979"/>
                        <a:pt x="693898" y="487496"/>
                      </a:cubicBezTo>
                      <a:cubicBezTo>
                        <a:pt x="731064" y="507013"/>
                        <a:pt x="793560" y="480229"/>
                        <a:pt x="808509" y="491233"/>
                      </a:cubicBezTo>
                      <a:cubicBezTo>
                        <a:pt x="823458" y="502237"/>
                        <a:pt x="783594" y="553522"/>
                        <a:pt x="783594" y="553522"/>
                      </a:cubicBezTo>
                    </a:path>
                  </a:pathLst>
                </a:cu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3142677-BAF7-3473-33B3-BAB940BCFF03}"/>
                    </a:ext>
                  </a:extLst>
                </p:cNvPr>
                <p:cNvSpPr/>
                <p:nvPr/>
              </p:nvSpPr>
              <p:spPr>
                <a:xfrm>
                  <a:off x="6691702" y="2825584"/>
                  <a:ext cx="491812" cy="819720"/>
                </a:xfrm>
                <a:custGeom>
                  <a:avLst/>
                  <a:gdLst>
                    <a:gd name="connsiteX0" fmla="*/ 491812 w 491812"/>
                    <a:gd name="connsiteY0" fmla="*/ 0 h 819721"/>
                    <a:gd name="connsiteX1" fmla="*/ 195318 w 491812"/>
                    <a:gd name="connsiteY1" fmla="*/ 135789 h 819721"/>
                    <a:gd name="connsiteX2" fmla="*/ 57036 w 491812"/>
                    <a:gd name="connsiteY2" fmla="*/ 247909 h 819721"/>
                    <a:gd name="connsiteX3" fmla="*/ 977 w 491812"/>
                    <a:gd name="connsiteY3" fmla="*/ 342588 h 819721"/>
                    <a:gd name="connsiteX4" fmla="*/ 22155 w 491812"/>
                    <a:gd name="connsiteY4" fmla="*/ 819721 h 819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812" h="819721">
                      <a:moveTo>
                        <a:pt x="491812" y="0"/>
                      </a:moveTo>
                      <a:cubicBezTo>
                        <a:pt x="379796" y="47235"/>
                        <a:pt x="267781" y="94471"/>
                        <a:pt x="195318" y="135789"/>
                      </a:cubicBezTo>
                      <a:cubicBezTo>
                        <a:pt x="122855" y="177107"/>
                        <a:pt x="89426" y="213443"/>
                        <a:pt x="57036" y="247909"/>
                      </a:cubicBezTo>
                      <a:cubicBezTo>
                        <a:pt x="24646" y="282375"/>
                        <a:pt x="6790" y="247286"/>
                        <a:pt x="977" y="342588"/>
                      </a:cubicBezTo>
                      <a:cubicBezTo>
                        <a:pt x="-4837" y="437890"/>
                        <a:pt x="16964" y="741030"/>
                        <a:pt x="22155" y="819721"/>
                      </a:cubicBezTo>
                    </a:path>
                  </a:pathLst>
                </a:custGeom>
                <a:noFill/>
                <a:ln w="31750">
                  <a:solidFill>
                    <a:srgbClr val="121A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D5A65E-503D-AAD7-9BE5-A1BC24B3AE3E}"/>
                    </a:ext>
                  </a:extLst>
                </p:cNvPr>
                <p:cNvSpPr txBox="1"/>
                <p:nvPr/>
              </p:nvSpPr>
              <p:spPr>
                <a:xfrm>
                  <a:off x="7159461" y="2701666"/>
                  <a:ext cx="539424"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Careta</a:t>
                  </a:r>
                </a:p>
              </p:txBody>
            </p:sp>
            <p:sp>
              <p:nvSpPr>
                <p:cNvPr id="18" name="Oval 17">
                  <a:extLst>
                    <a:ext uri="{FF2B5EF4-FFF2-40B4-BE49-F238E27FC236}">
                      <a16:creationId xmlns:a16="http://schemas.microsoft.com/office/drawing/2014/main" id="{76C78472-D699-9B30-18BC-CEE011FC93B3}"/>
                    </a:ext>
                  </a:extLst>
                </p:cNvPr>
                <p:cNvSpPr/>
                <p:nvPr/>
              </p:nvSpPr>
              <p:spPr>
                <a:xfrm>
                  <a:off x="5602453" y="3364278"/>
                  <a:ext cx="54864" cy="5356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56C4BC-FA5C-3E03-F57C-E301B218AD26}"/>
                    </a:ext>
                  </a:extLst>
                </p:cNvPr>
                <p:cNvSpPr/>
                <p:nvPr/>
              </p:nvSpPr>
              <p:spPr>
                <a:xfrm>
                  <a:off x="7147496" y="2792299"/>
                  <a:ext cx="54864" cy="5356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489E8B2-D904-0505-5491-4DD151F155B6}"/>
                    </a:ext>
                  </a:extLst>
                </p:cNvPr>
                <p:cNvSpPr/>
                <p:nvPr/>
              </p:nvSpPr>
              <p:spPr>
                <a:xfrm>
                  <a:off x="6662239" y="3619340"/>
                  <a:ext cx="54864" cy="5356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521884A-42A7-564F-0B05-45CB1B692BE2}"/>
                    </a:ext>
                  </a:extLst>
                </p:cNvPr>
                <p:cNvSpPr/>
                <p:nvPr/>
              </p:nvSpPr>
              <p:spPr>
                <a:xfrm>
                  <a:off x="6402712" y="3927329"/>
                  <a:ext cx="54864" cy="5356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6467152-9DC1-D059-5B47-1B79D876C9FB}"/>
                    </a:ext>
                  </a:extLst>
                </p:cNvPr>
                <p:cNvSpPr/>
                <p:nvPr/>
              </p:nvSpPr>
              <p:spPr>
                <a:xfrm>
                  <a:off x="7760283" y="3389783"/>
                  <a:ext cx="54864" cy="5356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F1FFFC-7484-8E3F-4E90-44DE530AC232}"/>
                    </a:ext>
                  </a:extLst>
                </p:cNvPr>
                <p:cNvSpPr txBox="1"/>
                <p:nvPr/>
              </p:nvSpPr>
              <p:spPr>
                <a:xfrm>
                  <a:off x="6612378" y="3637348"/>
                  <a:ext cx="728369"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San Miguel</a:t>
                  </a:r>
                </a:p>
              </p:txBody>
            </p:sp>
            <p:sp>
              <p:nvSpPr>
                <p:cNvPr id="23" name="TextBox 22">
                  <a:extLst>
                    <a:ext uri="{FF2B5EF4-FFF2-40B4-BE49-F238E27FC236}">
                      <a16:creationId xmlns:a16="http://schemas.microsoft.com/office/drawing/2014/main" id="{D2158B58-A9D3-93A9-D3E4-261318275823}"/>
                    </a:ext>
                  </a:extLst>
                </p:cNvPr>
                <p:cNvSpPr txBox="1"/>
                <p:nvPr/>
              </p:nvSpPr>
              <p:spPr>
                <a:xfrm>
                  <a:off x="5960189" y="3872853"/>
                  <a:ext cx="728369" cy="215444"/>
                </a:xfrm>
                <a:prstGeom prst="rect">
                  <a:avLst/>
                </a:prstGeom>
                <a:noFill/>
              </p:spPr>
              <p:txBody>
                <a:bodyPr wrap="square" rtlCol="0">
                  <a:spAutoFit/>
                </a:bodyPr>
                <a:lstStyle/>
                <a:p>
                  <a:r>
                    <a:rPr lang="en-US" sz="800" b="1" dirty="0">
                      <a:solidFill>
                        <a:schemeClr val="bg1"/>
                      </a:solidFill>
                      <a:latin typeface="Arial Narrow" panose="020B0606020202030204" pitchFamily="34" charset="0"/>
                    </a:rPr>
                    <a:t>Tumaco</a:t>
                  </a:r>
                </a:p>
              </p:txBody>
            </p:sp>
          </p:grpSp>
        </p:grpSp>
        <p:grpSp>
          <p:nvGrpSpPr>
            <p:cNvPr id="34" name="Group 33">
              <a:extLst>
                <a:ext uri="{FF2B5EF4-FFF2-40B4-BE49-F238E27FC236}">
                  <a16:creationId xmlns:a16="http://schemas.microsoft.com/office/drawing/2014/main" id="{D1D0CC4A-F78A-A61A-CB98-D066952BFB8B}"/>
                </a:ext>
              </a:extLst>
            </p:cNvPr>
            <p:cNvGrpSpPr/>
            <p:nvPr/>
          </p:nvGrpSpPr>
          <p:grpSpPr>
            <a:xfrm>
              <a:off x="6929293" y="4216984"/>
              <a:ext cx="839434" cy="338554"/>
              <a:chOff x="7149235" y="4126930"/>
              <a:chExt cx="839434" cy="338554"/>
            </a:xfrm>
          </p:grpSpPr>
          <p:sp>
            <p:nvSpPr>
              <p:cNvPr id="28" name="TextBox 27">
                <a:extLst>
                  <a:ext uri="{FF2B5EF4-FFF2-40B4-BE49-F238E27FC236}">
                    <a16:creationId xmlns:a16="http://schemas.microsoft.com/office/drawing/2014/main" id="{9D14477B-DED6-8FB5-0191-A5C53357BCB1}"/>
                  </a:ext>
                </a:extLst>
              </p:cNvPr>
              <p:cNvSpPr txBox="1"/>
              <p:nvPr/>
            </p:nvSpPr>
            <p:spPr>
              <a:xfrm>
                <a:off x="7415514" y="4126930"/>
                <a:ext cx="573155" cy="338554"/>
              </a:xfrm>
              <a:prstGeom prst="rect">
                <a:avLst/>
              </a:prstGeom>
              <a:noFill/>
              <a:ln w="31750">
                <a:noFill/>
              </a:ln>
            </p:spPr>
            <p:txBody>
              <a:bodyPr wrap="square" rtlCol="0">
                <a:spAutoFit/>
              </a:bodyPr>
              <a:lstStyle/>
              <a:p>
                <a:r>
                  <a:rPr lang="en-US" sz="800" b="1" dirty="0">
                    <a:solidFill>
                      <a:schemeClr val="bg1"/>
                    </a:solidFill>
                    <a:latin typeface="Arial Narrow" panose="020B0606020202030204" pitchFamily="34" charset="0"/>
                  </a:rPr>
                  <a:t>Outward</a:t>
                </a:r>
              </a:p>
              <a:p>
                <a:r>
                  <a:rPr lang="en-US" sz="800" b="1" dirty="0">
                    <a:solidFill>
                      <a:schemeClr val="bg1"/>
                    </a:solidFill>
                    <a:latin typeface="Arial Narrow" panose="020B0606020202030204" pitchFamily="34" charset="0"/>
                  </a:rPr>
                  <a:t>Return</a:t>
                </a:r>
              </a:p>
            </p:txBody>
          </p:sp>
          <p:cxnSp>
            <p:nvCxnSpPr>
              <p:cNvPr id="29" name="Straight Connector 28">
                <a:extLst>
                  <a:ext uri="{FF2B5EF4-FFF2-40B4-BE49-F238E27FC236}">
                    <a16:creationId xmlns:a16="http://schemas.microsoft.com/office/drawing/2014/main" id="{FD15BD60-F0CE-1BA4-62A0-D8B99C0D0078}"/>
                  </a:ext>
                </a:extLst>
              </p:cNvPr>
              <p:cNvCxnSpPr>
                <a:cxnSpLocks/>
              </p:cNvCxnSpPr>
              <p:nvPr/>
            </p:nvCxnSpPr>
            <p:spPr>
              <a:xfrm>
                <a:off x="7149235" y="4350593"/>
                <a:ext cx="27432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D53A5CF-1F13-6D2A-5274-E786EB7AAAC6}"/>
                  </a:ext>
                </a:extLst>
              </p:cNvPr>
              <p:cNvCxnSpPr/>
              <p:nvPr/>
            </p:nvCxnSpPr>
            <p:spPr>
              <a:xfrm>
                <a:off x="7173288" y="4234560"/>
                <a:ext cx="274320" cy="0"/>
              </a:xfrm>
              <a:prstGeom prst="line">
                <a:avLst/>
              </a:prstGeom>
              <a:ln w="38100">
                <a:solidFill>
                  <a:srgbClr val="121AF2"/>
                </a:solidFill>
              </a:ln>
            </p:spPr>
            <p:style>
              <a:lnRef idx="2">
                <a:schemeClr val="accent1"/>
              </a:lnRef>
              <a:fillRef idx="0">
                <a:schemeClr val="accent1"/>
              </a:fillRef>
              <a:effectRef idx="1">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F7F3BD13-31C5-B626-5749-278835AF20E5}"/>
                </a:ext>
              </a:extLst>
            </p:cNvPr>
            <p:cNvCxnSpPr>
              <a:cxnSpLocks/>
            </p:cNvCxnSpPr>
            <p:nvPr/>
          </p:nvCxnSpPr>
          <p:spPr>
            <a:xfrm flipV="1">
              <a:off x="7036755" y="3613133"/>
              <a:ext cx="383292" cy="90875"/>
            </a:xfrm>
            <a:prstGeom prst="straightConnector1">
              <a:avLst/>
            </a:prstGeom>
            <a:ln w="15875">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447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E64BD-03EB-1D27-83DF-D1383543E2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EABA0-B8B0-3F06-AF6B-778E95FD2C19}"/>
              </a:ext>
            </a:extLst>
          </p:cNvPr>
          <p:cNvSpPr>
            <a:spLocks noGrp="1"/>
          </p:cNvSpPr>
          <p:nvPr>
            <p:ph idx="1"/>
          </p:nvPr>
        </p:nvSpPr>
        <p:spPr>
          <a:xfrm>
            <a:off x="617080" y="409517"/>
            <a:ext cx="6849585" cy="6288603"/>
          </a:xfrm>
        </p:spPr>
        <p:txBody>
          <a:bodyPr>
            <a:noAutofit/>
          </a:bodyPr>
          <a:lstStyle/>
          <a:p>
            <a:pPr marL="0" indent="0">
              <a:buNone/>
            </a:pPr>
            <a:r>
              <a:rPr lang="en-US" sz="3200" b="1" dirty="0"/>
              <a:t>The Pioneer Era 1880 to 1889</a:t>
            </a:r>
          </a:p>
          <a:p>
            <a:r>
              <a:rPr lang="en-US" sz="1600" dirty="0"/>
              <a:t>Count Ferdinand de Lesseps </a:t>
            </a:r>
            <a:r>
              <a:rPr lang="en-US" sz="1600" dirty="0">
                <a:solidFill>
                  <a:srgbClr val="FFFFFF"/>
                </a:solidFill>
              </a:rPr>
              <a:t>was the beloved entrepreneur who led the successful and profitable  effort to build the Suez Canal</a:t>
            </a:r>
          </a:p>
          <a:p>
            <a:r>
              <a:rPr lang="en-US" sz="1600" dirty="0">
                <a:solidFill>
                  <a:srgbClr val="FFFFFF"/>
                </a:solidFill>
              </a:rPr>
              <a:t>He married for the second time at age 64 and fathered 12 children. A feat that many thought to be as great as building the Suez Canal!</a:t>
            </a:r>
          </a:p>
          <a:p>
            <a:r>
              <a:rPr lang="en-US" sz="1600" dirty="0">
                <a:solidFill>
                  <a:srgbClr val="FFFFFF"/>
                </a:solidFill>
              </a:rPr>
              <a:t>He was considered to be a great man in France</a:t>
            </a:r>
            <a:endParaRPr lang="en-US" sz="1600" dirty="0"/>
          </a:p>
          <a:p>
            <a:r>
              <a:rPr lang="en-US" sz="1600" dirty="0"/>
              <a:t>He then organized the first attempt to construct a canal in Panama</a:t>
            </a:r>
          </a:p>
          <a:p>
            <a:pPr>
              <a:lnSpc>
                <a:spcPct val="120000"/>
              </a:lnSpc>
            </a:pPr>
            <a:r>
              <a:rPr lang="en-US" sz="1600" dirty="0">
                <a:solidFill>
                  <a:srgbClr val="FFFFFF"/>
                </a:solidFill>
              </a:rPr>
              <a:t>He was not an engineer and had no  experience of the dangers of working in the tropics</a:t>
            </a:r>
          </a:p>
          <a:p>
            <a:pPr>
              <a:lnSpc>
                <a:spcPct val="120000"/>
              </a:lnSpc>
            </a:pPr>
            <a:r>
              <a:rPr lang="en-US" sz="1600" dirty="0">
                <a:solidFill>
                  <a:srgbClr val="FFFFFF"/>
                </a:solidFill>
              </a:rPr>
              <a:t>He believed that if was possible to construct a canal at sea-level – a fatal error</a:t>
            </a:r>
          </a:p>
          <a:p>
            <a:pPr>
              <a:lnSpc>
                <a:spcPct val="120000"/>
              </a:lnSpc>
            </a:pPr>
            <a:r>
              <a:rPr lang="en-US" sz="1600" dirty="0">
                <a:solidFill>
                  <a:srgbClr val="FFFFFF"/>
                </a:solidFill>
              </a:rPr>
              <a:t>His management of the Panamá Canal was remote and naïve and led to failure</a:t>
            </a:r>
          </a:p>
          <a:p>
            <a:pPr>
              <a:lnSpc>
                <a:spcPct val="120000"/>
              </a:lnSpc>
            </a:pPr>
            <a:r>
              <a:rPr lang="en-US" sz="1600" dirty="0">
                <a:solidFill>
                  <a:srgbClr val="FFFFFF"/>
                </a:solidFill>
              </a:rPr>
              <a:t>Everyone who invested in the French effort to build the Panamá Canal lost all their money</a:t>
            </a:r>
          </a:p>
          <a:p>
            <a:endParaRPr lang="en-US" dirty="0"/>
          </a:p>
        </p:txBody>
      </p:sp>
      <p:pic>
        <p:nvPicPr>
          <p:cNvPr id="8" name="Picture 7" descr="A person with a mustache&#10;&#10;AI-generated content may be incorrect.">
            <a:extLst>
              <a:ext uri="{FF2B5EF4-FFF2-40B4-BE49-F238E27FC236}">
                <a16:creationId xmlns:a16="http://schemas.microsoft.com/office/drawing/2014/main" id="{36FF1A8A-21E9-3609-39A6-CC7455901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234" y="14267"/>
            <a:ext cx="4629897" cy="6857584"/>
          </a:xfrm>
          <a:prstGeom prst="rect">
            <a:avLst/>
          </a:prstGeom>
        </p:spPr>
      </p:pic>
    </p:spTree>
    <p:extLst>
      <p:ext uri="{BB962C8B-B14F-4D97-AF65-F5344CB8AC3E}">
        <p14:creationId xmlns:p14="http://schemas.microsoft.com/office/powerpoint/2010/main" val="384980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BFD05E-902B-6082-CF76-8207D8ECB4D0}"/>
              </a:ext>
            </a:extLst>
          </p:cNvPr>
          <p:cNvPicPr>
            <a:picLocks noChangeAspect="1"/>
          </p:cNvPicPr>
          <p:nvPr/>
        </p:nvPicPr>
        <p:blipFill>
          <a:blip r:embed="rId2"/>
          <a:srcRect l="2857" t="3925" r="3554" b="25318"/>
          <a:stretch>
            <a:fillRect/>
          </a:stretch>
        </p:blipFill>
        <p:spPr>
          <a:xfrm>
            <a:off x="1402454" y="269270"/>
            <a:ext cx="9317904" cy="4852491"/>
          </a:xfrm>
          <a:prstGeom prst="rect">
            <a:avLst/>
          </a:prstGeom>
        </p:spPr>
      </p:pic>
      <p:sp>
        <p:nvSpPr>
          <p:cNvPr id="3" name="TextBox 2">
            <a:extLst>
              <a:ext uri="{FF2B5EF4-FFF2-40B4-BE49-F238E27FC236}">
                <a16:creationId xmlns:a16="http://schemas.microsoft.com/office/drawing/2014/main" id="{4336E52C-2B29-BDD1-A978-DAB974FEEB77}"/>
              </a:ext>
            </a:extLst>
          </p:cNvPr>
          <p:cNvSpPr txBox="1"/>
          <p:nvPr/>
        </p:nvSpPr>
        <p:spPr>
          <a:xfrm>
            <a:off x="1537090" y="5103674"/>
            <a:ext cx="9222537" cy="1631216"/>
          </a:xfrm>
          <a:prstGeom prst="rect">
            <a:avLst/>
          </a:prstGeom>
          <a:noFill/>
        </p:spPr>
        <p:txBody>
          <a:bodyPr wrap="square" rtlCol="0">
            <a:spAutoFit/>
          </a:bodyPr>
          <a:lstStyle/>
          <a:p>
            <a:r>
              <a:rPr lang="en-US" b="1" dirty="0"/>
              <a:t>Crockery rings filled with water were used by the French to protect plants on the hospital grounds from the ravages of umbrella ants, but also served as perfect breeding grounds for </a:t>
            </a:r>
            <a:r>
              <a:rPr lang="en-US" b="1" i="1" dirty="0" err="1"/>
              <a:t>Stegomyia</a:t>
            </a:r>
            <a:r>
              <a:rPr lang="en-US" b="1" i="1" dirty="0"/>
              <a:t> </a:t>
            </a:r>
            <a:r>
              <a:rPr lang="en-US" b="1" i="1" dirty="0" err="1"/>
              <a:t>fasciata</a:t>
            </a:r>
            <a:r>
              <a:rPr lang="en-US" b="1" dirty="0"/>
              <a:t>, the yellow-fever mosquito</a:t>
            </a:r>
          </a:p>
          <a:p>
            <a:endParaRPr lang="en-US" sz="1400" i="1" dirty="0"/>
          </a:p>
          <a:p>
            <a:r>
              <a:rPr lang="en-US" sz="1400" i="1" dirty="0"/>
              <a:t>From Mosquito Control by J. Le Prince and G. P. Putnam, 1916 and McCullough, 1977</a:t>
            </a:r>
          </a:p>
          <a:p>
            <a:endParaRPr lang="en-US" dirty="0"/>
          </a:p>
        </p:txBody>
      </p:sp>
    </p:spTree>
    <p:extLst>
      <p:ext uri="{BB962C8B-B14F-4D97-AF65-F5344CB8AC3E}">
        <p14:creationId xmlns:p14="http://schemas.microsoft.com/office/powerpoint/2010/main" val="3195886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359AB5-2BD1-8904-A218-0835DFCD007A}"/>
              </a:ext>
            </a:extLst>
          </p:cNvPr>
          <p:cNvSpPr>
            <a:spLocks noGrp="1"/>
          </p:cNvSpPr>
          <p:nvPr>
            <p:ph type="title" idx="4294967295"/>
          </p:nvPr>
        </p:nvSpPr>
        <p:spPr>
          <a:xfrm>
            <a:off x="4305300" y="279400"/>
            <a:ext cx="7886700" cy="1347788"/>
          </a:xfrm>
        </p:spPr>
        <p:txBody>
          <a:bodyPr/>
          <a:lstStyle/>
          <a:p>
            <a:r>
              <a:rPr lang="en-US" dirty="0"/>
              <a:t>The French from 1880 to 1889</a:t>
            </a:r>
          </a:p>
        </p:txBody>
      </p:sp>
      <p:pic>
        <p:nvPicPr>
          <p:cNvPr id="6" name="Picture 5">
            <a:extLst>
              <a:ext uri="{FF2B5EF4-FFF2-40B4-BE49-F238E27FC236}">
                <a16:creationId xmlns:a16="http://schemas.microsoft.com/office/drawing/2014/main" id="{97E83A65-DE73-52DA-7CB1-0866E4C4E875}"/>
              </a:ext>
            </a:extLst>
          </p:cNvPr>
          <p:cNvPicPr>
            <a:picLocks noChangeAspect="1"/>
          </p:cNvPicPr>
          <p:nvPr/>
        </p:nvPicPr>
        <p:blipFill>
          <a:blip r:embed="rId2"/>
          <a:stretch>
            <a:fillRect/>
          </a:stretch>
        </p:blipFill>
        <p:spPr>
          <a:xfrm>
            <a:off x="6668204" y="3153196"/>
            <a:ext cx="5265526" cy="3606632"/>
          </a:xfrm>
          <a:prstGeom prst="rect">
            <a:avLst/>
          </a:prstGeom>
        </p:spPr>
      </p:pic>
    </p:spTree>
    <p:extLst>
      <p:ext uri="{BB962C8B-B14F-4D97-AF65-F5344CB8AC3E}">
        <p14:creationId xmlns:p14="http://schemas.microsoft.com/office/powerpoint/2010/main" val="43752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60649-37D0-D58B-D02E-8C55B9AB0C90}"/>
              </a:ext>
            </a:extLst>
          </p:cNvPr>
          <p:cNvSpPr>
            <a:spLocks noGrp="1"/>
          </p:cNvSpPr>
          <p:nvPr>
            <p:ph type="title"/>
          </p:nvPr>
        </p:nvSpPr>
        <p:spPr>
          <a:xfrm>
            <a:off x="646111" y="452718"/>
            <a:ext cx="9404723" cy="1168519"/>
          </a:xfrm>
        </p:spPr>
        <p:txBody>
          <a:bodyPr/>
          <a:lstStyle/>
          <a:p>
            <a:r>
              <a:rPr lang="en-US" dirty="0"/>
              <a:t>The Causes of the French Failure</a:t>
            </a:r>
          </a:p>
        </p:txBody>
      </p:sp>
      <p:sp>
        <p:nvSpPr>
          <p:cNvPr id="3" name="Content Placeholder 2">
            <a:extLst>
              <a:ext uri="{FF2B5EF4-FFF2-40B4-BE49-F238E27FC236}">
                <a16:creationId xmlns:a16="http://schemas.microsoft.com/office/drawing/2014/main" id="{7669D1BA-8FB6-619D-45FC-46A73DBD1431}"/>
              </a:ext>
            </a:extLst>
          </p:cNvPr>
          <p:cNvSpPr>
            <a:spLocks noGrp="1"/>
          </p:cNvSpPr>
          <p:nvPr>
            <p:ph idx="1"/>
          </p:nvPr>
        </p:nvSpPr>
        <p:spPr>
          <a:xfrm>
            <a:off x="1103312" y="1694164"/>
            <a:ext cx="10234126" cy="4723465"/>
          </a:xfrm>
        </p:spPr>
        <p:txBody>
          <a:bodyPr>
            <a:normAutofit/>
          </a:bodyPr>
          <a:lstStyle/>
          <a:p>
            <a:pPr marL="0" indent="0">
              <a:buNone/>
            </a:pPr>
            <a:r>
              <a:rPr lang="en-US" sz="2800" dirty="0"/>
              <a:t>Their attempt was about 10 years too early because:</a:t>
            </a:r>
          </a:p>
          <a:p>
            <a:r>
              <a:rPr lang="en-US" dirty="0"/>
              <a:t>They were stopped by tropical diseases and impossible goal of building a sea-level canal</a:t>
            </a:r>
          </a:p>
          <a:p>
            <a:r>
              <a:rPr lang="en-US" dirty="0"/>
              <a:t>They did not have knowledge about how to manage public health for living and working in the tropics</a:t>
            </a:r>
          </a:p>
          <a:p>
            <a:r>
              <a:rPr lang="en-US" dirty="0"/>
              <a:t>The lacked modern building materials (i.e. steel and concrete) and could not obtain these materials in France</a:t>
            </a:r>
          </a:p>
          <a:p>
            <a:r>
              <a:rPr lang="en-US" dirty="0"/>
              <a:t>The French engineers believed in their design computations rather than being able to work with empirical results from field and laboratory testing, but the main reason was </a:t>
            </a:r>
          </a:p>
          <a:p>
            <a:r>
              <a:rPr lang="en-US" sz="2800" b="1" i="1" u="sng" dirty="0"/>
              <a:t>They ran out of money!</a:t>
            </a:r>
          </a:p>
        </p:txBody>
      </p:sp>
    </p:spTree>
    <p:extLst>
      <p:ext uri="{BB962C8B-B14F-4D97-AF65-F5344CB8AC3E}">
        <p14:creationId xmlns:p14="http://schemas.microsoft.com/office/powerpoint/2010/main" val="1470461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BF210-6889-2EA3-7E28-ECA8DB3D5585}"/>
              </a:ext>
            </a:extLst>
          </p:cNvPr>
          <p:cNvSpPr>
            <a:spLocks noGrp="1"/>
          </p:cNvSpPr>
          <p:nvPr>
            <p:ph idx="4294967295"/>
          </p:nvPr>
        </p:nvSpPr>
        <p:spPr>
          <a:xfrm>
            <a:off x="1084997" y="619623"/>
            <a:ext cx="9964738" cy="6128986"/>
          </a:xfrm>
        </p:spPr>
        <p:txBody>
          <a:bodyPr>
            <a:normAutofit fontScale="92500" lnSpcReduction="20000"/>
          </a:bodyPr>
          <a:lstStyle/>
          <a:p>
            <a:pPr marL="0" indent="0">
              <a:buNone/>
            </a:pPr>
            <a:r>
              <a:rPr lang="en-US" sz="3200" b="1" dirty="0"/>
              <a:t>The Leaders of the US Effort, 1904-1914</a:t>
            </a:r>
          </a:p>
          <a:p>
            <a:pPr>
              <a:lnSpc>
                <a:spcPct val="120000"/>
              </a:lnSpc>
            </a:pPr>
            <a:r>
              <a:rPr lang="en-US" dirty="0"/>
              <a:t>Theodore Roosevelt was US President from 1902 to 1909. He was the man who took Panamá from Colombia by force to create the Republic of Panamá  in November 1903 and began construction of the canal in 1904</a:t>
            </a:r>
          </a:p>
          <a:p>
            <a:r>
              <a:rPr lang="en-US" dirty="0"/>
              <a:t>John Findlay Wallace was the Chief Engineer. He quit after three months on the job. (Quitting, was his only real accomplishment, because his replacement, John Stevens, saved the project and got it running)</a:t>
            </a:r>
          </a:p>
          <a:p>
            <a:r>
              <a:rPr lang="en-US" dirty="0"/>
              <a:t>John Frank Stevens, organized and managed the expansion of railroads in the western US, was the second Chief Engineer. For two years he supported Gorgas public health efforts. Then organized the excavation work using trains to remove the soil and rock, quit, (possibly due to burn out).</a:t>
            </a:r>
          </a:p>
          <a:p>
            <a:r>
              <a:rPr lang="en-US" dirty="0"/>
              <a:t>Col. George Washington Goethals, was the third Chief Engineer. He led USACE oversaw the construction of the locks and the start of canal operations. (TR selected Goethals to the position because he was an Army officer and could not quit like Wallace and Stevens did.)</a:t>
            </a:r>
          </a:p>
          <a:p>
            <a:r>
              <a:rPr lang="en-US" dirty="0"/>
              <a:t>William C. Gorgas headed the public health efforts in Panama during the construction of the canal (i.e. draining all stagnant pools of water, and, for a time, mowing the grass)</a:t>
            </a:r>
          </a:p>
          <a:p>
            <a:r>
              <a:rPr lang="fr-FR" dirty="0"/>
              <a:t>Lieutenant Colonel David </a:t>
            </a:r>
            <a:r>
              <a:rPr lang="fr-FR" dirty="0" err="1"/>
              <a:t>DuBose</a:t>
            </a:r>
            <a:r>
              <a:rPr lang="fr-FR" dirty="0"/>
              <a:t> Gaillard </a:t>
            </a:r>
            <a:r>
              <a:rPr lang="fr-FR" dirty="0" err="1"/>
              <a:t>oversaw</a:t>
            </a:r>
            <a:r>
              <a:rPr lang="fr-FR" dirty="0"/>
              <a:t> the </a:t>
            </a:r>
            <a:r>
              <a:rPr lang="fr-FR" dirty="0" err="1"/>
              <a:t>most</a:t>
            </a:r>
            <a:r>
              <a:rPr lang="fr-FR" dirty="0"/>
              <a:t> </a:t>
            </a:r>
            <a:r>
              <a:rPr lang="fr-FR" dirty="0" err="1"/>
              <a:t>difficult</a:t>
            </a:r>
            <a:r>
              <a:rPr lang="fr-FR" dirty="0"/>
              <a:t> section of the Canal, the 9-mile </a:t>
            </a:r>
            <a:r>
              <a:rPr lang="fr-FR" dirty="0" err="1"/>
              <a:t>Culebra</a:t>
            </a:r>
            <a:r>
              <a:rPr lang="fr-FR" dirty="0"/>
              <a:t> Cut. In 2000, the </a:t>
            </a:r>
            <a:r>
              <a:rPr lang="fr-FR" dirty="0" err="1"/>
              <a:t>Culebra</a:t>
            </a:r>
            <a:r>
              <a:rPr lang="fr-FR" dirty="0"/>
              <a:t> Cut </a:t>
            </a:r>
            <a:r>
              <a:rPr lang="fr-FR" dirty="0" err="1"/>
              <a:t>was</a:t>
            </a:r>
            <a:r>
              <a:rPr lang="fr-FR" dirty="0"/>
              <a:t> </a:t>
            </a:r>
            <a:r>
              <a:rPr lang="fr-FR" dirty="0" err="1"/>
              <a:t>renamed</a:t>
            </a:r>
            <a:r>
              <a:rPr lang="fr-FR" dirty="0"/>
              <a:t> the Gaillard Cut in </a:t>
            </a:r>
            <a:r>
              <a:rPr lang="fr-FR" dirty="0" err="1"/>
              <a:t>his</a:t>
            </a:r>
            <a:r>
              <a:rPr lang="fr-FR" dirty="0"/>
              <a:t> </a:t>
            </a:r>
            <a:r>
              <a:rPr lang="fr-FR" dirty="0" err="1"/>
              <a:t>honor</a:t>
            </a:r>
            <a:r>
              <a:rPr lang="fr-FR" dirty="0"/>
              <a:t>.</a:t>
            </a:r>
            <a:endParaRPr lang="en-US" b="1" dirty="0"/>
          </a:p>
          <a:p>
            <a:endParaRPr lang="en-US" dirty="0"/>
          </a:p>
        </p:txBody>
      </p:sp>
    </p:spTree>
    <p:extLst>
      <p:ext uri="{BB962C8B-B14F-4D97-AF65-F5344CB8AC3E}">
        <p14:creationId xmlns:p14="http://schemas.microsoft.com/office/powerpoint/2010/main" val="365662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CA56-D842-5F53-53DA-5BEC945B138C}"/>
              </a:ext>
            </a:extLst>
          </p:cNvPr>
          <p:cNvSpPr>
            <a:spLocks noGrp="1"/>
          </p:cNvSpPr>
          <p:nvPr>
            <p:ph type="title"/>
          </p:nvPr>
        </p:nvSpPr>
        <p:spPr/>
        <p:txBody>
          <a:bodyPr/>
          <a:lstStyle/>
          <a:p>
            <a:r>
              <a:rPr lang="en-US" dirty="0"/>
              <a:t>How the Canal Might Die</a:t>
            </a:r>
          </a:p>
        </p:txBody>
      </p:sp>
      <p:grpSp>
        <p:nvGrpSpPr>
          <p:cNvPr id="7" name="Group 6">
            <a:extLst>
              <a:ext uri="{FF2B5EF4-FFF2-40B4-BE49-F238E27FC236}">
                <a16:creationId xmlns:a16="http://schemas.microsoft.com/office/drawing/2014/main" id="{782B6E60-BA9A-876F-3604-F354F76C49D7}"/>
              </a:ext>
            </a:extLst>
          </p:cNvPr>
          <p:cNvGrpSpPr/>
          <p:nvPr/>
        </p:nvGrpSpPr>
        <p:grpSpPr>
          <a:xfrm>
            <a:off x="2039810" y="1611923"/>
            <a:ext cx="8135815" cy="5070231"/>
            <a:chOff x="57516" y="2043785"/>
            <a:chExt cx="7317523" cy="4029715"/>
          </a:xfrm>
        </p:grpSpPr>
        <p:pic>
          <p:nvPicPr>
            <p:cNvPr id="5" name="Picture 4" descr="A graph of blue and red lines">
              <a:extLst>
                <a:ext uri="{FF2B5EF4-FFF2-40B4-BE49-F238E27FC236}">
                  <a16:creationId xmlns:a16="http://schemas.microsoft.com/office/drawing/2014/main" id="{093C7A40-BA0C-F8E4-AA06-19EF0327C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6" y="2043785"/>
              <a:ext cx="7317523" cy="4029715"/>
            </a:xfrm>
            <a:prstGeom prst="rect">
              <a:avLst/>
            </a:prstGeom>
          </p:spPr>
        </p:pic>
        <p:cxnSp>
          <p:nvCxnSpPr>
            <p:cNvPr id="4" name="Straight Connector 3">
              <a:extLst>
                <a:ext uri="{FF2B5EF4-FFF2-40B4-BE49-F238E27FC236}">
                  <a16:creationId xmlns:a16="http://schemas.microsoft.com/office/drawing/2014/main" id="{6AB48375-DAD8-11AC-B576-695E170CCD3D}"/>
                </a:ext>
              </a:extLst>
            </p:cNvPr>
            <p:cNvCxnSpPr>
              <a:cxnSpLocks/>
            </p:cNvCxnSpPr>
            <p:nvPr/>
          </p:nvCxnSpPr>
          <p:spPr>
            <a:xfrm>
              <a:off x="615462" y="3657586"/>
              <a:ext cx="6400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8260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35F5-BE17-5E1D-E495-8DB7A940627D}"/>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3595F08-66FC-442C-D202-63233261FB3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b="7471"/>
          <a:stretch>
            <a:fillRect/>
          </a:stretch>
        </p:blipFill>
        <p:spPr>
          <a:xfrm>
            <a:off x="1660504" y="1280160"/>
            <a:ext cx="3887788" cy="4292600"/>
          </a:xfrm>
        </p:spPr>
      </p:pic>
      <p:pic>
        <p:nvPicPr>
          <p:cNvPr id="12" name="Content Placeholder 11" descr="A person in a suit and bow tie&#10;&#10;AI-generated content may be incorrect.">
            <a:extLst>
              <a:ext uri="{FF2B5EF4-FFF2-40B4-BE49-F238E27FC236}">
                <a16:creationId xmlns:a16="http://schemas.microsoft.com/office/drawing/2014/main" id="{7E42ED80-1BC3-0D00-CC0D-0C7141499833}"/>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111007" y="1280319"/>
            <a:ext cx="2965450" cy="4297362"/>
          </a:xfrm>
        </p:spPr>
      </p:pic>
      <p:sp>
        <p:nvSpPr>
          <p:cNvPr id="3" name="TextBox 2">
            <a:extLst>
              <a:ext uri="{FF2B5EF4-FFF2-40B4-BE49-F238E27FC236}">
                <a16:creationId xmlns:a16="http://schemas.microsoft.com/office/drawing/2014/main" id="{837369F1-1D31-A371-EC40-AD168511E160}"/>
              </a:ext>
            </a:extLst>
          </p:cNvPr>
          <p:cNvSpPr txBox="1"/>
          <p:nvPr/>
        </p:nvSpPr>
        <p:spPr>
          <a:xfrm>
            <a:off x="1708281" y="5626645"/>
            <a:ext cx="3792235" cy="646331"/>
          </a:xfrm>
          <a:prstGeom prst="rect">
            <a:avLst/>
          </a:prstGeom>
          <a:noFill/>
        </p:spPr>
        <p:txBody>
          <a:bodyPr wrap="square" rtlCol="0">
            <a:spAutoFit/>
          </a:bodyPr>
          <a:lstStyle/>
          <a:p>
            <a:pPr algn="ctr"/>
            <a:r>
              <a:rPr lang="en-US" dirty="0"/>
              <a:t>Theodore Roosevelt</a:t>
            </a:r>
          </a:p>
          <a:p>
            <a:pPr algn="ctr"/>
            <a:r>
              <a:rPr lang="en-US" dirty="0"/>
              <a:t>President of the United States</a:t>
            </a:r>
          </a:p>
        </p:txBody>
      </p:sp>
      <p:sp>
        <p:nvSpPr>
          <p:cNvPr id="4" name="TextBox 3">
            <a:extLst>
              <a:ext uri="{FF2B5EF4-FFF2-40B4-BE49-F238E27FC236}">
                <a16:creationId xmlns:a16="http://schemas.microsoft.com/office/drawing/2014/main" id="{2158821F-2BC5-0D8F-04F3-CEEDC004EE0D}"/>
              </a:ext>
            </a:extLst>
          </p:cNvPr>
          <p:cNvSpPr txBox="1"/>
          <p:nvPr/>
        </p:nvSpPr>
        <p:spPr>
          <a:xfrm>
            <a:off x="6665865" y="5626645"/>
            <a:ext cx="3792235" cy="646331"/>
          </a:xfrm>
          <a:prstGeom prst="rect">
            <a:avLst/>
          </a:prstGeom>
          <a:noFill/>
        </p:spPr>
        <p:txBody>
          <a:bodyPr wrap="square" rtlCol="0">
            <a:spAutoFit/>
          </a:bodyPr>
          <a:lstStyle/>
          <a:p>
            <a:pPr algn="ctr"/>
            <a:r>
              <a:rPr lang="en-US" dirty="0"/>
              <a:t>Alfred Thayer Mahan</a:t>
            </a:r>
          </a:p>
          <a:p>
            <a:pPr algn="ctr"/>
            <a:r>
              <a:rPr lang="en-US" dirty="0"/>
              <a:t>Professor, Naval War College</a:t>
            </a:r>
          </a:p>
        </p:txBody>
      </p:sp>
    </p:spTree>
    <p:extLst>
      <p:ext uri="{BB962C8B-B14F-4D97-AF65-F5344CB8AC3E}">
        <p14:creationId xmlns:p14="http://schemas.microsoft.com/office/powerpoint/2010/main" val="3431699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uniform sitting at a desk&#10;&#10;AI-generated content may be incorrect.">
            <a:extLst>
              <a:ext uri="{FF2B5EF4-FFF2-40B4-BE49-F238E27FC236}">
                <a16:creationId xmlns:a16="http://schemas.microsoft.com/office/drawing/2014/main" id="{089D8C6B-7FB5-6630-559E-A2EE6E31A43F}"/>
              </a:ext>
            </a:extLst>
          </p:cNvPr>
          <p:cNvPicPr>
            <a:picLocks noChangeAspect="1"/>
          </p:cNvPicPr>
          <p:nvPr/>
        </p:nvPicPr>
        <p:blipFill>
          <a:blip r:embed="rId3">
            <a:extLst>
              <a:ext uri="{28A0092B-C50C-407E-A947-70E740481C1C}">
                <a14:useLocalDpi xmlns:a14="http://schemas.microsoft.com/office/drawing/2010/main" val="0"/>
              </a:ext>
            </a:extLst>
          </a:blip>
          <a:srcRect l="16286" r="16038" b="2"/>
          <a:stretch>
            <a:fillRect/>
          </a:stretch>
        </p:blipFill>
        <p:spPr>
          <a:xfrm>
            <a:off x="6685198" y="1280160"/>
            <a:ext cx="4082145" cy="4297680"/>
          </a:xfrm>
          <a:prstGeom prst="rect">
            <a:avLst/>
          </a:prstGeom>
        </p:spPr>
      </p:pic>
      <p:pic>
        <p:nvPicPr>
          <p:cNvPr id="3" name="Picture 2" descr="A person in a military uniform&#10;&#10;AI-generated content may be incorrect.">
            <a:extLst>
              <a:ext uri="{FF2B5EF4-FFF2-40B4-BE49-F238E27FC236}">
                <a16:creationId xmlns:a16="http://schemas.microsoft.com/office/drawing/2014/main" id="{E9BFE180-F3BD-77CB-4B8E-42D130604BFA}"/>
              </a:ext>
            </a:extLst>
          </p:cNvPr>
          <p:cNvPicPr>
            <a:picLocks noChangeAspect="1"/>
          </p:cNvPicPr>
          <p:nvPr/>
        </p:nvPicPr>
        <p:blipFill>
          <a:blip r:embed="rId4">
            <a:extLst>
              <a:ext uri="{28A0092B-C50C-407E-A947-70E740481C1C}">
                <a14:useLocalDpi xmlns:a14="http://schemas.microsoft.com/office/drawing/2010/main" val="0"/>
              </a:ext>
            </a:extLst>
          </a:blip>
          <a:srcRect r="1" b="18409"/>
          <a:stretch>
            <a:fillRect/>
          </a:stretch>
        </p:blipFill>
        <p:spPr>
          <a:xfrm>
            <a:off x="1486637" y="1280160"/>
            <a:ext cx="4082143" cy="4297680"/>
          </a:xfrm>
          <a:prstGeom prst="rect">
            <a:avLst/>
          </a:prstGeom>
        </p:spPr>
      </p:pic>
      <p:sp>
        <p:nvSpPr>
          <p:cNvPr id="6" name="TextBox 5">
            <a:extLst>
              <a:ext uri="{FF2B5EF4-FFF2-40B4-BE49-F238E27FC236}">
                <a16:creationId xmlns:a16="http://schemas.microsoft.com/office/drawing/2014/main" id="{C199B4F2-A802-A508-F450-4E0D2F7ABFD3}"/>
              </a:ext>
            </a:extLst>
          </p:cNvPr>
          <p:cNvSpPr txBox="1"/>
          <p:nvPr/>
        </p:nvSpPr>
        <p:spPr>
          <a:xfrm>
            <a:off x="1708281" y="5626645"/>
            <a:ext cx="3792235" cy="646331"/>
          </a:xfrm>
          <a:prstGeom prst="rect">
            <a:avLst/>
          </a:prstGeom>
          <a:noFill/>
        </p:spPr>
        <p:txBody>
          <a:bodyPr wrap="square" rtlCol="0">
            <a:spAutoFit/>
          </a:bodyPr>
          <a:lstStyle/>
          <a:p>
            <a:pPr algn="ctr"/>
            <a:r>
              <a:rPr lang="en-US" dirty="0"/>
              <a:t>Major Walter Reed, MD</a:t>
            </a:r>
          </a:p>
          <a:p>
            <a:pPr algn="ctr"/>
            <a:r>
              <a:rPr lang="en-US" dirty="0"/>
              <a:t>1851-1902</a:t>
            </a:r>
          </a:p>
        </p:txBody>
      </p:sp>
      <p:sp>
        <p:nvSpPr>
          <p:cNvPr id="7" name="TextBox 6">
            <a:extLst>
              <a:ext uri="{FF2B5EF4-FFF2-40B4-BE49-F238E27FC236}">
                <a16:creationId xmlns:a16="http://schemas.microsoft.com/office/drawing/2014/main" id="{FC99B0B1-4939-714C-D2E9-E7ED16CEDA2B}"/>
              </a:ext>
            </a:extLst>
          </p:cNvPr>
          <p:cNvSpPr txBox="1"/>
          <p:nvPr/>
        </p:nvSpPr>
        <p:spPr>
          <a:xfrm>
            <a:off x="6540631" y="5620295"/>
            <a:ext cx="4444869" cy="646331"/>
          </a:xfrm>
          <a:prstGeom prst="rect">
            <a:avLst/>
          </a:prstGeom>
          <a:noFill/>
        </p:spPr>
        <p:txBody>
          <a:bodyPr wrap="square" rtlCol="0">
            <a:spAutoFit/>
          </a:bodyPr>
          <a:lstStyle/>
          <a:p>
            <a:pPr algn="ctr"/>
            <a:r>
              <a:rPr lang="en-US" dirty="0"/>
              <a:t>Major General William C. Gorgas, MD</a:t>
            </a:r>
          </a:p>
          <a:p>
            <a:pPr algn="ctr"/>
            <a:r>
              <a:rPr lang="en-US" dirty="0"/>
              <a:t>1854-1920</a:t>
            </a:r>
          </a:p>
        </p:txBody>
      </p:sp>
    </p:spTree>
    <p:extLst>
      <p:ext uri="{BB962C8B-B14F-4D97-AF65-F5344CB8AC3E}">
        <p14:creationId xmlns:p14="http://schemas.microsoft.com/office/powerpoint/2010/main" val="732290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a mustache wearing a suit and tie&#10;&#10;AI-generated content may be incorrect.">
            <a:extLst>
              <a:ext uri="{FF2B5EF4-FFF2-40B4-BE49-F238E27FC236}">
                <a16:creationId xmlns:a16="http://schemas.microsoft.com/office/drawing/2014/main" id="{AF761D7A-61E8-7D1E-088D-65B6FDC4C0AE}"/>
              </a:ext>
            </a:extLst>
          </p:cNvPr>
          <p:cNvPicPr>
            <a:picLocks noChangeAspect="1"/>
          </p:cNvPicPr>
          <p:nvPr/>
        </p:nvPicPr>
        <p:blipFill>
          <a:blip r:embed="rId3">
            <a:extLst>
              <a:ext uri="{28A0092B-C50C-407E-A947-70E740481C1C}">
                <a14:useLocalDpi xmlns:a14="http://schemas.microsoft.com/office/drawing/2010/main" val="0"/>
              </a:ext>
            </a:extLst>
          </a:blip>
          <a:srcRect l="15173" r="3672" b="-3"/>
          <a:stretch>
            <a:fillRect/>
          </a:stretch>
        </p:blipFill>
        <p:spPr>
          <a:xfrm>
            <a:off x="824050" y="1280160"/>
            <a:ext cx="2502431" cy="4297680"/>
          </a:xfrm>
          <a:prstGeom prst="rect">
            <a:avLst/>
          </a:prstGeom>
        </p:spPr>
      </p:pic>
      <p:pic>
        <p:nvPicPr>
          <p:cNvPr id="9" name="Picture 8" descr="A person in a military uniform&#10;&#10;AI-generated content may be incorrect.">
            <a:extLst>
              <a:ext uri="{FF2B5EF4-FFF2-40B4-BE49-F238E27FC236}">
                <a16:creationId xmlns:a16="http://schemas.microsoft.com/office/drawing/2014/main" id="{D6940BD8-0C47-5CF4-30CD-1E4662A579E0}"/>
              </a:ext>
            </a:extLst>
          </p:cNvPr>
          <p:cNvPicPr>
            <a:picLocks noChangeAspect="1"/>
          </p:cNvPicPr>
          <p:nvPr/>
        </p:nvPicPr>
        <p:blipFill>
          <a:blip r:embed="rId4">
            <a:extLst>
              <a:ext uri="{28A0092B-C50C-407E-A947-70E740481C1C}">
                <a14:useLocalDpi xmlns:a14="http://schemas.microsoft.com/office/drawing/2010/main" val="0"/>
              </a:ext>
            </a:extLst>
          </a:blip>
          <a:srcRect l="9547" r="6318" b="-3"/>
          <a:stretch>
            <a:fillRect/>
          </a:stretch>
        </p:blipFill>
        <p:spPr>
          <a:xfrm>
            <a:off x="4816059" y="1280160"/>
            <a:ext cx="2521996" cy="4297680"/>
          </a:xfrm>
          <a:prstGeom prst="rect">
            <a:avLst/>
          </a:prstGeom>
        </p:spPr>
      </p:pic>
      <p:pic>
        <p:nvPicPr>
          <p:cNvPr id="10" name="Picture 9" descr="A person in a uniform&#10;&#10;AI-generated content may be incorrect.">
            <a:extLst>
              <a:ext uri="{FF2B5EF4-FFF2-40B4-BE49-F238E27FC236}">
                <a16:creationId xmlns:a16="http://schemas.microsoft.com/office/drawing/2014/main" id="{EC76DC3E-95E9-ED32-95DE-180DAADF88A4}"/>
              </a:ext>
            </a:extLst>
          </p:cNvPr>
          <p:cNvPicPr>
            <a:picLocks noChangeAspect="1"/>
          </p:cNvPicPr>
          <p:nvPr/>
        </p:nvPicPr>
        <p:blipFill>
          <a:blip r:embed="rId5">
            <a:extLst>
              <a:ext uri="{28A0092B-C50C-407E-A947-70E740481C1C}">
                <a14:useLocalDpi xmlns:a14="http://schemas.microsoft.com/office/drawing/2010/main" val="0"/>
              </a:ext>
            </a:extLst>
          </a:blip>
          <a:srcRect l="10500" r="10157" b="-3"/>
          <a:stretch>
            <a:fillRect/>
          </a:stretch>
        </p:blipFill>
        <p:spPr>
          <a:xfrm>
            <a:off x="8819553" y="1280160"/>
            <a:ext cx="2506217" cy="4297680"/>
          </a:xfrm>
          <a:prstGeom prst="rect">
            <a:avLst/>
          </a:prstGeom>
        </p:spPr>
      </p:pic>
      <p:sp>
        <p:nvSpPr>
          <p:cNvPr id="11" name="TextBox 10">
            <a:extLst>
              <a:ext uri="{FF2B5EF4-FFF2-40B4-BE49-F238E27FC236}">
                <a16:creationId xmlns:a16="http://schemas.microsoft.com/office/drawing/2014/main" id="{02E26D3D-49D5-98A0-1B87-8A6755C5DF9F}"/>
              </a:ext>
            </a:extLst>
          </p:cNvPr>
          <p:cNvSpPr txBox="1"/>
          <p:nvPr/>
        </p:nvSpPr>
        <p:spPr>
          <a:xfrm>
            <a:off x="116304" y="5626645"/>
            <a:ext cx="3792235" cy="923330"/>
          </a:xfrm>
          <a:prstGeom prst="rect">
            <a:avLst/>
          </a:prstGeom>
          <a:noFill/>
        </p:spPr>
        <p:txBody>
          <a:bodyPr wrap="square" rtlCol="0">
            <a:spAutoFit/>
          </a:bodyPr>
          <a:lstStyle/>
          <a:p>
            <a:pPr algn="ctr"/>
            <a:r>
              <a:rPr lang="en-US" dirty="0"/>
              <a:t>John Frank Stevens</a:t>
            </a:r>
          </a:p>
          <a:p>
            <a:pPr algn="ctr"/>
            <a:r>
              <a:rPr lang="en-US" dirty="0"/>
              <a:t>USACE</a:t>
            </a:r>
          </a:p>
          <a:p>
            <a:pPr algn="ctr"/>
            <a:endParaRPr lang="en-US" dirty="0"/>
          </a:p>
        </p:txBody>
      </p:sp>
      <p:sp>
        <p:nvSpPr>
          <p:cNvPr id="13" name="TextBox 12">
            <a:extLst>
              <a:ext uri="{FF2B5EF4-FFF2-40B4-BE49-F238E27FC236}">
                <a16:creationId xmlns:a16="http://schemas.microsoft.com/office/drawing/2014/main" id="{9888D35D-BC84-D53D-3215-7C5B18CFF1B0}"/>
              </a:ext>
            </a:extLst>
          </p:cNvPr>
          <p:cNvSpPr txBox="1"/>
          <p:nvPr/>
        </p:nvSpPr>
        <p:spPr>
          <a:xfrm>
            <a:off x="4188342" y="5626645"/>
            <a:ext cx="3792235" cy="646331"/>
          </a:xfrm>
          <a:prstGeom prst="rect">
            <a:avLst/>
          </a:prstGeom>
          <a:noFill/>
        </p:spPr>
        <p:txBody>
          <a:bodyPr wrap="square" rtlCol="0">
            <a:spAutoFit/>
          </a:bodyPr>
          <a:lstStyle/>
          <a:p>
            <a:pPr algn="ctr"/>
            <a:r>
              <a:rPr lang="en-US" dirty="0"/>
              <a:t>Col. George W. Goethals</a:t>
            </a:r>
          </a:p>
          <a:p>
            <a:pPr algn="ctr"/>
            <a:r>
              <a:rPr lang="en-US" dirty="0"/>
              <a:t>USACE</a:t>
            </a:r>
          </a:p>
        </p:txBody>
      </p:sp>
      <p:sp>
        <p:nvSpPr>
          <p:cNvPr id="14" name="TextBox 13">
            <a:extLst>
              <a:ext uri="{FF2B5EF4-FFF2-40B4-BE49-F238E27FC236}">
                <a16:creationId xmlns:a16="http://schemas.microsoft.com/office/drawing/2014/main" id="{9390AF71-7C6B-FF7B-57EC-6F8A0C490AD7}"/>
              </a:ext>
            </a:extLst>
          </p:cNvPr>
          <p:cNvSpPr txBox="1"/>
          <p:nvPr/>
        </p:nvSpPr>
        <p:spPr>
          <a:xfrm>
            <a:off x="8168262" y="5626645"/>
            <a:ext cx="3792235" cy="646331"/>
          </a:xfrm>
          <a:prstGeom prst="rect">
            <a:avLst/>
          </a:prstGeom>
          <a:noFill/>
        </p:spPr>
        <p:txBody>
          <a:bodyPr wrap="square" rtlCol="0">
            <a:spAutoFit/>
          </a:bodyPr>
          <a:lstStyle/>
          <a:p>
            <a:pPr algn="ctr"/>
            <a:r>
              <a:rPr lang="en-US" dirty="0"/>
              <a:t>Lt. Col. David Gaillard</a:t>
            </a:r>
          </a:p>
          <a:p>
            <a:pPr algn="ctr"/>
            <a:r>
              <a:rPr lang="en-US" dirty="0"/>
              <a:t>USACE</a:t>
            </a:r>
          </a:p>
        </p:txBody>
      </p:sp>
    </p:spTree>
    <p:extLst>
      <p:ext uri="{BB962C8B-B14F-4D97-AF65-F5344CB8AC3E}">
        <p14:creationId xmlns:p14="http://schemas.microsoft.com/office/powerpoint/2010/main" val="3531802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5B7EE-8C3B-0E80-ED59-B18EE61008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814DD-A122-1D02-AC26-2E60E15DDF3B}"/>
              </a:ext>
            </a:extLst>
          </p:cNvPr>
          <p:cNvSpPr>
            <a:spLocks noGrp="1"/>
          </p:cNvSpPr>
          <p:nvPr>
            <p:ph type="title"/>
          </p:nvPr>
        </p:nvSpPr>
        <p:spPr/>
        <p:txBody>
          <a:bodyPr/>
          <a:lstStyle/>
          <a:p>
            <a:r>
              <a:rPr lang="en-US" dirty="0"/>
              <a:t>Admiral Alfred Thayer Mahan</a:t>
            </a:r>
          </a:p>
        </p:txBody>
      </p:sp>
      <p:sp>
        <p:nvSpPr>
          <p:cNvPr id="3" name="Content Placeholder 2">
            <a:extLst>
              <a:ext uri="{FF2B5EF4-FFF2-40B4-BE49-F238E27FC236}">
                <a16:creationId xmlns:a16="http://schemas.microsoft.com/office/drawing/2014/main" id="{C286A9D0-74F4-4770-BECE-1BF2198CF626}"/>
              </a:ext>
            </a:extLst>
          </p:cNvPr>
          <p:cNvSpPr>
            <a:spLocks noGrp="1"/>
          </p:cNvSpPr>
          <p:nvPr>
            <p:ph idx="1"/>
          </p:nvPr>
        </p:nvSpPr>
        <p:spPr/>
        <p:txBody>
          <a:bodyPr>
            <a:normAutofit lnSpcReduction="10000"/>
          </a:bodyPr>
          <a:lstStyle/>
          <a:p>
            <a:r>
              <a:rPr lang="en-US" dirty="0"/>
              <a:t>Professor of history and of naval tactics at the Naval War College in Newport, Rhode Island</a:t>
            </a:r>
          </a:p>
          <a:p>
            <a:r>
              <a:rPr lang="en-US" dirty="0"/>
              <a:t>President of the Naval War College from June 1886 to January 1889 and from July 1892 to May 1893</a:t>
            </a:r>
          </a:p>
          <a:p>
            <a:r>
              <a:rPr lang="en-US" dirty="0"/>
              <a:t>Theodore Roosevelt met Thayer when he was a visiting Lecturer at the Naval War College in 1888 </a:t>
            </a:r>
          </a:p>
          <a:p>
            <a:r>
              <a:rPr lang="en-US" dirty="0"/>
              <a:t>His works </a:t>
            </a:r>
            <a:r>
              <a:rPr lang="en-US" i="1" dirty="0"/>
              <a:t>include:</a:t>
            </a:r>
          </a:p>
          <a:p>
            <a:pPr lvl="1"/>
            <a:r>
              <a:rPr lang="en-US" i="1" dirty="0"/>
              <a:t>The influence of Sea Power Upon History, 1660–1783</a:t>
            </a:r>
            <a:r>
              <a:rPr lang="en-US" dirty="0"/>
              <a:t>, (1890)</a:t>
            </a:r>
          </a:p>
          <a:p>
            <a:pPr lvl="1"/>
            <a:r>
              <a:rPr lang="en-US" i="1" dirty="0"/>
              <a:t>The Influence of Sea Power upon the French Revolution and Empire, 1793–1812</a:t>
            </a:r>
            <a:r>
              <a:rPr lang="en-US" dirty="0"/>
              <a:t> (1892)</a:t>
            </a:r>
          </a:p>
          <a:p>
            <a:pPr lvl="1"/>
            <a:r>
              <a:rPr lang="en-US" i="1" dirty="0"/>
              <a:t>The Life of Nelson</a:t>
            </a:r>
            <a:r>
              <a:rPr lang="en-US" dirty="0"/>
              <a:t> (Vols. 1 and 2)</a:t>
            </a:r>
          </a:p>
          <a:p>
            <a:pPr lvl="1"/>
            <a:r>
              <a:rPr lang="en-US" i="1" dirty="0"/>
              <a:t>The Interest of America in Sea Power, Present and Future</a:t>
            </a:r>
            <a:r>
              <a:rPr lang="en-US" dirty="0"/>
              <a:t>, (1897)</a:t>
            </a:r>
          </a:p>
          <a:p>
            <a:pPr lvl="1"/>
            <a:endParaRPr lang="en-US" dirty="0"/>
          </a:p>
          <a:p>
            <a:pPr lvl="1"/>
            <a:endParaRPr lang="en-US" dirty="0"/>
          </a:p>
        </p:txBody>
      </p:sp>
    </p:spTree>
    <p:extLst>
      <p:ext uri="{BB962C8B-B14F-4D97-AF65-F5344CB8AC3E}">
        <p14:creationId xmlns:p14="http://schemas.microsoft.com/office/powerpoint/2010/main" val="3400346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C7D2-C388-BDF8-5D02-AF15EA97FCAA}"/>
              </a:ext>
            </a:extLst>
          </p:cNvPr>
          <p:cNvSpPr>
            <a:spLocks noGrp="1"/>
          </p:cNvSpPr>
          <p:nvPr>
            <p:ph type="title"/>
          </p:nvPr>
        </p:nvSpPr>
        <p:spPr>
          <a:xfrm>
            <a:off x="646111" y="452718"/>
            <a:ext cx="11092499" cy="1400530"/>
          </a:xfrm>
        </p:spPr>
        <p:txBody>
          <a:bodyPr/>
          <a:lstStyle/>
          <a:p>
            <a:r>
              <a:rPr lang="en-US" dirty="0"/>
              <a:t>Theodore Roosevelt did This in 5 Years (1896 to 9/14/1901)</a:t>
            </a:r>
          </a:p>
        </p:txBody>
      </p:sp>
      <p:sp>
        <p:nvSpPr>
          <p:cNvPr id="3" name="Content Placeholder 2">
            <a:extLst>
              <a:ext uri="{FF2B5EF4-FFF2-40B4-BE49-F238E27FC236}">
                <a16:creationId xmlns:a16="http://schemas.microsoft.com/office/drawing/2014/main" id="{2BF937BA-9326-5B14-A3C8-5792D5155168}"/>
              </a:ext>
            </a:extLst>
          </p:cNvPr>
          <p:cNvSpPr>
            <a:spLocks noGrp="1"/>
          </p:cNvSpPr>
          <p:nvPr>
            <p:ph idx="1"/>
          </p:nvPr>
        </p:nvSpPr>
        <p:spPr>
          <a:xfrm>
            <a:off x="1103312" y="2052918"/>
            <a:ext cx="10093881" cy="4195481"/>
          </a:xfrm>
        </p:spPr>
        <p:txBody>
          <a:bodyPr>
            <a:normAutofit fontScale="77500" lnSpcReduction="20000"/>
          </a:bodyPr>
          <a:lstStyle/>
          <a:p>
            <a:r>
              <a:rPr lang="en-US" sz="2400" dirty="0"/>
              <a:t>Served as Assistant Secretary of the Navy during William McKinley’s first term</a:t>
            </a:r>
          </a:p>
          <a:p>
            <a:r>
              <a:rPr lang="en-US" sz="2400" dirty="0"/>
              <a:t>Resigned to form the Rough Riders to fight in the Spanish-American War in 1898</a:t>
            </a:r>
          </a:p>
          <a:p>
            <a:r>
              <a:rPr lang="en-US" sz="2400" dirty="0"/>
              <a:t>Elected Governor of New York in 1898 after the Spanish-American War</a:t>
            </a:r>
          </a:p>
          <a:p>
            <a:r>
              <a:rPr lang="en-US" sz="2400" dirty="0"/>
              <a:t>New York state Republican Party leadership disliked his ambitious agenda and convinced President William McKinley to select him to be Vice-President in 1900</a:t>
            </a:r>
          </a:p>
          <a:p>
            <a:r>
              <a:rPr lang="en-US" sz="2400" dirty="0"/>
              <a:t>Served as Vice-President for six months prior to the assassination of President William McKinley</a:t>
            </a:r>
          </a:p>
          <a:p>
            <a:r>
              <a:rPr lang="en-US" sz="2400" dirty="0"/>
              <a:t>Assumed the Presidency on September 14, 1901, at age 42 to become the youngest President in American history</a:t>
            </a:r>
          </a:p>
          <a:p>
            <a:r>
              <a:rPr lang="en-US" sz="2400" dirty="0"/>
              <a:t>His foreign policy was strongly influenced by the writings of Admiral Alfred Thayer Mahan</a:t>
            </a:r>
          </a:p>
          <a:p>
            <a:r>
              <a:rPr lang="en-US" sz="2400" dirty="0"/>
              <a:t>TR believed that by building the Panama Canal the US would command the seas because it could move its ships between the seas via the canal</a:t>
            </a:r>
          </a:p>
        </p:txBody>
      </p:sp>
    </p:spTree>
    <p:extLst>
      <p:ext uri="{BB962C8B-B14F-4D97-AF65-F5344CB8AC3E}">
        <p14:creationId xmlns:p14="http://schemas.microsoft.com/office/powerpoint/2010/main" val="895356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2934-06A5-4C53-3529-9924DBB60465}"/>
              </a:ext>
            </a:extLst>
          </p:cNvPr>
          <p:cNvSpPr>
            <a:spLocks noGrp="1"/>
          </p:cNvSpPr>
          <p:nvPr>
            <p:ph type="title"/>
          </p:nvPr>
        </p:nvSpPr>
        <p:spPr/>
        <p:txBody>
          <a:bodyPr/>
          <a:lstStyle/>
          <a:p>
            <a:r>
              <a:rPr lang="en-US" dirty="0"/>
              <a:t>Admiral Alfred Thayer Mahan</a:t>
            </a:r>
          </a:p>
        </p:txBody>
      </p:sp>
      <p:sp>
        <p:nvSpPr>
          <p:cNvPr id="3" name="Content Placeholder 2">
            <a:extLst>
              <a:ext uri="{FF2B5EF4-FFF2-40B4-BE49-F238E27FC236}">
                <a16:creationId xmlns:a16="http://schemas.microsoft.com/office/drawing/2014/main" id="{861A1E5C-EBF4-61E7-947A-D7808CBFAA90}"/>
              </a:ext>
            </a:extLst>
          </p:cNvPr>
          <p:cNvSpPr>
            <a:spLocks noGrp="1"/>
          </p:cNvSpPr>
          <p:nvPr>
            <p:ph idx="1"/>
          </p:nvPr>
        </p:nvSpPr>
        <p:spPr/>
        <p:txBody>
          <a:bodyPr>
            <a:normAutofit lnSpcReduction="10000"/>
          </a:bodyPr>
          <a:lstStyle/>
          <a:p>
            <a:r>
              <a:rPr lang="en-US" dirty="0"/>
              <a:t>Professor of history and of naval tactics at the Naval War College in Newport, Rhode Island</a:t>
            </a:r>
          </a:p>
          <a:p>
            <a:r>
              <a:rPr lang="en-US" dirty="0"/>
              <a:t>President of the Naval War College from June 1886 to January 1889 and from July 1892 to May 1893</a:t>
            </a:r>
          </a:p>
          <a:p>
            <a:r>
              <a:rPr lang="en-US" dirty="0"/>
              <a:t>Theodore Roosevelt met Thayer when he was a visiting Lecturer at the Naval War College in 1888 </a:t>
            </a:r>
          </a:p>
          <a:p>
            <a:r>
              <a:rPr lang="en-US" dirty="0"/>
              <a:t>His works </a:t>
            </a:r>
            <a:r>
              <a:rPr lang="en-US" i="1" dirty="0"/>
              <a:t>include:</a:t>
            </a:r>
          </a:p>
          <a:p>
            <a:pPr lvl="1"/>
            <a:r>
              <a:rPr lang="en-US" i="1" dirty="0"/>
              <a:t>The influence of Sea Power Upon History, 1660–1783</a:t>
            </a:r>
            <a:r>
              <a:rPr lang="en-US" dirty="0"/>
              <a:t>, (1890)</a:t>
            </a:r>
          </a:p>
          <a:p>
            <a:pPr lvl="1"/>
            <a:r>
              <a:rPr lang="en-US" i="1" dirty="0"/>
              <a:t>The Influence of Sea Power upon the French Revolution and Empire, 1793–1812</a:t>
            </a:r>
            <a:r>
              <a:rPr lang="en-US" dirty="0"/>
              <a:t> (1892)</a:t>
            </a:r>
          </a:p>
          <a:p>
            <a:pPr lvl="1"/>
            <a:r>
              <a:rPr lang="en-US" i="1" dirty="0"/>
              <a:t>The Life of Nelson</a:t>
            </a:r>
            <a:r>
              <a:rPr lang="en-US" dirty="0"/>
              <a:t> (Vols. 1 and 2)</a:t>
            </a:r>
          </a:p>
          <a:p>
            <a:pPr lvl="1"/>
            <a:r>
              <a:rPr lang="en-US" i="1" dirty="0"/>
              <a:t>The Interest of America in Sea Power, Present and Future</a:t>
            </a:r>
            <a:r>
              <a:rPr lang="en-US" dirty="0"/>
              <a:t>, (1897)</a:t>
            </a:r>
          </a:p>
          <a:p>
            <a:pPr lvl="1"/>
            <a:endParaRPr lang="en-US" dirty="0"/>
          </a:p>
          <a:p>
            <a:pPr lvl="1"/>
            <a:endParaRPr lang="en-US" dirty="0"/>
          </a:p>
        </p:txBody>
      </p:sp>
    </p:spTree>
    <p:extLst>
      <p:ext uri="{BB962C8B-B14F-4D97-AF65-F5344CB8AC3E}">
        <p14:creationId xmlns:p14="http://schemas.microsoft.com/office/powerpoint/2010/main" val="3827042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EB2BEC-BC8F-402C-0DE5-BDFBC25850C0}"/>
              </a:ext>
            </a:extLst>
          </p:cNvPr>
          <p:cNvPicPr>
            <a:picLocks noChangeAspect="1"/>
          </p:cNvPicPr>
          <p:nvPr/>
        </p:nvPicPr>
        <p:blipFill>
          <a:blip r:embed="rId3"/>
          <a:srcRect l="-323" t="8248" r="1" b="8248"/>
          <a:stretch>
            <a:fillRect/>
          </a:stretch>
        </p:blipFill>
        <p:spPr>
          <a:xfrm>
            <a:off x="-39269" y="0"/>
            <a:ext cx="12231269" cy="6858000"/>
          </a:xfrm>
          <a:prstGeom prst="rect">
            <a:avLst/>
          </a:prstGeom>
        </p:spPr>
      </p:pic>
    </p:spTree>
    <p:extLst>
      <p:ext uri="{BB962C8B-B14F-4D97-AF65-F5344CB8AC3E}">
        <p14:creationId xmlns:p14="http://schemas.microsoft.com/office/powerpoint/2010/main" val="1260556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27B7-DB06-5F53-6C49-25645299F276}"/>
            </a:ext>
          </a:extLst>
        </p:cNvPr>
        <p:cNvGrpSpPr/>
        <p:nvPr/>
      </p:nvGrpSpPr>
      <p:grpSpPr>
        <a:xfrm>
          <a:off x="0" y="0"/>
          <a:ext cx="0" cy="0"/>
          <a:chOff x="0" y="0"/>
          <a:chExt cx="0" cy="0"/>
        </a:xfrm>
      </p:grpSpPr>
      <p:pic>
        <p:nvPicPr>
          <p:cNvPr id="7" name="Picture 6" descr="A building with a staircase and a fountain in the middle&#10;&#10;AI-generated content may be incorrect.">
            <a:extLst>
              <a:ext uri="{FF2B5EF4-FFF2-40B4-BE49-F238E27FC236}">
                <a16:creationId xmlns:a16="http://schemas.microsoft.com/office/drawing/2014/main" id="{F3D1ACC1-07C1-1FD4-B23F-76A2871D2B55}"/>
              </a:ext>
            </a:extLst>
          </p:cNvPr>
          <p:cNvPicPr>
            <a:picLocks noChangeAspect="1"/>
          </p:cNvPicPr>
          <p:nvPr/>
        </p:nvPicPr>
        <p:blipFill>
          <a:blip r:embed="rId2">
            <a:extLst>
              <a:ext uri="{28A0092B-C50C-407E-A947-70E740481C1C}">
                <a14:useLocalDpi xmlns:a14="http://schemas.microsoft.com/office/drawing/2010/main" val="0"/>
              </a:ext>
            </a:extLst>
          </a:blip>
          <a:srcRect t="14538" b="10463"/>
          <a:stretch>
            <a:fill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A6653646-5CA8-2BBF-D753-94B88199454A}"/>
              </a:ext>
            </a:extLst>
          </p:cNvPr>
          <p:cNvSpPr txBox="1"/>
          <p:nvPr/>
        </p:nvSpPr>
        <p:spPr>
          <a:xfrm>
            <a:off x="2381250" y="387350"/>
            <a:ext cx="7397750" cy="954107"/>
          </a:xfrm>
          <a:prstGeom prst="rect">
            <a:avLst/>
          </a:prstGeom>
          <a:noFill/>
        </p:spPr>
        <p:txBody>
          <a:bodyPr wrap="square" rtlCol="0">
            <a:spAutoFit/>
          </a:bodyPr>
          <a:lstStyle/>
          <a:p>
            <a:pPr algn="ctr"/>
            <a:r>
              <a:rPr lang="en-US" sz="2800" b="1" dirty="0">
                <a:solidFill>
                  <a:schemeClr val="bg1"/>
                </a:solidFill>
              </a:rPr>
              <a:t>Headquarters Building of the </a:t>
            </a:r>
          </a:p>
          <a:p>
            <a:pPr algn="ctr"/>
            <a:r>
              <a:rPr lang="en-US" sz="2800" b="1" dirty="0" err="1">
                <a:solidFill>
                  <a:schemeClr val="bg1"/>
                </a:solidFill>
              </a:rPr>
              <a:t>Autoridad</a:t>
            </a:r>
            <a:r>
              <a:rPr lang="en-US" sz="2800" b="1" dirty="0">
                <a:solidFill>
                  <a:schemeClr val="bg1"/>
                </a:solidFill>
              </a:rPr>
              <a:t> del Canal de Panamá</a:t>
            </a:r>
          </a:p>
        </p:txBody>
      </p:sp>
    </p:spTree>
    <p:extLst>
      <p:ext uri="{BB962C8B-B14F-4D97-AF65-F5344CB8AC3E}">
        <p14:creationId xmlns:p14="http://schemas.microsoft.com/office/powerpoint/2010/main" val="2277007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7EBEA-67A3-D747-B983-966EE5A21A0B}"/>
            </a:ext>
          </a:extLst>
        </p:cNvPr>
        <p:cNvGrpSpPr/>
        <p:nvPr/>
      </p:nvGrpSpPr>
      <p:grpSpPr>
        <a:xfrm>
          <a:off x="0" y="0"/>
          <a:ext cx="0" cy="0"/>
          <a:chOff x="0" y="0"/>
          <a:chExt cx="0" cy="0"/>
        </a:xfrm>
      </p:grpSpPr>
      <p:pic>
        <p:nvPicPr>
          <p:cNvPr id="5" name="Picture 4" descr="A train on the tracks outside of a building&#10;&#10;AI-generated content may be incorrect.">
            <a:extLst>
              <a:ext uri="{FF2B5EF4-FFF2-40B4-BE49-F238E27FC236}">
                <a16:creationId xmlns:a16="http://schemas.microsoft.com/office/drawing/2014/main" id="{1800A7CA-16BD-0CB2-B467-6F10420B505E}"/>
              </a:ext>
            </a:extLst>
          </p:cNvPr>
          <p:cNvPicPr>
            <a:picLocks noChangeAspect="1"/>
          </p:cNvPicPr>
          <p:nvPr/>
        </p:nvPicPr>
        <p:blipFill>
          <a:blip r:embed="rId2">
            <a:extLst>
              <a:ext uri="{28A0092B-C50C-407E-A947-70E740481C1C}">
                <a14:useLocalDpi xmlns:a14="http://schemas.microsoft.com/office/drawing/2010/main" val="0"/>
              </a:ext>
            </a:extLst>
          </a:blip>
          <a:srcRect t="9174" b="9970"/>
          <a:stretch>
            <a:fillRect/>
          </a:stretch>
        </p:blipFill>
        <p:spPr>
          <a:xfrm>
            <a:off x="441542" y="0"/>
            <a:ext cx="11308916" cy="6858000"/>
          </a:xfrm>
          <a:prstGeom prst="rect">
            <a:avLst/>
          </a:prstGeom>
        </p:spPr>
      </p:pic>
      <p:sp>
        <p:nvSpPr>
          <p:cNvPr id="3" name="TextBox 2">
            <a:extLst>
              <a:ext uri="{FF2B5EF4-FFF2-40B4-BE49-F238E27FC236}">
                <a16:creationId xmlns:a16="http://schemas.microsoft.com/office/drawing/2014/main" id="{BCDDB4E5-B218-7EB9-CE83-EC843A6173F0}"/>
              </a:ext>
            </a:extLst>
          </p:cNvPr>
          <p:cNvSpPr txBox="1"/>
          <p:nvPr/>
        </p:nvSpPr>
        <p:spPr>
          <a:xfrm>
            <a:off x="1737797" y="146128"/>
            <a:ext cx="8870950" cy="523220"/>
          </a:xfrm>
          <a:prstGeom prst="rect">
            <a:avLst/>
          </a:prstGeom>
          <a:noFill/>
        </p:spPr>
        <p:txBody>
          <a:bodyPr wrap="square" rtlCol="0">
            <a:spAutoFit/>
          </a:bodyPr>
          <a:lstStyle/>
          <a:p>
            <a:pPr algn="ctr"/>
            <a:r>
              <a:rPr lang="en-US" sz="2800" b="1" dirty="0">
                <a:solidFill>
                  <a:schemeClr val="bg1"/>
                </a:solidFill>
              </a:rPr>
              <a:t>Panama Canal Museum at Miraflores Locks</a:t>
            </a:r>
          </a:p>
        </p:txBody>
      </p:sp>
    </p:spTree>
    <p:extLst>
      <p:ext uri="{BB962C8B-B14F-4D97-AF65-F5344CB8AC3E}">
        <p14:creationId xmlns:p14="http://schemas.microsoft.com/office/powerpoint/2010/main" val="332247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n standing on a train&#10;&#10;AI-generated content may be incorrect.">
            <a:extLst>
              <a:ext uri="{FF2B5EF4-FFF2-40B4-BE49-F238E27FC236}">
                <a16:creationId xmlns:a16="http://schemas.microsoft.com/office/drawing/2014/main" id="{F81ADFE7-319C-5DE2-1141-7D56494F2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0747" y="0"/>
            <a:ext cx="5831253" cy="6858000"/>
          </a:xfrm>
          <a:prstGeom prst="rect">
            <a:avLst/>
          </a:prstGeom>
        </p:spPr>
      </p:pic>
      <p:pic>
        <p:nvPicPr>
          <p:cNvPr id="5" name="Picture 4" descr="A train on the tracks&#10;&#10;AI-generated content may be incorrect.">
            <a:extLst>
              <a:ext uri="{FF2B5EF4-FFF2-40B4-BE49-F238E27FC236}">
                <a16:creationId xmlns:a16="http://schemas.microsoft.com/office/drawing/2014/main" id="{1F7D0CB9-DA65-CB13-9E6D-5928F91F70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179" y="0"/>
            <a:ext cx="6615318" cy="6858000"/>
          </a:xfrm>
          <a:prstGeom prst="rect">
            <a:avLst/>
          </a:prstGeom>
        </p:spPr>
      </p:pic>
      <p:sp>
        <p:nvSpPr>
          <p:cNvPr id="2" name="TextBox 1">
            <a:extLst>
              <a:ext uri="{FF2B5EF4-FFF2-40B4-BE49-F238E27FC236}">
                <a16:creationId xmlns:a16="http://schemas.microsoft.com/office/drawing/2014/main" id="{E9075BD6-709C-A8D2-9148-8978F6AD88DA}"/>
              </a:ext>
            </a:extLst>
          </p:cNvPr>
          <p:cNvSpPr txBox="1"/>
          <p:nvPr/>
        </p:nvSpPr>
        <p:spPr>
          <a:xfrm>
            <a:off x="7573252" y="381468"/>
            <a:ext cx="3281742" cy="369332"/>
          </a:xfrm>
          <a:prstGeom prst="rect">
            <a:avLst/>
          </a:prstGeom>
          <a:solidFill>
            <a:schemeClr val="tx1"/>
          </a:solidFill>
          <a:ln>
            <a:solidFill>
              <a:schemeClr val="bg1">
                <a:alpha val="97000"/>
              </a:schemeClr>
            </a:solidFill>
          </a:ln>
        </p:spPr>
        <p:txBody>
          <a:bodyPr wrap="square" rtlCol="0">
            <a:spAutoFit/>
          </a:bodyPr>
          <a:lstStyle/>
          <a:p>
            <a:r>
              <a:rPr lang="en-US" b="1" dirty="0">
                <a:solidFill>
                  <a:schemeClr val="bg1"/>
                </a:solidFill>
              </a:rPr>
              <a:t>Theordore Roosevelt in 1912</a:t>
            </a:r>
          </a:p>
        </p:txBody>
      </p:sp>
    </p:spTree>
    <p:extLst>
      <p:ext uri="{BB962C8B-B14F-4D97-AF65-F5344CB8AC3E}">
        <p14:creationId xmlns:p14="http://schemas.microsoft.com/office/powerpoint/2010/main" val="93131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E751-B48F-1A2D-F17B-20CD04E669BF}"/>
              </a:ext>
            </a:extLst>
          </p:cNvPr>
          <p:cNvSpPr>
            <a:spLocks noGrp="1"/>
          </p:cNvSpPr>
          <p:nvPr>
            <p:ph type="title"/>
          </p:nvPr>
        </p:nvSpPr>
        <p:spPr/>
        <p:txBody>
          <a:bodyPr/>
          <a:lstStyle/>
          <a:p>
            <a:endParaRPr lang="en-US"/>
          </a:p>
        </p:txBody>
      </p:sp>
      <p:pic>
        <p:nvPicPr>
          <p:cNvPr id="4" name="Picture 3" descr="A graph showing the number of water levels&#10;&#10;AI-generated content may be incorrect.">
            <a:extLst>
              <a:ext uri="{FF2B5EF4-FFF2-40B4-BE49-F238E27FC236}">
                <a16:creationId xmlns:a16="http://schemas.microsoft.com/office/drawing/2014/main" id="{CB106E46-06C9-51B5-5F7A-D247AA15F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85" y="40413"/>
            <a:ext cx="11429622" cy="6751629"/>
          </a:xfrm>
          <a:prstGeom prst="rect">
            <a:avLst/>
          </a:prstGeom>
        </p:spPr>
      </p:pic>
      <p:cxnSp>
        <p:nvCxnSpPr>
          <p:cNvPr id="8" name="Straight Connector 7">
            <a:extLst>
              <a:ext uri="{FF2B5EF4-FFF2-40B4-BE49-F238E27FC236}">
                <a16:creationId xmlns:a16="http://schemas.microsoft.com/office/drawing/2014/main" id="{9F8911E4-5954-A1B3-E2AC-5E2F8DECD629}"/>
              </a:ext>
            </a:extLst>
          </p:cNvPr>
          <p:cNvCxnSpPr/>
          <p:nvPr/>
        </p:nvCxnSpPr>
        <p:spPr>
          <a:xfrm flipV="1">
            <a:off x="7238655" y="1711575"/>
            <a:ext cx="0" cy="3291840"/>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401E094-61F0-8A74-4266-FB3637D88A29}"/>
              </a:ext>
            </a:extLst>
          </p:cNvPr>
          <p:cNvSpPr/>
          <p:nvPr/>
        </p:nvSpPr>
        <p:spPr>
          <a:xfrm>
            <a:off x="7861249" y="2624893"/>
            <a:ext cx="2816776" cy="395442"/>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700" dirty="0">
                <a:latin typeface="Arial Narrow" panose="020B0606020202030204" pitchFamily="34" charset="0"/>
              </a:rPr>
              <a:t>Panamax locks=11.72 m (38.5 ft)</a:t>
            </a:r>
          </a:p>
        </p:txBody>
      </p:sp>
      <p:sp>
        <p:nvSpPr>
          <p:cNvPr id="11" name="Rectangle 10">
            <a:extLst>
              <a:ext uri="{FF2B5EF4-FFF2-40B4-BE49-F238E27FC236}">
                <a16:creationId xmlns:a16="http://schemas.microsoft.com/office/drawing/2014/main" id="{ED86811F-D44A-6D47-8279-A352C3376B01}"/>
              </a:ext>
            </a:extLst>
          </p:cNvPr>
          <p:cNvSpPr/>
          <p:nvPr/>
        </p:nvSpPr>
        <p:spPr>
          <a:xfrm>
            <a:off x="7823150" y="1040708"/>
            <a:ext cx="3107540" cy="395442"/>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700" dirty="0">
                <a:latin typeface="Arial Narrow" panose="020B0606020202030204" pitchFamily="34" charset="0"/>
              </a:rPr>
              <a:t>Neopanamax locks=13.24 m (43.4 ft)</a:t>
            </a:r>
          </a:p>
        </p:txBody>
      </p:sp>
    </p:spTree>
    <p:extLst>
      <p:ext uri="{BB962C8B-B14F-4D97-AF65-F5344CB8AC3E}">
        <p14:creationId xmlns:p14="http://schemas.microsoft.com/office/powerpoint/2010/main" val="2834704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20A-4556-A79F-79FB-F75878F98FE6}"/>
            </a:ext>
          </a:extLst>
        </p:cNvPr>
        <p:cNvGrpSpPr/>
        <p:nvPr/>
      </p:nvGrpSpPr>
      <p:grpSpPr>
        <a:xfrm>
          <a:off x="0" y="0"/>
          <a:ext cx="0" cy="0"/>
          <a:chOff x="0" y="0"/>
          <a:chExt cx="0" cy="0"/>
        </a:xfrm>
      </p:grpSpPr>
      <p:pic>
        <p:nvPicPr>
          <p:cNvPr id="5" name="Picture 4" descr="A building in a canal&#10;&#10;AI-generated content may be incorrect.">
            <a:extLst>
              <a:ext uri="{FF2B5EF4-FFF2-40B4-BE49-F238E27FC236}">
                <a16:creationId xmlns:a16="http://schemas.microsoft.com/office/drawing/2014/main" id="{2A1AA48C-9452-13B0-FB37-2CB127DEDFFD}"/>
              </a:ext>
            </a:extLst>
          </p:cNvPr>
          <p:cNvPicPr>
            <a:picLocks noChangeAspect="1"/>
          </p:cNvPicPr>
          <p:nvPr/>
        </p:nvPicPr>
        <p:blipFill>
          <a:blip r:embed="rId2">
            <a:extLst>
              <a:ext uri="{28A0092B-C50C-407E-A947-70E740481C1C}">
                <a14:useLocalDpi xmlns:a14="http://schemas.microsoft.com/office/drawing/2010/main" val="0"/>
              </a:ext>
            </a:extLst>
          </a:blip>
          <a:srcRect t="5845"/>
          <a:stretch>
            <a:fillRect/>
          </a:stretch>
        </p:blipFill>
        <p:spPr>
          <a:xfrm>
            <a:off x="1210850" y="-31120"/>
            <a:ext cx="9755688" cy="6889119"/>
          </a:xfrm>
          <a:prstGeom prst="rect">
            <a:avLst/>
          </a:prstGeom>
        </p:spPr>
      </p:pic>
      <p:sp>
        <p:nvSpPr>
          <p:cNvPr id="3" name="TextBox 2">
            <a:extLst>
              <a:ext uri="{FF2B5EF4-FFF2-40B4-BE49-F238E27FC236}">
                <a16:creationId xmlns:a16="http://schemas.microsoft.com/office/drawing/2014/main" id="{E82CD64D-19F3-D995-80FC-7BE0BB5D54B9}"/>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Miter Gates at Miraflores Locks</a:t>
            </a:r>
          </a:p>
        </p:txBody>
      </p:sp>
    </p:spTree>
    <p:extLst>
      <p:ext uri="{BB962C8B-B14F-4D97-AF65-F5344CB8AC3E}">
        <p14:creationId xmlns:p14="http://schemas.microsoft.com/office/powerpoint/2010/main" val="103700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7E0D2-62BF-F6A8-EC60-A80FA6BE7616}"/>
            </a:ext>
          </a:extLst>
        </p:cNvPr>
        <p:cNvGrpSpPr/>
        <p:nvPr/>
      </p:nvGrpSpPr>
      <p:grpSpPr>
        <a:xfrm>
          <a:off x="0" y="0"/>
          <a:ext cx="0" cy="0"/>
          <a:chOff x="0" y="0"/>
          <a:chExt cx="0" cy="0"/>
        </a:xfrm>
      </p:grpSpPr>
      <p:pic>
        <p:nvPicPr>
          <p:cNvPr id="3" name="Picture 2" descr="A white building with red and blue stripes&#10;&#10;AI-generated content may be incorrect.">
            <a:extLst>
              <a:ext uri="{FF2B5EF4-FFF2-40B4-BE49-F238E27FC236}">
                <a16:creationId xmlns:a16="http://schemas.microsoft.com/office/drawing/2014/main" id="{061F4924-4853-732C-6843-42C76CAD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16272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14E67-CD21-044D-AEF1-7C82436186ED}"/>
            </a:ext>
          </a:extLst>
        </p:cNvPr>
        <p:cNvGrpSpPr/>
        <p:nvPr/>
      </p:nvGrpSpPr>
      <p:grpSpPr>
        <a:xfrm>
          <a:off x="0" y="0"/>
          <a:ext cx="0" cy="0"/>
          <a:chOff x="0" y="0"/>
          <a:chExt cx="0" cy="0"/>
        </a:xfrm>
      </p:grpSpPr>
      <p:pic>
        <p:nvPicPr>
          <p:cNvPr id="3" name="Picture 2" descr="A canal with a canal in the middle&#10;&#10;AI-generated content may be incorrect.">
            <a:extLst>
              <a:ext uri="{FF2B5EF4-FFF2-40B4-BE49-F238E27FC236}">
                <a16:creationId xmlns:a16="http://schemas.microsoft.com/office/drawing/2014/main" id="{BD5494C4-4CBC-6FD1-30E7-5BF515FE9564}"/>
              </a:ext>
            </a:extLst>
          </p:cNvPr>
          <p:cNvPicPr>
            <a:picLocks noChangeAspect="1"/>
          </p:cNvPicPr>
          <p:nvPr/>
        </p:nvPicPr>
        <p:blipFill>
          <a:blip r:embed="rId2">
            <a:extLst>
              <a:ext uri="{28A0092B-C50C-407E-A947-70E740481C1C}">
                <a14:useLocalDpi xmlns:a14="http://schemas.microsoft.com/office/drawing/2010/main" val="0"/>
              </a:ext>
            </a:extLst>
          </a:blip>
          <a:srcRect t="15434"/>
          <a:stretch>
            <a:fillRect/>
          </a:stretch>
        </p:blipFill>
        <p:spPr>
          <a:xfrm>
            <a:off x="700676" y="1"/>
            <a:ext cx="10812829" cy="6858000"/>
          </a:xfrm>
          <a:prstGeom prst="rect">
            <a:avLst/>
          </a:prstGeom>
        </p:spPr>
      </p:pic>
      <p:sp>
        <p:nvSpPr>
          <p:cNvPr id="4" name="TextBox 3">
            <a:extLst>
              <a:ext uri="{FF2B5EF4-FFF2-40B4-BE49-F238E27FC236}">
                <a16:creationId xmlns:a16="http://schemas.microsoft.com/office/drawing/2014/main" id="{A4FCCAD6-BB49-23E3-3597-D3048FF564AA}"/>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Looking Upstream to Pedro Miguel Locks</a:t>
            </a:r>
          </a:p>
        </p:txBody>
      </p:sp>
    </p:spTree>
    <p:extLst>
      <p:ext uri="{BB962C8B-B14F-4D97-AF65-F5344CB8AC3E}">
        <p14:creationId xmlns:p14="http://schemas.microsoft.com/office/powerpoint/2010/main" val="1480507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98A78-6EEA-0727-8F36-C5511F69C984}"/>
            </a:ext>
          </a:extLst>
        </p:cNvPr>
        <p:cNvGrpSpPr/>
        <p:nvPr/>
      </p:nvGrpSpPr>
      <p:grpSpPr>
        <a:xfrm>
          <a:off x="0" y="0"/>
          <a:ext cx="0" cy="0"/>
          <a:chOff x="0" y="0"/>
          <a:chExt cx="0" cy="0"/>
        </a:xfrm>
      </p:grpSpPr>
      <p:pic>
        <p:nvPicPr>
          <p:cNvPr id="3" name="Picture 2" descr="A canal with a lock with Panama Canal in the background&#10;&#10;AI-generated content may be incorrect.">
            <a:extLst>
              <a:ext uri="{FF2B5EF4-FFF2-40B4-BE49-F238E27FC236}">
                <a16:creationId xmlns:a16="http://schemas.microsoft.com/office/drawing/2014/main" id="{1E4DBCCC-5774-0325-2EF1-F1FDA44DE034}"/>
              </a:ext>
            </a:extLst>
          </p:cNvPr>
          <p:cNvPicPr>
            <a:picLocks noChangeAspect="1"/>
          </p:cNvPicPr>
          <p:nvPr/>
        </p:nvPicPr>
        <p:blipFill>
          <a:blip r:embed="rId2">
            <a:extLst>
              <a:ext uri="{28A0092B-C50C-407E-A947-70E740481C1C}">
                <a14:useLocalDpi xmlns:a14="http://schemas.microsoft.com/office/drawing/2010/main" val="0"/>
              </a:ext>
            </a:extLst>
          </a:blip>
          <a:srcRect t="12286" b="12714"/>
          <a:stretch>
            <a:fill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A0EC4CE1-1637-E549-2CB5-F10F206CC482}"/>
              </a:ext>
            </a:extLst>
          </p:cNvPr>
          <p:cNvSpPr txBox="1"/>
          <p:nvPr/>
        </p:nvSpPr>
        <p:spPr>
          <a:xfrm>
            <a:off x="2012950" y="50800"/>
            <a:ext cx="10280650" cy="830997"/>
          </a:xfrm>
          <a:prstGeom prst="rect">
            <a:avLst/>
          </a:prstGeom>
          <a:noFill/>
        </p:spPr>
        <p:txBody>
          <a:bodyPr wrap="square" rtlCol="0">
            <a:spAutoFit/>
          </a:bodyPr>
          <a:lstStyle/>
          <a:p>
            <a:r>
              <a:rPr lang="en-US" sz="2400" b="1" dirty="0">
                <a:solidFill>
                  <a:schemeClr val="bg1"/>
                </a:solidFill>
              </a:rPr>
              <a:t>Looking Downstream </a:t>
            </a:r>
          </a:p>
          <a:p>
            <a:r>
              <a:rPr lang="en-US" sz="2400" b="1" dirty="0">
                <a:solidFill>
                  <a:schemeClr val="bg1"/>
                </a:solidFill>
              </a:rPr>
              <a:t>to the Pacific Ocean</a:t>
            </a:r>
          </a:p>
        </p:txBody>
      </p:sp>
    </p:spTree>
    <p:extLst>
      <p:ext uri="{BB962C8B-B14F-4D97-AF65-F5344CB8AC3E}">
        <p14:creationId xmlns:p14="http://schemas.microsoft.com/office/powerpoint/2010/main" val="2399054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72D37-28BD-93F3-1754-451BE1A25398}"/>
            </a:ext>
          </a:extLst>
        </p:cNvPr>
        <p:cNvGrpSpPr/>
        <p:nvPr/>
      </p:nvGrpSpPr>
      <p:grpSpPr>
        <a:xfrm>
          <a:off x="0" y="0"/>
          <a:ext cx="0" cy="0"/>
          <a:chOff x="0" y="0"/>
          <a:chExt cx="0" cy="0"/>
        </a:xfrm>
      </p:grpSpPr>
      <p:pic>
        <p:nvPicPr>
          <p:cNvPr id="3" name="Picture 2" descr="A group of ships in a canal with Panama Canal in the background&#10;&#10;AI-generated content may be incorrect.">
            <a:extLst>
              <a:ext uri="{FF2B5EF4-FFF2-40B4-BE49-F238E27FC236}">
                <a16:creationId xmlns:a16="http://schemas.microsoft.com/office/drawing/2014/main" id="{3F58858E-5CA1-FE6E-AE45-47E2747A3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a:extLst>
              <a:ext uri="{FF2B5EF4-FFF2-40B4-BE49-F238E27FC236}">
                <a16:creationId xmlns:a16="http://schemas.microsoft.com/office/drawing/2014/main" id="{F242BA5D-1884-A924-66D8-C8FE5B00E466}"/>
              </a:ext>
            </a:extLst>
          </p:cNvPr>
          <p:cNvSpPr/>
          <p:nvPr/>
        </p:nvSpPr>
        <p:spPr>
          <a:xfrm>
            <a:off x="6735170" y="163773"/>
            <a:ext cx="3937379" cy="12555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BE49705-9F9A-76E7-6C71-68BC090A8B74}"/>
              </a:ext>
            </a:extLst>
          </p:cNvPr>
          <p:cNvSpPr txBox="1"/>
          <p:nvPr/>
        </p:nvSpPr>
        <p:spPr>
          <a:xfrm>
            <a:off x="8099946" y="866633"/>
            <a:ext cx="2342308" cy="646331"/>
          </a:xfrm>
          <a:prstGeom prst="rect">
            <a:avLst/>
          </a:prstGeom>
          <a:noFill/>
        </p:spPr>
        <p:txBody>
          <a:bodyPr wrap="none" rtlCol="0">
            <a:spAutoFit/>
          </a:bodyPr>
          <a:lstStyle/>
          <a:p>
            <a:r>
              <a:rPr lang="en-US" b="1" dirty="0">
                <a:solidFill>
                  <a:schemeClr val="bg1"/>
                </a:solidFill>
              </a:rPr>
              <a:t>Pedro Miguel Locks</a:t>
            </a:r>
          </a:p>
          <a:p>
            <a:pPr algn="ctr"/>
            <a:r>
              <a:rPr lang="en-US" b="1" dirty="0">
                <a:solidFill>
                  <a:schemeClr val="bg1"/>
                </a:solidFill>
              </a:rPr>
              <a:t>Control House</a:t>
            </a:r>
          </a:p>
        </p:txBody>
      </p:sp>
      <p:cxnSp>
        <p:nvCxnSpPr>
          <p:cNvPr id="7" name="Straight Arrow Connector 6">
            <a:extLst>
              <a:ext uri="{FF2B5EF4-FFF2-40B4-BE49-F238E27FC236}">
                <a16:creationId xmlns:a16="http://schemas.microsoft.com/office/drawing/2014/main" id="{26C62019-FF44-ABC2-5E8E-97CBAB29B10B}"/>
              </a:ext>
            </a:extLst>
          </p:cNvPr>
          <p:cNvCxnSpPr/>
          <p:nvPr/>
        </p:nvCxnSpPr>
        <p:spPr>
          <a:xfrm flipH="1">
            <a:off x="9123528" y="1528549"/>
            <a:ext cx="150126" cy="1392072"/>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261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DE4D-CF54-AAE9-3ACF-0D8B12581F4C}"/>
            </a:ext>
          </a:extLst>
        </p:cNvPr>
        <p:cNvGrpSpPr/>
        <p:nvPr/>
      </p:nvGrpSpPr>
      <p:grpSpPr>
        <a:xfrm>
          <a:off x="0" y="0"/>
          <a:ext cx="0" cy="0"/>
          <a:chOff x="0" y="0"/>
          <a:chExt cx="0" cy="0"/>
        </a:xfrm>
      </p:grpSpPr>
      <p:pic>
        <p:nvPicPr>
          <p:cNvPr id="3" name="Picture 2" descr="A group of people standing on a patio&#10;&#10;AI-generated content may be incorrect.">
            <a:extLst>
              <a:ext uri="{FF2B5EF4-FFF2-40B4-BE49-F238E27FC236}">
                <a16:creationId xmlns:a16="http://schemas.microsoft.com/office/drawing/2014/main" id="{1F8604E3-521B-EF2D-26A2-F93D5584A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A1F3F2FB-4069-ABE7-1CCD-C08CD0081F68}"/>
              </a:ext>
            </a:extLst>
          </p:cNvPr>
          <p:cNvSpPr txBox="1"/>
          <p:nvPr/>
        </p:nvSpPr>
        <p:spPr>
          <a:xfrm>
            <a:off x="82550" y="1250950"/>
            <a:ext cx="7397750" cy="523220"/>
          </a:xfrm>
          <a:prstGeom prst="rect">
            <a:avLst/>
          </a:prstGeom>
          <a:noFill/>
        </p:spPr>
        <p:txBody>
          <a:bodyPr wrap="square" rtlCol="0">
            <a:spAutoFit/>
          </a:bodyPr>
          <a:lstStyle/>
          <a:p>
            <a:pPr algn="ctr"/>
            <a:r>
              <a:rPr lang="en-US" sz="2800" b="1" dirty="0">
                <a:solidFill>
                  <a:schemeClr val="bg1"/>
                </a:solidFill>
              </a:rPr>
              <a:t>Lunch at the Museum</a:t>
            </a:r>
          </a:p>
        </p:txBody>
      </p:sp>
    </p:spTree>
    <p:extLst>
      <p:ext uri="{BB962C8B-B14F-4D97-AF65-F5344CB8AC3E}">
        <p14:creationId xmlns:p14="http://schemas.microsoft.com/office/powerpoint/2010/main" val="2710931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659E4-2677-F02F-B3F1-7E843A39A798}"/>
            </a:ext>
          </a:extLst>
        </p:cNvPr>
        <p:cNvGrpSpPr/>
        <p:nvPr/>
      </p:nvGrpSpPr>
      <p:grpSpPr>
        <a:xfrm>
          <a:off x="0" y="0"/>
          <a:ext cx="0" cy="0"/>
          <a:chOff x="0" y="0"/>
          <a:chExt cx="0" cy="0"/>
        </a:xfrm>
      </p:grpSpPr>
      <p:pic>
        <p:nvPicPr>
          <p:cNvPr id="3" name="Picture 2" descr="A train passing through a forest&#10;&#10;AI-generated content may be incorrect.">
            <a:extLst>
              <a:ext uri="{FF2B5EF4-FFF2-40B4-BE49-F238E27FC236}">
                <a16:creationId xmlns:a16="http://schemas.microsoft.com/office/drawing/2014/main" id="{DFC470E3-D074-EC86-EF9E-313543BBC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650" y="12700"/>
            <a:ext cx="9144000" cy="6858000"/>
          </a:xfrm>
          <a:prstGeom prst="rect">
            <a:avLst/>
          </a:prstGeom>
        </p:spPr>
      </p:pic>
      <p:sp>
        <p:nvSpPr>
          <p:cNvPr id="4" name="TextBox 3">
            <a:extLst>
              <a:ext uri="{FF2B5EF4-FFF2-40B4-BE49-F238E27FC236}">
                <a16:creationId xmlns:a16="http://schemas.microsoft.com/office/drawing/2014/main" id="{EB702BEF-492A-E92F-52DA-0A21DA7AECF1}"/>
              </a:ext>
            </a:extLst>
          </p:cNvPr>
          <p:cNvSpPr txBox="1"/>
          <p:nvPr/>
        </p:nvSpPr>
        <p:spPr>
          <a:xfrm>
            <a:off x="0" y="228600"/>
            <a:ext cx="12192000"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Fort Clayton &amp;</a:t>
            </a:r>
          </a:p>
          <a:p>
            <a:pPr algn="ctr"/>
            <a:r>
              <a:rPr lang="en-US" sz="2400" b="1" dirty="0">
                <a:solidFill>
                  <a:schemeClr val="bg1"/>
                </a:solidFill>
                <a:effectLst>
                  <a:outerShdw blurRad="38100" dist="38100" dir="2700000" algn="tl">
                    <a:srgbClr val="000000">
                      <a:alpha val="43137"/>
                    </a:srgbClr>
                  </a:outerShdw>
                </a:effectLst>
              </a:rPr>
              <a:t>Containers Crossing the Isthmus </a:t>
            </a:r>
          </a:p>
          <a:p>
            <a:pPr algn="ctr"/>
            <a:r>
              <a:rPr lang="en-US" sz="2400" b="1" dirty="0">
                <a:solidFill>
                  <a:schemeClr val="bg1"/>
                </a:solidFill>
                <a:effectLst>
                  <a:outerShdw blurRad="38100" dist="38100" dir="2700000" algn="tl">
                    <a:srgbClr val="000000">
                      <a:alpha val="43137"/>
                    </a:srgbClr>
                  </a:outerShdw>
                </a:effectLst>
              </a:rPr>
              <a:t>on the  Panama Railroad</a:t>
            </a:r>
          </a:p>
        </p:txBody>
      </p:sp>
    </p:spTree>
    <p:extLst>
      <p:ext uri="{BB962C8B-B14F-4D97-AF65-F5344CB8AC3E}">
        <p14:creationId xmlns:p14="http://schemas.microsoft.com/office/powerpoint/2010/main" val="343587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603-9435-7D75-3971-13F56672CD12}"/>
            </a:ext>
          </a:extLst>
        </p:cNvPr>
        <p:cNvGrpSpPr/>
        <p:nvPr/>
      </p:nvGrpSpPr>
      <p:grpSpPr>
        <a:xfrm>
          <a:off x="0" y="0"/>
          <a:ext cx="0" cy="0"/>
          <a:chOff x="0" y="0"/>
          <a:chExt cx="0" cy="0"/>
        </a:xfrm>
      </p:grpSpPr>
      <p:pic>
        <p:nvPicPr>
          <p:cNvPr id="3" name="Picture 2" descr="A building next to a dam&#10;&#10;AI-generated content may be incorrect.">
            <a:extLst>
              <a:ext uri="{FF2B5EF4-FFF2-40B4-BE49-F238E27FC236}">
                <a16:creationId xmlns:a16="http://schemas.microsoft.com/office/drawing/2014/main" id="{B7F78408-2925-0A05-2B95-8E325C0D5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44978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D099-ABBA-8781-D042-DAFB98923C56}"/>
            </a:ext>
          </a:extLst>
        </p:cNvPr>
        <p:cNvGrpSpPr/>
        <p:nvPr/>
      </p:nvGrpSpPr>
      <p:grpSpPr>
        <a:xfrm>
          <a:off x="0" y="0"/>
          <a:ext cx="0" cy="0"/>
          <a:chOff x="0" y="0"/>
          <a:chExt cx="0" cy="0"/>
        </a:xfrm>
      </p:grpSpPr>
      <p:pic>
        <p:nvPicPr>
          <p:cNvPr id="3" name="Picture 2" descr="A group of people looking at a ship in a canal&#10;&#10;AI-generated content may be incorrect.">
            <a:extLst>
              <a:ext uri="{FF2B5EF4-FFF2-40B4-BE49-F238E27FC236}">
                <a16:creationId xmlns:a16="http://schemas.microsoft.com/office/drawing/2014/main" id="{E808BF18-DDEF-B95F-2D86-3B61CE6EA8DC}"/>
              </a:ext>
            </a:extLst>
          </p:cNvPr>
          <p:cNvPicPr>
            <a:picLocks noChangeAspect="1"/>
          </p:cNvPicPr>
          <p:nvPr/>
        </p:nvPicPr>
        <p:blipFill>
          <a:blip r:embed="rId3">
            <a:extLst>
              <a:ext uri="{28A0092B-C50C-407E-A947-70E740481C1C}">
                <a14:useLocalDpi xmlns:a14="http://schemas.microsoft.com/office/drawing/2010/main" val="0"/>
              </a:ext>
            </a:extLst>
          </a:blip>
          <a:srcRect t="11894" b="13106"/>
          <a:stretch>
            <a:fillRect/>
          </a:stretch>
        </p:blipFill>
        <p:spPr>
          <a:xfrm>
            <a:off x="20" y="10"/>
            <a:ext cx="12191980" cy="6857990"/>
          </a:xfrm>
          <a:prstGeom prst="rect">
            <a:avLst/>
          </a:prstGeom>
        </p:spPr>
      </p:pic>
    </p:spTree>
    <p:extLst>
      <p:ext uri="{BB962C8B-B14F-4D97-AF65-F5344CB8AC3E}">
        <p14:creationId xmlns:p14="http://schemas.microsoft.com/office/powerpoint/2010/main" val="17728834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3A8D-A24C-D19E-3E99-7D2D99D7C0A4}"/>
            </a:ext>
          </a:extLst>
        </p:cNvPr>
        <p:cNvGrpSpPr/>
        <p:nvPr/>
      </p:nvGrpSpPr>
      <p:grpSpPr>
        <a:xfrm>
          <a:off x="0" y="0"/>
          <a:ext cx="0" cy="0"/>
          <a:chOff x="0" y="0"/>
          <a:chExt cx="0" cy="0"/>
        </a:xfrm>
      </p:grpSpPr>
      <p:pic>
        <p:nvPicPr>
          <p:cNvPr id="3" name="Picture 2" descr="A group of people walking next to a stack of containers&#10;&#10;AI-generated content may be incorrect.">
            <a:extLst>
              <a:ext uri="{FF2B5EF4-FFF2-40B4-BE49-F238E27FC236}">
                <a16:creationId xmlns:a16="http://schemas.microsoft.com/office/drawing/2014/main" id="{64C88867-E3F1-364B-822A-1956A09FA47C}"/>
              </a:ext>
            </a:extLst>
          </p:cNvPr>
          <p:cNvPicPr>
            <a:picLocks noChangeAspect="1"/>
          </p:cNvPicPr>
          <p:nvPr/>
        </p:nvPicPr>
        <p:blipFill>
          <a:blip r:embed="rId3">
            <a:extLst>
              <a:ext uri="{28A0092B-C50C-407E-A947-70E740481C1C}">
                <a14:useLocalDpi xmlns:a14="http://schemas.microsoft.com/office/drawing/2010/main" val="0"/>
              </a:ext>
            </a:extLst>
          </a:blip>
          <a:srcRect t="8031" b="16969"/>
          <a:stretch>
            <a:fillRect/>
          </a:stretch>
        </p:blipFill>
        <p:spPr>
          <a:xfrm>
            <a:off x="20" y="10"/>
            <a:ext cx="12191980" cy="6857990"/>
          </a:xfrm>
          <a:prstGeom prst="rect">
            <a:avLst/>
          </a:prstGeom>
        </p:spPr>
      </p:pic>
      <p:sp>
        <p:nvSpPr>
          <p:cNvPr id="4" name="TextBox 3">
            <a:hlinkClick r:id="" action="ppaction://noaction"/>
            <a:extLst>
              <a:ext uri="{FF2B5EF4-FFF2-40B4-BE49-F238E27FC236}">
                <a16:creationId xmlns:a16="http://schemas.microsoft.com/office/drawing/2014/main" id="{DBD301A8-498F-831B-DA29-CF110D1A7C02}"/>
              </a:ext>
            </a:extLst>
          </p:cNvPr>
          <p:cNvSpPr txBox="1"/>
          <p:nvPr/>
        </p:nvSpPr>
        <p:spPr>
          <a:xfrm>
            <a:off x="9738640" y="5834208"/>
            <a:ext cx="2183611" cy="369332"/>
          </a:xfrm>
          <a:prstGeom prst="rect">
            <a:avLst/>
          </a:prstGeom>
          <a:noFill/>
        </p:spPr>
        <p:txBody>
          <a:bodyPr wrap="none" rtlCol="0">
            <a:spAutoFit/>
          </a:bodyPr>
          <a:lstStyle/>
          <a:p>
            <a:r>
              <a:rPr lang="en-US" dirty="0">
                <a:solidFill>
                  <a:schemeClr val="bg1"/>
                </a:solidFill>
              </a:rPr>
              <a:t>Return to Sections</a:t>
            </a:r>
          </a:p>
        </p:txBody>
      </p:sp>
    </p:spTree>
    <p:extLst>
      <p:ext uri="{BB962C8B-B14F-4D97-AF65-F5344CB8AC3E}">
        <p14:creationId xmlns:p14="http://schemas.microsoft.com/office/powerpoint/2010/main" val="95641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A487D6B-5BB4-4A37-2BF4-9E7BBF3D2FA9}"/>
              </a:ext>
            </a:extLst>
          </p:cNvPr>
          <p:cNvGraphicFramePr>
            <a:graphicFrameLocks/>
          </p:cNvGraphicFramePr>
          <p:nvPr/>
        </p:nvGraphicFramePr>
        <p:xfrm>
          <a:off x="0" y="-221576"/>
          <a:ext cx="12192000" cy="71538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7456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06B4B8-E6C6-74AC-F95F-16B66AB04105}"/>
              </a:ext>
            </a:extLst>
          </p:cNvPr>
          <p:cNvPicPr>
            <a:picLocks noChangeAspect="1"/>
          </p:cNvPicPr>
          <p:nvPr/>
        </p:nvPicPr>
        <p:blipFill>
          <a:blip r:embed="rId2"/>
          <a:stretch>
            <a:fillRect/>
          </a:stretch>
        </p:blipFill>
        <p:spPr>
          <a:xfrm>
            <a:off x="0" y="0"/>
            <a:ext cx="12170210" cy="6858000"/>
          </a:xfrm>
          <a:prstGeom prst="rect">
            <a:avLst/>
          </a:prstGeom>
        </p:spPr>
      </p:pic>
      <p:sp>
        <p:nvSpPr>
          <p:cNvPr id="3" name="Title 2">
            <a:extLst>
              <a:ext uri="{FF2B5EF4-FFF2-40B4-BE49-F238E27FC236}">
                <a16:creationId xmlns:a16="http://schemas.microsoft.com/office/drawing/2014/main" id="{74E811FF-227D-F8ED-ED95-1FF753AA8781}"/>
              </a:ext>
            </a:extLst>
          </p:cNvPr>
          <p:cNvSpPr>
            <a:spLocks noGrp="1"/>
          </p:cNvSpPr>
          <p:nvPr>
            <p:ph type="title"/>
          </p:nvPr>
        </p:nvSpPr>
        <p:spPr>
          <a:xfrm>
            <a:off x="281473" y="391010"/>
            <a:ext cx="9404723" cy="1400530"/>
          </a:xfrm>
        </p:spPr>
        <p:txBody>
          <a:bodyPr/>
          <a:lstStyle/>
          <a:p>
            <a:r>
              <a:rPr lang="en-US" dirty="0">
                <a:effectLst>
                  <a:outerShdw blurRad="38100" dist="38100" dir="2700000" algn="tl">
                    <a:srgbClr val="000000">
                      <a:alpha val="43137"/>
                    </a:srgbClr>
                  </a:outerShdw>
                </a:effectLst>
              </a:rPr>
              <a:t>The View from My Hotel Window</a:t>
            </a:r>
          </a:p>
        </p:txBody>
      </p:sp>
    </p:spTree>
    <p:extLst>
      <p:ext uri="{BB962C8B-B14F-4D97-AF65-F5344CB8AC3E}">
        <p14:creationId xmlns:p14="http://schemas.microsoft.com/office/powerpoint/2010/main" val="884928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92EF9-3394-912A-3A1A-1B4EA50F06A1}"/>
            </a:ext>
          </a:extLst>
        </p:cNvPr>
        <p:cNvGrpSpPr/>
        <p:nvPr/>
      </p:nvGrpSpPr>
      <p:grpSpPr>
        <a:xfrm>
          <a:off x="0" y="0"/>
          <a:ext cx="0" cy="0"/>
          <a:chOff x="0" y="0"/>
          <a:chExt cx="0" cy="0"/>
        </a:xfrm>
      </p:grpSpPr>
      <p:pic>
        <p:nvPicPr>
          <p:cNvPr id="3" name="Picture 2" descr="A group of vehicles on a street&#10;&#10;AI-generated content may be incorrect.">
            <a:extLst>
              <a:ext uri="{FF2B5EF4-FFF2-40B4-BE49-F238E27FC236}">
                <a16:creationId xmlns:a16="http://schemas.microsoft.com/office/drawing/2014/main" id="{161FBAAA-54D8-7191-BBB0-FD85F2D94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93926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a flag on the front&#10;&#10;AI-generated content may be incorrect.">
            <a:extLst>
              <a:ext uri="{FF2B5EF4-FFF2-40B4-BE49-F238E27FC236}">
                <a16:creationId xmlns:a16="http://schemas.microsoft.com/office/drawing/2014/main" id="{0A62529B-462D-E32D-05A1-FB205BDEC5BE}"/>
              </a:ext>
            </a:extLst>
          </p:cNvPr>
          <p:cNvPicPr>
            <a:picLocks noChangeAspect="1"/>
          </p:cNvPicPr>
          <p:nvPr/>
        </p:nvPicPr>
        <p:blipFill>
          <a:blip r:embed="rId2">
            <a:extLst>
              <a:ext uri="{28A0092B-C50C-407E-A947-70E740481C1C}">
                <a14:useLocalDpi xmlns:a14="http://schemas.microsoft.com/office/drawing/2010/main" val="0"/>
              </a:ext>
            </a:extLst>
          </a:blip>
          <a:srcRect t="-1" b="25001"/>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2C010C54-102B-5346-413B-E5E8BC3EBB54}"/>
              </a:ext>
            </a:extLst>
          </p:cNvPr>
          <p:cNvSpPr>
            <a:spLocks noGrp="1"/>
          </p:cNvSpPr>
          <p:nvPr>
            <p:ph type="title"/>
          </p:nvPr>
        </p:nvSpPr>
        <p:spPr>
          <a:xfrm>
            <a:off x="1312861" y="452718"/>
            <a:ext cx="9404723" cy="1400530"/>
          </a:xfrm>
        </p:spPr>
        <p:txBody>
          <a:bodyPr/>
          <a:lstStyle/>
          <a:p>
            <a:pPr algn="ctr"/>
            <a:r>
              <a:rPr lang="es-ES" sz="2800" b="1" dirty="0">
                <a:solidFill>
                  <a:schemeClr val="bg1"/>
                </a:solidFill>
              </a:rPr>
              <a:t>Autoridad del Canal de Panamá</a:t>
            </a:r>
            <a:br>
              <a:rPr lang="es-ES" sz="2800" b="1" dirty="0">
                <a:solidFill>
                  <a:schemeClr val="bg1"/>
                </a:solidFill>
              </a:rPr>
            </a:br>
            <a:r>
              <a:rPr lang="en-US" sz="2800" b="1" dirty="0">
                <a:solidFill>
                  <a:schemeClr val="bg1"/>
                </a:solidFill>
              </a:rPr>
              <a:t>Headquarters and the Goethals Memorial</a:t>
            </a:r>
          </a:p>
        </p:txBody>
      </p:sp>
      <p:sp>
        <p:nvSpPr>
          <p:cNvPr id="2" name="TextBox 1">
            <a:hlinkClick r:id="" action="ppaction://noaction"/>
            <a:extLst>
              <a:ext uri="{FF2B5EF4-FFF2-40B4-BE49-F238E27FC236}">
                <a16:creationId xmlns:a16="http://schemas.microsoft.com/office/drawing/2014/main" id="{DED349DA-DF31-B72F-A555-14EC2169D16A}"/>
              </a:ext>
            </a:extLst>
          </p:cNvPr>
          <p:cNvSpPr txBox="1"/>
          <p:nvPr/>
        </p:nvSpPr>
        <p:spPr>
          <a:xfrm>
            <a:off x="9766689" y="6282993"/>
            <a:ext cx="1983235" cy="369332"/>
          </a:xfrm>
          <a:prstGeom prst="rect">
            <a:avLst/>
          </a:prstGeom>
          <a:noFill/>
        </p:spPr>
        <p:txBody>
          <a:bodyPr wrap="none" rtlCol="0">
            <a:spAutoFit/>
          </a:bodyPr>
          <a:lstStyle/>
          <a:p>
            <a:r>
              <a:rPr lang="en-US" b="1" dirty="0">
                <a:solidFill>
                  <a:schemeClr val="bg1"/>
                </a:solidFill>
              </a:rPr>
              <a:t>End of Section 2</a:t>
            </a:r>
          </a:p>
        </p:txBody>
      </p:sp>
      <p:sp>
        <p:nvSpPr>
          <p:cNvPr id="3" name="Action Button: Blank 2">
            <a:hlinkClick r:id="rId3" action="ppaction://hlinksldjump" highlightClick="1"/>
            <a:extLst>
              <a:ext uri="{FF2B5EF4-FFF2-40B4-BE49-F238E27FC236}">
                <a16:creationId xmlns:a16="http://schemas.microsoft.com/office/drawing/2014/main" id="{D58C80AC-76F5-EE43-A8A0-E4E1F5D1E39D}"/>
              </a:ext>
            </a:extLst>
          </p:cNvPr>
          <p:cNvSpPr/>
          <p:nvPr/>
        </p:nvSpPr>
        <p:spPr>
          <a:xfrm>
            <a:off x="10863618" y="5827594"/>
            <a:ext cx="593678" cy="491319"/>
          </a:xfrm>
          <a:prstGeom prst="actionButtonBlank">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97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BCE45C-439A-BFD3-C560-11DD0779C8AB}"/>
              </a:ext>
            </a:extLst>
          </p:cNvPr>
          <p:cNvSpPr>
            <a:spLocks noGrp="1"/>
          </p:cNvSpPr>
          <p:nvPr>
            <p:ph type="title"/>
          </p:nvPr>
        </p:nvSpPr>
        <p:spPr/>
        <p:txBody>
          <a:bodyPr/>
          <a:lstStyle/>
          <a:p>
            <a:r>
              <a:rPr lang="en-US" dirty="0"/>
              <a:t>Prior “</a:t>
            </a:r>
            <a:r>
              <a:rPr lang="en-US" dirty="0" err="1"/>
              <a:t>Unsusccessful</a:t>
            </a:r>
            <a:r>
              <a:rPr lang="en-US" dirty="0"/>
              <a:t>” Revolutions in Panamá and Colombia</a:t>
            </a:r>
          </a:p>
        </p:txBody>
      </p:sp>
      <p:sp>
        <p:nvSpPr>
          <p:cNvPr id="4" name="Content Placeholder 3">
            <a:extLst>
              <a:ext uri="{FF2B5EF4-FFF2-40B4-BE49-F238E27FC236}">
                <a16:creationId xmlns:a16="http://schemas.microsoft.com/office/drawing/2014/main" id="{BBF89132-9395-FE4E-3505-2F73F8A4C0F5}"/>
              </a:ext>
            </a:extLst>
          </p:cNvPr>
          <p:cNvSpPr>
            <a:spLocks noGrp="1"/>
          </p:cNvSpPr>
          <p:nvPr>
            <p:ph sz="half" idx="1"/>
          </p:nvPr>
        </p:nvSpPr>
        <p:spPr/>
        <p:txBody>
          <a:bodyPr>
            <a:normAutofit fontScale="92500" lnSpcReduction="10000"/>
          </a:bodyPr>
          <a:lstStyle/>
          <a:p>
            <a:r>
              <a:rPr lang="en-US"/>
              <a:t>May </a:t>
            </a:r>
            <a:r>
              <a:rPr lang="en-US" dirty="0"/>
              <a:t>and October 1850</a:t>
            </a:r>
          </a:p>
          <a:p>
            <a:r>
              <a:rPr lang="en-US" dirty="0"/>
              <a:t>November 1851</a:t>
            </a:r>
          </a:p>
          <a:p>
            <a:r>
              <a:rPr lang="en-US" dirty="0"/>
              <a:t>June 1954</a:t>
            </a:r>
          </a:p>
          <a:p>
            <a:r>
              <a:rPr lang="en-US" dirty="0"/>
              <a:t>December 1858</a:t>
            </a:r>
          </a:p>
          <a:p>
            <a:r>
              <a:rPr lang="en-US" dirty="0"/>
              <a:t>October 1861</a:t>
            </a:r>
          </a:p>
          <a:p>
            <a:r>
              <a:rPr lang="en-US" dirty="0"/>
              <a:t>March 1865</a:t>
            </a:r>
          </a:p>
          <a:p>
            <a:r>
              <a:rPr lang="en-US" dirty="0"/>
              <a:t>March 1866</a:t>
            </a:r>
          </a:p>
          <a:p>
            <a:r>
              <a:rPr lang="en-US" dirty="0"/>
              <a:t>August 1967</a:t>
            </a:r>
          </a:p>
          <a:p>
            <a:r>
              <a:rPr lang="en-US" dirty="0"/>
              <a:t>July-August 1868</a:t>
            </a:r>
          </a:p>
          <a:p>
            <a:r>
              <a:rPr lang="en-US" dirty="0"/>
              <a:t>April 1871</a:t>
            </a:r>
          </a:p>
          <a:p>
            <a:r>
              <a:rPr lang="en-US" dirty="0"/>
              <a:t>April 1873 to October 1875</a:t>
            </a:r>
          </a:p>
          <a:p>
            <a:endParaRPr lang="en-US" dirty="0"/>
          </a:p>
          <a:p>
            <a:endParaRPr lang="en-US" dirty="0"/>
          </a:p>
        </p:txBody>
      </p:sp>
      <p:sp>
        <p:nvSpPr>
          <p:cNvPr id="5" name="Content Placeholder 4">
            <a:extLst>
              <a:ext uri="{FF2B5EF4-FFF2-40B4-BE49-F238E27FC236}">
                <a16:creationId xmlns:a16="http://schemas.microsoft.com/office/drawing/2014/main" id="{D5E4A326-37B5-D7F0-BD61-2EC5A53FB91E}"/>
              </a:ext>
            </a:extLst>
          </p:cNvPr>
          <p:cNvSpPr>
            <a:spLocks noGrp="1"/>
          </p:cNvSpPr>
          <p:nvPr>
            <p:ph sz="half" idx="2"/>
          </p:nvPr>
        </p:nvSpPr>
        <p:spPr/>
        <p:txBody>
          <a:bodyPr>
            <a:normAutofit fontScale="92500" lnSpcReduction="10000"/>
          </a:bodyPr>
          <a:lstStyle/>
          <a:p>
            <a:r>
              <a:rPr lang="en-US" dirty="0"/>
              <a:t>August 1876 to April 1877</a:t>
            </a:r>
          </a:p>
          <a:p>
            <a:r>
              <a:rPr lang="en-US" dirty="0"/>
              <a:t>April 1879 and June 1879</a:t>
            </a:r>
          </a:p>
          <a:p>
            <a:r>
              <a:rPr lang="en-US" dirty="0"/>
              <a:t>June 1884 and December 1884</a:t>
            </a:r>
          </a:p>
          <a:p>
            <a:r>
              <a:rPr lang="en-US" dirty="0"/>
              <a:t>January 1885 and  March 1885</a:t>
            </a:r>
          </a:p>
          <a:p>
            <a:r>
              <a:rPr lang="en-US" dirty="0"/>
              <a:t>January to April 1895</a:t>
            </a:r>
          </a:p>
          <a:p>
            <a:r>
              <a:rPr lang="en-US" dirty="0"/>
              <a:t>October 1899</a:t>
            </a:r>
          </a:p>
          <a:p>
            <a:r>
              <a:rPr lang="en-US" dirty="0"/>
              <a:t>February to July 1900</a:t>
            </a:r>
          </a:p>
          <a:p>
            <a:r>
              <a:rPr lang="en-US" dirty="0"/>
              <a:t>July 1901</a:t>
            </a:r>
          </a:p>
          <a:p>
            <a:r>
              <a:rPr lang="en-US" dirty="0"/>
              <a:t>July 1902</a:t>
            </a:r>
          </a:p>
          <a:p>
            <a:pPr marL="0" indent="0">
              <a:buNone/>
            </a:pPr>
            <a:r>
              <a:rPr lang="en-US" dirty="0"/>
              <a:t>Plus other rebellions, insurrections, riots, and outbreaks that occurred every year for 53 years</a:t>
            </a:r>
          </a:p>
          <a:p>
            <a:endParaRPr lang="en-US" dirty="0"/>
          </a:p>
          <a:p>
            <a:endParaRPr lang="en-US" dirty="0"/>
          </a:p>
        </p:txBody>
      </p:sp>
    </p:spTree>
    <p:extLst>
      <p:ext uri="{BB962C8B-B14F-4D97-AF65-F5344CB8AC3E}">
        <p14:creationId xmlns:p14="http://schemas.microsoft.com/office/powerpoint/2010/main" val="948513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687B5-03B2-EB13-B48C-AAD557E57891}"/>
              </a:ext>
            </a:extLst>
          </p:cNvPr>
          <p:cNvSpPr>
            <a:spLocks noGrp="1"/>
          </p:cNvSpPr>
          <p:nvPr>
            <p:ph type="title"/>
          </p:nvPr>
        </p:nvSpPr>
        <p:spPr>
          <a:xfrm>
            <a:off x="646111" y="452718"/>
            <a:ext cx="10809133" cy="1400530"/>
          </a:xfrm>
        </p:spPr>
        <p:txBody>
          <a:bodyPr/>
          <a:lstStyle/>
          <a:p>
            <a:r>
              <a:rPr lang="en-US" dirty="0"/>
              <a:t>TR was proud of the Panama Canal</a:t>
            </a:r>
          </a:p>
        </p:txBody>
      </p:sp>
      <p:sp>
        <p:nvSpPr>
          <p:cNvPr id="4" name="Content Placeholder 3">
            <a:extLst>
              <a:ext uri="{FF2B5EF4-FFF2-40B4-BE49-F238E27FC236}">
                <a16:creationId xmlns:a16="http://schemas.microsoft.com/office/drawing/2014/main" id="{6CDD3B32-8260-2B0B-2560-A58A201F1FFF}"/>
              </a:ext>
            </a:extLst>
          </p:cNvPr>
          <p:cNvSpPr>
            <a:spLocks noGrp="1"/>
          </p:cNvSpPr>
          <p:nvPr>
            <p:ph idx="1"/>
          </p:nvPr>
        </p:nvSpPr>
        <p:spPr>
          <a:xfrm>
            <a:off x="1103312" y="1396844"/>
            <a:ext cx="9897537" cy="4851555"/>
          </a:xfrm>
        </p:spPr>
        <p:txBody>
          <a:bodyPr>
            <a:normAutofit lnSpcReduction="10000"/>
          </a:bodyPr>
          <a:lstStyle/>
          <a:p>
            <a:pPr marL="0" indent="0">
              <a:buNone/>
            </a:pP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By far the most important action I took in foreign affairs during the time I was President was related to the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Panama Canal</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Here again there was much accusation about my having acted in an </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“unconstitutional” </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manner - a position which can be upheld only if Jefferson’s action in acquiring Louisiana be also treated as unconstitutional; and a different stages of the affair believers in a do-nothing policy denounced me as having </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“usurped authority”</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which meant that when nobody else could or would exercise efficient authority, I exercised it.</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Theodore Roosevelt</a:t>
            </a:r>
          </a:p>
          <a:p>
            <a:pPr marL="0" indent="0">
              <a:buNone/>
            </a:pPr>
            <a:endPar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r">
              <a:buNone/>
            </a:pPr>
            <a:r>
              <a:rPr lang="en-US" i="1" dirty="0"/>
              <a:t> Autobiography of Theodore Roosevelt</a:t>
            </a:r>
            <a:r>
              <a:rPr lang="en-US" dirty="0"/>
              <a:t>, p. 512</a:t>
            </a:r>
          </a:p>
        </p:txBody>
      </p:sp>
    </p:spTree>
    <p:extLst>
      <p:ext uri="{BB962C8B-B14F-4D97-AF65-F5344CB8AC3E}">
        <p14:creationId xmlns:p14="http://schemas.microsoft.com/office/powerpoint/2010/main" val="1235809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9F4E3-900D-DB84-ED2E-5E92B3C66E73}"/>
              </a:ext>
            </a:extLst>
          </p:cNvPr>
          <p:cNvSpPr>
            <a:spLocks noGrp="1"/>
          </p:cNvSpPr>
          <p:nvPr>
            <p:ph idx="1"/>
          </p:nvPr>
        </p:nvSpPr>
        <p:spPr>
          <a:xfrm>
            <a:off x="1165019" y="1160958"/>
            <a:ext cx="10052710" cy="4831628"/>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	“There are plenty of other things I started merely because the time had come that whoever was in power would have started them. But the Panama Canal would not have started if I had not taken hold of it, because if I had followed the traditional or conservative method, I should have submitted an admirable state paper to Congress ... the debate would be proceeding at this moment ... and the beginning of work on the canal would be 50 years in the future. </a:t>
            </a:r>
          </a:p>
          <a:p>
            <a:pPr marL="0" indent="0">
              <a:buNone/>
            </a:pPr>
            <a:r>
              <a:rPr lang="en-US" sz="2400" dirty="0">
                <a:latin typeface="Times New Roman" panose="02020603050405020304" pitchFamily="18" charset="0"/>
                <a:cs typeface="Times New Roman" panose="02020603050405020304" pitchFamily="18" charset="0"/>
              </a:rPr>
              <a:t>	Fortunately, the opportunity came at a period when I could act unhampered. Accordingly, I took the Isthmus, started the canal, and then left Congress not to debate the canal, but to debate me.” - </a:t>
            </a:r>
            <a:r>
              <a:rPr lang="en-US" sz="2400" i="1" dirty="0">
                <a:latin typeface="Times New Roman" panose="02020603050405020304" pitchFamily="18" charset="0"/>
                <a:cs typeface="Times New Roman" panose="02020603050405020304" pitchFamily="18" charset="0"/>
              </a:rPr>
              <a:t>Theodore Roosevelt*</a:t>
            </a:r>
            <a:r>
              <a:rPr lang="en-US" sz="2800" i="1" dirty="0">
                <a:effectLst>
                  <a:outerShdw blurRad="38100" dist="38100" dir="2700000" algn="tl">
                    <a:srgbClr val="000000">
                      <a:alpha val="43137"/>
                    </a:srgbClr>
                  </a:outerShdw>
                </a:effectLst>
              </a:rPr>
              <a:t> </a:t>
            </a:r>
          </a:p>
          <a:p>
            <a:pPr marL="0" indent="0">
              <a:buNone/>
            </a:pPr>
            <a:r>
              <a:rPr lang="en-US" sz="2400" dirty="0"/>
              <a:t>								</a:t>
            </a:r>
            <a:r>
              <a:rPr lang="en-US" i="1" dirty="0"/>
              <a:t>								</a:t>
            </a:r>
          </a:p>
          <a:p>
            <a:pPr marL="0" indent="0" algn="ctr">
              <a:buNone/>
            </a:pPr>
            <a:r>
              <a:rPr lang="en-US" sz="1800" dirty="0"/>
              <a:t>*</a:t>
            </a:r>
            <a:r>
              <a:rPr lang="en-US" sz="1800" i="1" dirty="0">
                <a:latin typeface="Arial" panose="020B0604020202020204" pitchFamily="34" charset="0"/>
                <a:cs typeface="Arial" panose="020B0604020202020204" pitchFamily="34" charset="0"/>
              </a:rPr>
              <a:t>from a speech given by TR at UC Berkeley on March 11, 1911.</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5031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4F81-35F7-37C7-6467-593616D0DF79}"/>
              </a:ext>
            </a:extLst>
          </p:cNvPr>
          <p:cNvSpPr>
            <a:spLocks noGrp="1"/>
          </p:cNvSpPr>
          <p:nvPr>
            <p:ph type="title"/>
          </p:nvPr>
        </p:nvSpPr>
        <p:spPr/>
        <p:txBody>
          <a:bodyPr/>
          <a:lstStyle/>
          <a:p>
            <a:r>
              <a:rPr lang="en-US" dirty="0"/>
              <a:t>The Panama Palindrome </a:t>
            </a:r>
          </a:p>
        </p:txBody>
      </p:sp>
      <p:sp>
        <p:nvSpPr>
          <p:cNvPr id="3" name="Text Placeholder 2">
            <a:extLst>
              <a:ext uri="{FF2B5EF4-FFF2-40B4-BE49-F238E27FC236}">
                <a16:creationId xmlns:a16="http://schemas.microsoft.com/office/drawing/2014/main" id="{8C98056B-B0C3-75B7-947A-2F9B3F6740F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28517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TM02836342[[fn=Ion]]</Template>
  <TotalTime>10343</TotalTime>
  <Words>2224</Words>
  <Application>Microsoft Office PowerPoint</Application>
  <PresentationFormat>Widescreen</PresentationFormat>
  <Paragraphs>195</Paragraphs>
  <Slides>52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Aptos</vt:lpstr>
      <vt:lpstr>Aptos Display</vt:lpstr>
      <vt:lpstr>Arial</vt:lpstr>
      <vt:lpstr>Arial Narrow</vt:lpstr>
      <vt:lpstr>Century Gothic</vt:lpstr>
      <vt:lpstr>Times New Roman</vt:lpstr>
      <vt:lpstr>Wingdings 3</vt:lpstr>
      <vt:lpstr>Ion</vt:lpstr>
      <vt:lpstr>Custom Design</vt:lpstr>
      <vt:lpstr>The Best and Most Influential History of the Origin of the Panama Canal</vt:lpstr>
      <vt:lpstr>The Path Between the Seas</vt:lpstr>
      <vt:lpstr>How the Canal Might Die</vt:lpstr>
      <vt:lpstr>PowerPoint Presentation</vt:lpstr>
      <vt:lpstr>PowerPoint Presentation</vt:lpstr>
      <vt:lpstr>Prior “Unsusccessful” Revolutions in Panamá and Colombia</vt:lpstr>
      <vt:lpstr>TR was proud of the Panama Canal</vt:lpstr>
      <vt:lpstr>PowerPoint Presentation</vt:lpstr>
      <vt:lpstr>The Panama Palindrome </vt:lpstr>
      <vt:lpstr>A Man A Plan A Canal Panama</vt:lpstr>
      <vt:lpstr>AMan APlan ACanal Panama</vt:lpstr>
      <vt:lpstr>AMANAPLANACANALPANAMA   </vt:lpstr>
      <vt:lpstr>AMANAPLANACANALPANAMA   </vt:lpstr>
      <vt:lpstr>AMANAPLANACANALPANAMA   </vt:lpstr>
      <vt:lpstr>AMAN APLAN ACANAL PANAMA</vt:lpstr>
      <vt:lpstr>A MAN A PLAN A CANAL PANAMA</vt:lpstr>
      <vt:lpstr>A Man A Plan A Canal PANAMA</vt:lpstr>
      <vt:lpstr>A Man A Plan A Canal PANAMA</vt:lpstr>
      <vt:lpstr>Extra Slides </vt:lpstr>
      <vt:lpstr>PowerPoint Presentation</vt:lpstr>
      <vt:lpstr>The Balboa Memorial</vt:lpstr>
      <vt:lpstr>Government Issued “Balboas”</vt:lpstr>
      <vt:lpstr>Panamá City’s Largest Street and …</vt:lpstr>
      <vt:lpstr>PowerPoint Presentation</vt:lpstr>
      <vt:lpstr>PowerPoint Presentation</vt:lpstr>
      <vt:lpstr>PowerPoint Presentation</vt:lpstr>
      <vt:lpstr>The French from 1880 to 1889</vt:lpstr>
      <vt:lpstr>The Causes of the French Failure</vt:lpstr>
      <vt:lpstr>PowerPoint Presentation</vt:lpstr>
      <vt:lpstr>PowerPoint Presentation</vt:lpstr>
      <vt:lpstr>PowerPoint Presentation</vt:lpstr>
      <vt:lpstr>PowerPoint Presentation</vt:lpstr>
      <vt:lpstr>Admiral Alfred Thayer Mahan</vt:lpstr>
      <vt:lpstr>Theodore Roosevelt did This in 5 Years (1896 to 9/14/1901)</vt:lpstr>
      <vt:lpstr>Admiral Alfred Thayer Mahan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View from My Hotel Window</vt:lpstr>
      <vt:lpstr>PowerPoint Presentation</vt:lpstr>
      <vt:lpstr>Autoridad del Canal de Panamá Headquarters and the Goethals Memorial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Isenhower</dc:creator>
  <cp:lastModifiedBy>Weiping Yin</cp:lastModifiedBy>
  <cp:revision>71</cp:revision>
  <dcterms:created xsi:type="dcterms:W3CDTF">2025-07-18T03:48:14Z</dcterms:created>
  <dcterms:modified xsi:type="dcterms:W3CDTF">2025-10-22T15:52:13Z</dcterms:modified>
</cp:coreProperties>
</file>