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  <p:sldId id="265" r:id="rId9"/>
    <p:sldId id="266" r:id="rId10"/>
    <p:sldId id="268" r:id="rId11"/>
    <p:sldId id="267" r:id="rId12"/>
    <p:sldId id="269" r:id="rId13"/>
    <p:sldId id="264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968" y="-4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C38DF6-A4C6-4A04-9BA3-4182D8B2AA5E}" type="datetimeFigureOut">
              <a:rPr lang="en-US" smtClean="0"/>
              <a:pPr/>
              <a:t>4/16/2012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5B0A9B-C2C4-410B-92A1-C8C794EE570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http://www.cutter.com.au/</a:t>
            </a:r>
          </a:p>
          <a:p>
            <a:r>
              <a:rPr lang="en-US" dirty="0" smtClean="0"/>
              <a:t>http://www.cutter.com.au/proddetail.php?prod=cut717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5B0A9B-C2C4-410B-92A1-C8C794EE5701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Reference: http://www.luxeonstar.com/Neutral-White-4100K-7-LED-40mm-Round-Assembly-p/sr-02-wn100.htm</a:t>
            </a:r>
          </a:p>
          <a:p>
            <a:r>
              <a:rPr lang="en-US" dirty="0" smtClean="0"/>
              <a:t>http</a:t>
            </a:r>
            <a:r>
              <a:rPr lang="en-US" dirty="0" smtClean="0"/>
              <a:t>://www.luxeonstar.com/PhotoDetails.asp?ShowDESC=N&amp;ProductCode=SR-02-CUSTOM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5B0A9B-C2C4-410B-92A1-C8C794EE5701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Reference: SR-02</a:t>
            </a:r>
            <a:r>
              <a:rPr lang="en-US" baseline="0" dirty="0" smtClean="0"/>
              <a:t> Thermal Management Principles –( LuxeonStar.com)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5B0A9B-C2C4-410B-92A1-C8C794EE5701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Reference: Show the Luxeon</a:t>
            </a:r>
            <a:r>
              <a:rPr lang="en-US" baseline="0" dirty="0" smtClean="0"/>
              <a:t> PDF Document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5B0A9B-C2C4-410B-92A1-C8C794EE5701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25F20-B36F-4EC8-B93E-D22C45075AD2}" type="datetimeFigureOut">
              <a:rPr lang="en-US" smtClean="0"/>
              <a:pPr/>
              <a:t>4/16/2012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9EA89-4CA5-4DAF-B6E1-C375076E017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25F20-B36F-4EC8-B93E-D22C45075AD2}" type="datetimeFigureOut">
              <a:rPr lang="en-US" smtClean="0"/>
              <a:pPr/>
              <a:t>4/16/2012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9EA89-4CA5-4DAF-B6E1-C375076E017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25F20-B36F-4EC8-B93E-D22C45075AD2}" type="datetimeFigureOut">
              <a:rPr lang="en-US" smtClean="0"/>
              <a:pPr/>
              <a:t>4/16/2012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9EA89-4CA5-4DAF-B6E1-C375076E017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25F20-B36F-4EC8-B93E-D22C45075AD2}" type="datetimeFigureOut">
              <a:rPr lang="en-US" smtClean="0"/>
              <a:pPr/>
              <a:t>4/16/2012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9EA89-4CA5-4DAF-B6E1-C375076E017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25F20-B36F-4EC8-B93E-D22C45075AD2}" type="datetimeFigureOut">
              <a:rPr lang="en-US" smtClean="0"/>
              <a:pPr/>
              <a:t>4/16/2012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9EA89-4CA5-4DAF-B6E1-C375076E017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25F20-B36F-4EC8-B93E-D22C45075AD2}" type="datetimeFigureOut">
              <a:rPr lang="en-US" smtClean="0"/>
              <a:pPr/>
              <a:t>4/16/2012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9EA89-4CA5-4DAF-B6E1-C375076E017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25F20-B36F-4EC8-B93E-D22C45075AD2}" type="datetimeFigureOut">
              <a:rPr lang="en-US" smtClean="0"/>
              <a:pPr/>
              <a:t>4/16/2012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9EA89-4CA5-4DAF-B6E1-C375076E017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25F20-B36F-4EC8-B93E-D22C45075AD2}" type="datetimeFigureOut">
              <a:rPr lang="en-US" smtClean="0"/>
              <a:pPr/>
              <a:t>4/16/2012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9EA89-4CA5-4DAF-B6E1-C375076E017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25F20-B36F-4EC8-B93E-D22C45075AD2}" type="datetimeFigureOut">
              <a:rPr lang="en-US" smtClean="0"/>
              <a:pPr/>
              <a:t>4/16/2012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9EA89-4CA5-4DAF-B6E1-C375076E017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25F20-B36F-4EC8-B93E-D22C45075AD2}" type="datetimeFigureOut">
              <a:rPr lang="en-US" smtClean="0"/>
              <a:pPr/>
              <a:t>4/16/2012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9EA89-4CA5-4DAF-B6E1-C375076E017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25F20-B36F-4EC8-B93E-D22C45075AD2}" type="datetimeFigureOut">
              <a:rPr lang="en-US" smtClean="0"/>
              <a:pPr/>
              <a:t>4/16/2012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9EA89-4CA5-4DAF-B6E1-C375076E017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525F20-B36F-4EC8-B93E-D22C45075AD2}" type="datetimeFigureOut">
              <a:rPr lang="en-US" smtClean="0"/>
              <a:pPr/>
              <a:t>4/16/2012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D9EA89-4CA5-4DAF-B6E1-C375076E017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381001"/>
            <a:ext cx="8382000" cy="1447800"/>
          </a:xfrm>
        </p:spPr>
        <p:txBody>
          <a:bodyPr/>
          <a:lstStyle/>
          <a:p>
            <a:r>
              <a:rPr lang="en-US" dirty="0" smtClean="0"/>
              <a:t>High Brightness LED Junction Temperature Measurement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05200" y="2438400"/>
            <a:ext cx="1676400" cy="1648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Impact of  Junction Temperature© on Lifetime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62213" y="2095500"/>
            <a:ext cx="4219575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Ideal Thermal Interface Material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High Thermal Conductivity  ( &gt; 1000 W/K/M2)</a:t>
            </a:r>
          </a:p>
          <a:p>
            <a:r>
              <a:rPr lang="en-US" dirty="0" smtClean="0"/>
              <a:t> </a:t>
            </a:r>
            <a:r>
              <a:rPr lang="en-US" dirty="0" smtClean="0"/>
              <a:t>Insulation Properties( This is a challenge with some nano materials)</a:t>
            </a:r>
          </a:p>
          <a:p>
            <a:r>
              <a:rPr lang="en-US" dirty="0" smtClean="0"/>
              <a:t> </a:t>
            </a:r>
            <a:r>
              <a:rPr lang="en-US" dirty="0" smtClean="0"/>
              <a:t>Must correlate Efficiency with multiple LED manufacturers( Lumens/Watt Improvement)</a:t>
            </a:r>
          </a:p>
          <a:p>
            <a:r>
              <a:rPr lang="en-US" dirty="0" smtClean="0"/>
              <a:t> </a:t>
            </a:r>
            <a:r>
              <a:rPr lang="en-US" dirty="0" smtClean="0"/>
              <a:t>Must correlate Product Reliability</a:t>
            </a:r>
          </a:p>
          <a:p>
            <a:r>
              <a:rPr lang="en-US" dirty="0" smtClean="0"/>
              <a:t> </a:t>
            </a:r>
            <a:r>
              <a:rPr lang="en-US" dirty="0" smtClean="0"/>
              <a:t>Low Cost Manufacturing (20% of Light Fixtures = Thermal Management costs)</a:t>
            </a:r>
          </a:p>
          <a:p>
            <a:pPr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Ideal Thermal Interface Material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 Results of testing and modeling should correlate and deviations must be explained.</a:t>
            </a:r>
          </a:p>
          <a:p>
            <a:pPr lvl="1"/>
            <a:r>
              <a:rPr lang="en-US" dirty="0" smtClean="0"/>
              <a:t>Standard Diode Vf , Equation and measuring TJ does not correlate with manufacturers specifications</a:t>
            </a:r>
          </a:p>
          <a:p>
            <a:pPr lvl="1"/>
            <a:r>
              <a:rPr lang="en-US" dirty="0" smtClean="0"/>
              <a:t>No standard models exist, New CFD tools emerging</a:t>
            </a:r>
          </a:p>
          <a:p>
            <a:r>
              <a:rPr lang="en-US" dirty="0" smtClean="0"/>
              <a:t>LED field failures should be put into the model to distinguish between Device Lumens/Watts and Light Fixture Lumens/Watt</a:t>
            </a:r>
          </a:p>
          <a:p>
            <a:r>
              <a:rPr lang="en-US" dirty="0" smtClean="0"/>
              <a:t> </a:t>
            </a:r>
            <a:r>
              <a:rPr lang="en-US" dirty="0" smtClean="0"/>
              <a:t>Leakage loss when LED is OFF (Reverse saturation current –not taken into account in most models)</a:t>
            </a:r>
          </a:p>
          <a:p>
            <a:pPr lvl="1"/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 Heat Dissipation is one of the key barriers to LED deployment for High Brightness(HB) LED’s.</a:t>
            </a:r>
          </a:p>
          <a:p>
            <a:r>
              <a:rPr lang="en-US" dirty="0" smtClean="0"/>
              <a:t>Light Fixtures requires two types of Thermal Management solutions:</a:t>
            </a:r>
          </a:p>
          <a:p>
            <a:pPr lvl="1"/>
            <a:r>
              <a:rPr lang="en-US" dirty="0" smtClean="0"/>
              <a:t>Thermal Interface Material between LED and Substrate( Needs innovative materials with High Thermal Conductivity)</a:t>
            </a:r>
          </a:p>
          <a:p>
            <a:pPr lvl="1"/>
            <a:r>
              <a:rPr lang="en-US" dirty="0" smtClean="0"/>
              <a:t>Thermal Interface Material from LED to Heat Sink</a:t>
            </a:r>
          </a:p>
          <a:p>
            <a:r>
              <a:rPr lang="en-US" dirty="0" smtClean="0"/>
              <a:t>Data from City Lighting Products indicate 10% operating failures during first year</a:t>
            </a:r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Impact of  Junction Temperature© on Lifetime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62213" y="2095500"/>
            <a:ext cx="4219575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LED BOARD</a:t>
            </a:r>
            <a:br>
              <a:rPr lang="en-US" dirty="0" smtClean="0"/>
            </a:br>
            <a:r>
              <a:rPr lang="en-US" sz="1300" dirty="0" smtClean="0"/>
              <a:t>(</a:t>
            </a:r>
            <a:r>
              <a:rPr lang="en-US" sz="2200" b="1" u="sng" dirty="0" smtClean="0"/>
              <a:t>Neutral </a:t>
            </a:r>
            <a:r>
              <a:rPr lang="en-US" sz="2200" b="1" u="sng" dirty="0" smtClean="0"/>
              <a:t>White (4100K</a:t>
            </a:r>
            <a:r>
              <a:rPr lang="en-US" sz="2200" b="1" u="sng" dirty="0" smtClean="0"/>
              <a:t>),(L1) </a:t>
            </a:r>
            <a:r>
              <a:rPr lang="en-US" sz="2200" b="1" u="sng" dirty="0" smtClean="0"/>
              <a:t>7 LED 40mm Round Assembly - 1260 lm @ </a:t>
            </a:r>
            <a:r>
              <a:rPr lang="en-US" sz="2200" b="1" u="sng" dirty="0" smtClean="0"/>
              <a:t>700mA</a:t>
            </a:r>
            <a:r>
              <a:rPr lang="en-US" sz="1300" dirty="0" smtClean="0"/>
              <a:t>)</a:t>
            </a:r>
            <a:endParaRPr lang="en-US" sz="13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267200" cy="639762"/>
          </a:xfrm>
        </p:spPr>
        <p:txBody>
          <a:bodyPr>
            <a:noAutofit/>
          </a:bodyPr>
          <a:lstStyle/>
          <a:p>
            <a:r>
              <a:rPr lang="en-US" sz="2200" dirty="0" smtClean="0"/>
              <a:t>Predesigned </a:t>
            </a:r>
            <a:r>
              <a:rPr lang="en-US" sz="2200" dirty="0" smtClean="0"/>
              <a:t>LED Board </a:t>
            </a:r>
            <a:endParaRPr lang="en-US" sz="2200" dirty="0" smtClean="0"/>
          </a:p>
          <a:p>
            <a:r>
              <a:rPr lang="en-US" sz="2200" dirty="0" smtClean="0"/>
              <a:t>( Important Test Points: </a:t>
            </a:r>
            <a:r>
              <a:rPr lang="en-US" sz="2200" dirty="0" err="1" smtClean="0"/>
              <a:t>TSense</a:t>
            </a:r>
            <a:r>
              <a:rPr lang="en-US" sz="2200" dirty="0" smtClean="0"/>
              <a:t>(J5),  T1(Thermistor)</a:t>
            </a:r>
            <a:endParaRPr lang="en-US" sz="220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4876800" y="990600"/>
            <a:ext cx="4041775" cy="639762"/>
          </a:xfrm>
        </p:spPr>
        <p:txBody>
          <a:bodyPr>
            <a:normAutofit/>
          </a:bodyPr>
          <a:lstStyle/>
          <a:p>
            <a:r>
              <a:rPr lang="en-US" dirty="0" smtClean="0"/>
              <a:t>Specifications</a:t>
            </a:r>
            <a:endParaRPr lang="en-US" dirty="0"/>
          </a:p>
        </p:txBody>
      </p:sp>
      <p:cxnSp>
        <p:nvCxnSpPr>
          <p:cNvPr id="11" name="Elbow Connector 10"/>
          <p:cNvCxnSpPr/>
          <p:nvPr/>
        </p:nvCxnSpPr>
        <p:spPr>
          <a:xfrm>
            <a:off x="2819400" y="3962400"/>
            <a:ext cx="914400" cy="914400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095500"/>
            <a:ext cx="4762500" cy="476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Rectangle 18"/>
          <p:cNvSpPr/>
          <p:nvPr/>
        </p:nvSpPr>
        <p:spPr>
          <a:xfrm>
            <a:off x="4648200" y="1828801"/>
            <a:ext cx="4343400" cy="41857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/>
              <a:t>Neutral </a:t>
            </a:r>
            <a:r>
              <a:rPr lang="en-US" sz="1400" dirty="0" smtClean="0"/>
              <a:t>White		LED Color</a:t>
            </a:r>
          </a:p>
          <a:p>
            <a:r>
              <a:rPr lang="en-US" sz="1400" dirty="0" smtClean="0"/>
              <a:t>-	Lumens @ 350mA</a:t>
            </a:r>
          </a:p>
          <a:p>
            <a:r>
              <a:rPr lang="en-US" sz="1400" dirty="0" smtClean="0"/>
              <a:t>1260	Lumens @ 700mA</a:t>
            </a:r>
          </a:p>
          <a:p>
            <a:endParaRPr lang="en-US" sz="1400" dirty="0" smtClean="0"/>
          </a:p>
          <a:p>
            <a:r>
              <a:rPr lang="en-US" sz="1400" dirty="0" smtClean="0"/>
              <a:t>-</a:t>
            </a:r>
          </a:p>
          <a:p>
            <a:r>
              <a:rPr lang="en-US" sz="1400" dirty="0" smtClean="0"/>
              <a:t>	Lumens @ 1000mA</a:t>
            </a:r>
          </a:p>
          <a:p>
            <a:r>
              <a:rPr lang="en-US" sz="1400" dirty="0" smtClean="0"/>
              <a:t>-	Efficacy (lm/W) @ 350mA</a:t>
            </a:r>
          </a:p>
          <a:p>
            <a:r>
              <a:rPr lang="en-US" sz="1400" dirty="0" smtClean="0"/>
              <a:t>80	Efficacy (lm/W) @ 700mA</a:t>
            </a:r>
          </a:p>
          <a:p>
            <a:r>
              <a:rPr lang="en-US" sz="1400" dirty="0" smtClean="0"/>
              <a:t>4100	Typical Color Temperature (K) (1)</a:t>
            </a:r>
          </a:p>
          <a:p>
            <a:r>
              <a:rPr lang="en-US" sz="1400" dirty="0" smtClean="0"/>
              <a:t>3500 to 4500 	Color Temperature Range (K) (1)</a:t>
            </a:r>
          </a:p>
          <a:p>
            <a:r>
              <a:rPr lang="en-US" sz="1400" dirty="0" smtClean="0"/>
              <a:t>-	Color Rendering Index (CRI) (1)</a:t>
            </a:r>
          </a:p>
          <a:p>
            <a:r>
              <a:rPr lang="en-US" sz="1400" dirty="0" smtClean="0"/>
              <a:t>700	Recommended Operating Current (mA) (2)</a:t>
            </a:r>
          </a:p>
          <a:p>
            <a:r>
              <a:rPr lang="en-US" sz="1400" dirty="0" smtClean="0"/>
              <a:t>1000	Maximum Rated Drive Current (mA)</a:t>
            </a:r>
          </a:p>
          <a:p>
            <a:r>
              <a:rPr lang="en-US" sz="1400" dirty="0" smtClean="0"/>
              <a:t>22.4	Typical Forward Voltage (Vf) (3)</a:t>
            </a:r>
          </a:p>
          <a:p>
            <a:r>
              <a:rPr lang="en-US" sz="1400" dirty="0" smtClean="0"/>
              <a:t>27.9	Maximum Forward Voltage (Vf) (3,5)</a:t>
            </a:r>
          </a:p>
          <a:p>
            <a:r>
              <a:rPr lang="en-US" sz="1400" dirty="0" smtClean="0"/>
              <a:t>17 C°/W	Thermal Resistance (C°/W) (1,5)</a:t>
            </a:r>
          </a:p>
          <a:p>
            <a:r>
              <a:rPr lang="en-US" sz="1400" dirty="0" smtClean="0"/>
              <a:t>150	Maximum Junction Temperature (C°)</a:t>
            </a:r>
          </a:p>
          <a:p>
            <a:r>
              <a:rPr lang="en-US" sz="1400" dirty="0" smtClean="0"/>
              <a:t>-40 - 125 	Operating Temperature Range (C°)</a:t>
            </a:r>
          </a:p>
          <a:p>
            <a:r>
              <a:rPr lang="en-US" sz="1400" dirty="0" smtClean="0"/>
              <a:t>40mm x 3mm	Dimensions (Dia./H)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Steps for  Measuring </a:t>
            </a:r>
            <a:r>
              <a:rPr lang="en-US" dirty="0" smtClean="0"/>
              <a:t>(</a:t>
            </a:r>
            <a:r>
              <a:rPr lang="en-US" dirty="0" smtClean="0"/>
              <a:t>Junction Temperature of L1 -LED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Measurement Technique</a:t>
            </a:r>
          </a:p>
          <a:p>
            <a:r>
              <a:rPr lang="en-US" dirty="0" smtClean="0"/>
              <a:t>Use Test Procedure from sr-02 thermal management document.</a:t>
            </a:r>
          </a:p>
          <a:p>
            <a:pPr lvl="1"/>
            <a:r>
              <a:rPr lang="en-US" dirty="0" smtClean="0"/>
              <a:t>Measure Thermal Resistance across (  TS)-Indicated Test point TSENSE on Board using a PC Based DVM on Board.</a:t>
            </a:r>
          </a:p>
          <a:p>
            <a:pPr lvl="1"/>
            <a:r>
              <a:rPr lang="en-US" dirty="0" smtClean="0"/>
              <a:t>Heat is transferred via Thermistor(T1) on board</a:t>
            </a:r>
          </a:p>
          <a:p>
            <a:pPr lvl="1"/>
            <a:r>
              <a:rPr lang="en-US" dirty="0" smtClean="0"/>
              <a:t>Convert Thermal Resistance to TSP/TJ using look up table in sr-02 document</a:t>
            </a:r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Testing Methodology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Connect 1 LED.</a:t>
            </a:r>
          </a:p>
          <a:p>
            <a:r>
              <a:rPr lang="en-US" dirty="0" smtClean="0"/>
              <a:t> </a:t>
            </a:r>
            <a:r>
              <a:rPr lang="en-US" dirty="0" smtClean="0"/>
              <a:t>Measure Thermal Resistance for one LED by measuring the voltage across T(SENSE)</a:t>
            </a:r>
          </a:p>
        </p:txBody>
      </p:sp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2590800"/>
            <a:ext cx="4387173" cy="2606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685800"/>
            <a:ext cx="7772400" cy="1470025"/>
          </a:xfrm>
        </p:spPr>
        <p:txBody>
          <a:bodyPr/>
          <a:lstStyle/>
          <a:p>
            <a:r>
              <a:rPr lang="en-US" dirty="0" smtClean="0"/>
              <a:t>Testing Methodology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209800"/>
            <a:ext cx="6553200" cy="3505200"/>
          </a:xfrm>
        </p:spPr>
        <p:txBody>
          <a:bodyPr>
            <a:normAutofit fontScale="85000" lnSpcReduction="20000"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Measure TS – One week – 8 hours(192 hours).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R</a:t>
            </a:r>
            <a:r>
              <a:rPr lang="en-US" dirty="0" smtClean="0">
                <a:solidFill>
                  <a:schemeClr val="tx1"/>
                </a:solidFill>
              </a:rPr>
              <a:t>ecord , DO NOT ANALYZE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Measure T(A) –</a:t>
            </a:r>
            <a:r>
              <a:rPr lang="en-US" dirty="0" smtClean="0">
                <a:solidFill>
                  <a:schemeClr val="tx1"/>
                </a:solidFill>
              </a:rPr>
              <a:t>T (ambient)</a:t>
            </a:r>
            <a:endParaRPr lang="en-US" dirty="0" smtClean="0">
              <a:solidFill>
                <a:schemeClr val="tx1"/>
              </a:solidFill>
            </a:endParaRP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Different </a:t>
            </a:r>
            <a:r>
              <a:rPr lang="en-US" dirty="0" smtClean="0">
                <a:solidFill>
                  <a:schemeClr val="tx1"/>
                </a:solidFill>
              </a:rPr>
              <a:t>VPower </a:t>
            </a:r>
            <a:r>
              <a:rPr lang="en-US" dirty="0" smtClean="0">
                <a:solidFill>
                  <a:schemeClr val="tx1"/>
                </a:solidFill>
              </a:rPr>
              <a:t>voltages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Measure VF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IF inferred.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Analysis –Measure TJ </a:t>
            </a:r>
          </a:p>
          <a:p>
            <a:pPr marL="514350" indent="-514350" algn="l">
              <a:buFont typeface="+mj-lt"/>
              <a:buAutoNum type="arabicPeriod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Measurement of Tj(LED Junction Temperature)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TJ = TS + ( T thermal resistance *PD)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TS= Temperature of Thermistor or Soldering Point( Important parameter and should be measured based on the manufacturers recommendation)</a:t>
            </a:r>
          </a:p>
          <a:p>
            <a:pPr>
              <a:buNone/>
            </a:pPr>
            <a:r>
              <a:rPr lang="en-US" dirty="0" smtClean="0"/>
              <a:t>T thermal resistance = Includes thermal resistance from LED to substrate(internal)+ thermal resistance from LED to Thermistor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Measurement of LED Junction Temperature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LED: Rebel White LED, </a:t>
            </a:r>
          </a:p>
          <a:p>
            <a:pPr>
              <a:buNone/>
            </a:pPr>
            <a:r>
              <a:rPr lang="en-US" dirty="0" smtClean="0"/>
              <a:t>Vf = 2.97Volts</a:t>
            </a:r>
          </a:p>
          <a:p>
            <a:pPr>
              <a:buNone/>
            </a:pPr>
            <a:r>
              <a:rPr lang="en-US" dirty="0" smtClean="0"/>
              <a:t>Ts= 10 ohms</a:t>
            </a:r>
          </a:p>
          <a:p>
            <a:pPr>
              <a:buNone/>
            </a:pPr>
            <a:r>
              <a:rPr lang="en-US" dirty="0" smtClean="0"/>
              <a:t>TS = 60 </a:t>
            </a:r>
            <a:r>
              <a:rPr lang="en-US" baseline="30000" dirty="0" smtClean="0"/>
              <a:t>0</a:t>
            </a:r>
            <a:r>
              <a:rPr lang="en-US" dirty="0" smtClean="0"/>
              <a:t>C</a:t>
            </a:r>
          </a:p>
          <a:p>
            <a:pPr>
              <a:buNone/>
            </a:pPr>
            <a:r>
              <a:rPr lang="en-US" dirty="0" smtClean="0"/>
              <a:t>If = 700 ma(LED operating current-specs parameter)</a:t>
            </a:r>
          </a:p>
          <a:p>
            <a:pPr>
              <a:buNone/>
            </a:pPr>
            <a:r>
              <a:rPr lang="en-US" dirty="0" smtClean="0"/>
              <a:t>TJ = 60 + 10 (2.97*0.7)</a:t>
            </a:r>
          </a:p>
          <a:p>
            <a:pPr algn="ctr">
              <a:buNone/>
            </a:pPr>
            <a:r>
              <a:rPr lang="en-US" sz="4800" u="sng" dirty="0" smtClean="0"/>
              <a:t>TJ = 60 +20.79 = 80</a:t>
            </a:r>
            <a:r>
              <a:rPr lang="en-US" sz="4800" u="sng" baseline="30000" dirty="0" smtClean="0"/>
              <a:t>0</a:t>
            </a:r>
            <a:r>
              <a:rPr lang="en-US" sz="4800" u="sng" dirty="0" smtClean="0"/>
              <a:t> C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Measurement of LED Junction Temperature(Case II)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LED: Rebel White LED, </a:t>
            </a:r>
          </a:p>
          <a:p>
            <a:pPr>
              <a:buNone/>
            </a:pPr>
            <a:r>
              <a:rPr lang="en-US" dirty="0" smtClean="0"/>
              <a:t>Vf = 3.3Volts</a:t>
            </a:r>
          </a:p>
          <a:p>
            <a:pPr>
              <a:buNone/>
            </a:pPr>
            <a:r>
              <a:rPr lang="en-US" dirty="0" smtClean="0"/>
              <a:t>Ts= 10 ohms ( From manufactures sheet)</a:t>
            </a:r>
          </a:p>
          <a:p>
            <a:pPr>
              <a:buNone/>
            </a:pPr>
            <a:r>
              <a:rPr lang="en-US" dirty="0" smtClean="0"/>
              <a:t>TS = 100 </a:t>
            </a:r>
            <a:r>
              <a:rPr lang="en-US" baseline="30000" dirty="0" smtClean="0"/>
              <a:t>0</a:t>
            </a:r>
            <a:r>
              <a:rPr lang="en-US" dirty="0" smtClean="0"/>
              <a:t>C ( Measured )</a:t>
            </a:r>
          </a:p>
          <a:p>
            <a:pPr>
              <a:buNone/>
            </a:pPr>
            <a:r>
              <a:rPr lang="en-US" dirty="0" smtClean="0"/>
              <a:t>If = 1000 ma(LED operating current-specs parameter)</a:t>
            </a:r>
          </a:p>
          <a:p>
            <a:pPr>
              <a:buNone/>
            </a:pPr>
            <a:r>
              <a:rPr lang="en-US" dirty="0" smtClean="0"/>
              <a:t>TJ = 100 + 10 (3*1)</a:t>
            </a:r>
          </a:p>
          <a:p>
            <a:pPr algn="ctr">
              <a:buNone/>
            </a:pPr>
            <a:r>
              <a:rPr lang="en-US" sz="4800" u="sng" dirty="0" smtClean="0"/>
              <a:t>TJ = 100 +30 = 130</a:t>
            </a:r>
            <a:r>
              <a:rPr lang="en-US" sz="4800" u="sng" baseline="30000" dirty="0" smtClean="0"/>
              <a:t>0</a:t>
            </a:r>
            <a:r>
              <a:rPr lang="en-US" sz="4800" u="sng" dirty="0" smtClean="0"/>
              <a:t> C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22569</TotalTime>
  <Words>554</Words>
  <Application>Microsoft Office PowerPoint</Application>
  <PresentationFormat>On-screen Show (4:3)</PresentationFormat>
  <Paragraphs>92</Paragraphs>
  <Slides>13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High Brightness LED Junction Temperature Measurement</vt:lpstr>
      <vt:lpstr>Impact of  Junction Temperature© on Lifetime</vt:lpstr>
      <vt:lpstr>LED BOARD (Neutral White (4100K),(L1) 7 LED 40mm Round Assembly - 1260 lm @ 700mA)</vt:lpstr>
      <vt:lpstr>Steps for  Measuring (Junction Temperature of L1 -LED</vt:lpstr>
      <vt:lpstr>Testing Methodology</vt:lpstr>
      <vt:lpstr>Testing Methodology</vt:lpstr>
      <vt:lpstr>Measurement of Tj(LED Junction Temperature)</vt:lpstr>
      <vt:lpstr>Measurement of LED Junction Temperature</vt:lpstr>
      <vt:lpstr>Measurement of LED Junction Temperature(Case II)</vt:lpstr>
      <vt:lpstr>Impact of  Junction Temperature© on Lifetime</vt:lpstr>
      <vt:lpstr>Ideal Thermal Interface Material</vt:lpstr>
      <vt:lpstr>Ideal Thermal Interface Material</vt:lpstr>
      <vt:lpstr>Results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LED Test Fixture for TSP Measurements</dc:title>
  <dc:creator>Rekha</dc:creator>
  <cp:lastModifiedBy>Rekha</cp:lastModifiedBy>
  <cp:revision>9</cp:revision>
  <dcterms:created xsi:type="dcterms:W3CDTF">2012-04-08T12:38:39Z</dcterms:created>
  <dcterms:modified xsi:type="dcterms:W3CDTF">2012-04-25T13:22:29Z</dcterms:modified>
</cp:coreProperties>
</file>