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9"/>
  </p:notesMasterIdLst>
  <p:sldIdLst>
    <p:sldId id="257" r:id="rId2"/>
    <p:sldId id="300" r:id="rId3"/>
    <p:sldId id="260" r:id="rId4"/>
    <p:sldId id="296" r:id="rId5"/>
    <p:sldId id="270" r:id="rId6"/>
    <p:sldId id="269" r:id="rId7"/>
    <p:sldId id="272" r:id="rId8"/>
    <p:sldId id="265" r:id="rId9"/>
    <p:sldId id="276" r:id="rId10"/>
    <p:sldId id="299" r:id="rId11"/>
    <p:sldId id="262" r:id="rId12"/>
    <p:sldId id="266" r:id="rId13"/>
    <p:sldId id="268" r:id="rId14"/>
    <p:sldId id="263" r:id="rId15"/>
    <p:sldId id="273" r:id="rId16"/>
    <p:sldId id="295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092C6-C03E-4954-92A1-5546BF4E1BC1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31D012A7-0576-4355-8762-1A4B6B5B04AF}">
      <dgm:prSet phldrT="[Text]"/>
      <dgm:spPr>
        <a:solidFill>
          <a:srgbClr val="3BD142"/>
        </a:solidFill>
      </dgm:spPr>
      <dgm:t>
        <a:bodyPr/>
        <a:lstStyle/>
        <a:p>
          <a:r>
            <a:rPr lang="en-US" dirty="0" smtClean="0"/>
            <a:t>Phase1</a:t>
          </a:r>
          <a:endParaRPr lang="en-US" dirty="0"/>
        </a:p>
      </dgm:t>
    </dgm:pt>
    <dgm:pt modelId="{C9C7A683-3453-4BC9-BE48-1B70A253EC7C}" type="parTrans" cxnId="{5BA0B16F-733B-4ACF-A709-8EA5F1C82AD0}">
      <dgm:prSet/>
      <dgm:spPr/>
      <dgm:t>
        <a:bodyPr/>
        <a:lstStyle/>
        <a:p>
          <a:endParaRPr lang="en-US"/>
        </a:p>
      </dgm:t>
    </dgm:pt>
    <dgm:pt modelId="{CABDE009-7330-4FDE-92E2-AAF9191201BE}" type="sibTrans" cxnId="{5BA0B16F-733B-4ACF-A709-8EA5F1C82AD0}">
      <dgm:prSet/>
      <dgm:spPr/>
      <dgm:t>
        <a:bodyPr/>
        <a:lstStyle/>
        <a:p>
          <a:endParaRPr lang="en-US"/>
        </a:p>
      </dgm:t>
    </dgm:pt>
    <dgm:pt modelId="{13B70BB9-C22C-4C3C-BFF4-5E0F748D9577}">
      <dgm:prSet phldrT="[Text]"/>
      <dgm:spPr/>
      <dgm:t>
        <a:bodyPr/>
        <a:lstStyle/>
        <a:p>
          <a:r>
            <a:rPr lang="en-US" dirty="0" smtClean="0"/>
            <a:t>New Thermal Interface Materials and packaging</a:t>
          </a:r>
          <a:endParaRPr lang="en-US" dirty="0"/>
        </a:p>
      </dgm:t>
    </dgm:pt>
    <dgm:pt modelId="{701ACCA8-62B4-4982-BC01-C1A5559A3922}" type="parTrans" cxnId="{C04CDC93-3DD3-408E-9D87-83B97B679E6D}">
      <dgm:prSet/>
      <dgm:spPr/>
      <dgm:t>
        <a:bodyPr/>
        <a:lstStyle/>
        <a:p>
          <a:endParaRPr lang="en-US"/>
        </a:p>
      </dgm:t>
    </dgm:pt>
    <dgm:pt modelId="{A65A13A9-1069-4FF0-9641-8586347664E7}" type="sibTrans" cxnId="{C04CDC93-3DD3-408E-9D87-83B97B679E6D}">
      <dgm:prSet/>
      <dgm:spPr/>
      <dgm:t>
        <a:bodyPr/>
        <a:lstStyle/>
        <a:p>
          <a:endParaRPr lang="en-US"/>
        </a:p>
      </dgm:t>
    </dgm:pt>
    <dgm:pt modelId="{9984CD6F-D9E3-47E5-A0D9-41178D384BF7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Improves</a:t>
          </a:r>
          <a:r>
            <a:rPr lang="en-US" dirty="0" smtClean="0"/>
            <a:t>:  Reduces junction temperature for LED’s and results in improved Lumen Performance</a:t>
          </a:r>
          <a:endParaRPr lang="en-US" dirty="0"/>
        </a:p>
      </dgm:t>
    </dgm:pt>
    <dgm:pt modelId="{BC56668B-E05A-455F-A550-5E85B5B31BD0}" type="parTrans" cxnId="{F49E881E-847A-4F45-BCC3-0A0D81DDB991}">
      <dgm:prSet/>
      <dgm:spPr/>
      <dgm:t>
        <a:bodyPr/>
        <a:lstStyle/>
        <a:p>
          <a:endParaRPr lang="en-US"/>
        </a:p>
      </dgm:t>
    </dgm:pt>
    <dgm:pt modelId="{EEFBCF4A-FC5D-4EC6-88E2-0CBE9D4AB132}" type="sibTrans" cxnId="{F49E881E-847A-4F45-BCC3-0A0D81DDB991}">
      <dgm:prSet/>
      <dgm:spPr/>
      <dgm:t>
        <a:bodyPr/>
        <a:lstStyle/>
        <a:p>
          <a:endParaRPr lang="en-US"/>
        </a:p>
      </dgm:t>
    </dgm:pt>
    <dgm:pt modelId="{AE2F43C7-6242-47BF-80FC-98979AC3EED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Phase2</a:t>
          </a:r>
          <a:endParaRPr lang="en-US" dirty="0"/>
        </a:p>
      </dgm:t>
    </dgm:pt>
    <dgm:pt modelId="{256E2960-0F93-4B83-8690-3A211C44143E}" type="parTrans" cxnId="{AF60D046-C5B4-45A0-A50E-6342D004CF86}">
      <dgm:prSet/>
      <dgm:spPr/>
      <dgm:t>
        <a:bodyPr/>
        <a:lstStyle/>
        <a:p>
          <a:endParaRPr lang="en-US"/>
        </a:p>
      </dgm:t>
    </dgm:pt>
    <dgm:pt modelId="{1629FD3F-F824-474B-A7EC-96779DDFB6E8}" type="sibTrans" cxnId="{AF60D046-C5B4-45A0-A50E-6342D004CF86}">
      <dgm:prSet/>
      <dgm:spPr/>
      <dgm:t>
        <a:bodyPr/>
        <a:lstStyle/>
        <a:p>
          <a:endParaRPr lang="en-US"/>
        </a:p>
      </dgm:t>
    </dgm:pt>
    <dgm:pt modelId="{5CD4BA3D-18FA-47EB-9D73-B400559A6143}">
      <dgm:prSet phldrT="[Text]"/>
      <dgm:spPr/>
      <dgm:t>
        <a:bodyPr/>
        <a:lstStyle/>
        <a:p>
          <a:r>
            <a:rPr lang="en-US" dirty="0" smtClean="0"/>
            <a:t>Integrates New Nano material into existing/New </a:t>
          </a:r>
          <a:r>
            <a:rPr lang="en-US" dirty="0" err="1" smtClean="0"/>
            <a:t>Luminares</a:t>
          </a:r>
          <a:r>
            <a:rPr lang="en-US" dirty="0" smtClean="0"/>
            <a:t> Fixtures</a:t>
          </a:r>
          <a:endParaRPr lang="en-US" dirty="0"/>
        </a:p>
      </dgm:t>
    </dgm:pt>
    <dgm:pt modelId="{EF0234AD-6F72-44AF-8DBF-02F8BFA127C6}" type="parTrans" cxnId="{17EF3B6D-DEFF-4A40-9930-95A212635BD7}">
      <dgm:prSet/>
      <dgm:spPr/>
      <dgm:t>
        <a:bodyPr/>
        <a:lstStyle/>
        <a:p>
          <a:endParaRPr lang="en-US"/>
        </a:p>
      </dgm:t>
    </dgm:pt>
    <dgm:pt modelId="{8110C73E-9A65-4FB0-8E08-F975E4AF4555}" type="sibTrans" cxnId="{17EF3B6D-DEFF-4A40-9930-95A212635BD7}">
      <dgm:prSet/>
      <dgm:spPr/>
      <dgm:t>
        <a:bodyPr/>
        <a:lstStyle/>
        <a:p>
          <a:endParaRPr lang="en-US"/>
        </a:p>
      </dgm:t>
    </dgm:pt>
    <dgm:pt modelId="{66EEC7AF-C399-4828-9EB9-F1F445F8D762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Improves:</a:t>
          </a:r>
          <a:r>
            <a:rPr lang="en-US" dirty="0" smtClean="0"/>
            <a:t>  Energy Efficiency and Life Cycle of LED’s</a:t>
          </a:r>
          <a:endParaRPr lang="en-US" dirty="0"/>
        </a:p>
      </dgm:t>
    </dgm:pt>
    <dgm:pt modelId="{9AC3DFDB-F80E-43C7-9394-1593C5A0043F}" type="parTrans" cxnId="{4D997629-642F-4089-A549-70DACFD92946}">
      <dgm:prSet/>
      <dgm:spPr/>
      <dgm:t>
        <a:bodyPr/>
        <a:lstStyle/>
        <a:p>
          <a:endParaRPr lang="en-US"/>
        </a:p>
      </dgm:t>
    </dgm:pt>
    <dgm:pt modelId="{AAECC5E1-9140-4A51-927E-A47996139EEC}" type="sibTrans" cxnId="{4D997629-642F-4089-A549-70DACFD92946}">
      <dgm:prSet/>
      <dgm:spPr/>
      <dgm:t>
        <a:bodyPr/>
        <a:lstStyle/>
        <a:p>
          <a:endParaRPr lang="en-US"/>
        </a:p>
      </dgm:t>
    </dgm:pt>
    <dgm:pt modelId="{BD4E2D32-0E72-4E74-A75F-9461467FE7A7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Phase3</a:t>
          </a:r>
          <a:endParaRPr lang="en-US" dirty="0"/>
        </a:p>
      </dgm:t>
    </dgm:pt>
    <dgm:pt modelId="{664A617E-FE1D-40BA-AA06-069892912967}" type="parTrans" cxnId="{7417A2CF-3324-4604-A95B-45D16D5D33F7}">
      <dgm:prSet/>
      <dgm:spPr/>
      <dgm:t>
        <a:bodyPr/>
        <a:lstStyle/>
        <a:p>
          <a:endParaRPr lang="en-US"/>
        </a:p>
      </dgm:t>
    </dgm:pt>
    <dgm:pt modelId="{14B1242B-E29C-4C37-AB19-776D7C1689A2}" type="sibTrans" cxnId="{7417A2CF-3324-4604-A95B-45D16D5D33F7}">
      <dgm:prSet/>
      <dgm:spPr/>
      <dgm:t>
        <a:bodyPr/>
        <a:lstStyle/>
        <a:p>
          <a:endParaRPr lang="en-US"/>
        </a:p>
      </dgm:t>
    </dgm:pt>
    <dgm:pt modelId="{1EE0C035-5D46-49CE-8C89-81E199D90C0A}">
      <dgm:prSet phldrT="[Text]"/>
      <dgm:spPr/>
      <dgm:t>
        <a:bodyPr/>
        <a:lstStyle/>
        <a:p>
          <a:r>
            <a:rPr lang="en-US" dirty="0" smtClean="0"/>
            <a:t>Integrates </a:t>
          </a:r>
          <a:r>
            <a:rPr lang="en-US" dirty="0" smtClean="0"/>
            <a:t>Heat Sink with Thermal Interface Material</a:t>
          </a:r>
          <a:endParaRPr lang="en-US" dirty="0"/>
        </a:p>
      </dgm:t>
    </dgm:pt>
    <dgm:pt modelId="{5B9708B5-D9F3-4EFC-9FFE-2F0ACC3175E7}" type="parTrans" cxnId="{064A601C-5465-4E7E-B1DF-A4B90824E954}">
      <dgm:prSet/>
      <dgm:spPr/>
      <dgm:t>
        <a:bodyPr/>
        <a:lstStyle/>
        <a:p>
          <a:endParaRPr lang="en-US"/>
        </a:p>
      </dgm:t>
    </dgm:pt>
    <dgm:pt modelId="{0F39B074-52A4-478A-B617-A8D02144DC6C}" type="sibTrans" cxnId="{064A601C-5465-4E7E-B1DF-A4B90824E954}">
      <dgm:prSet/>
      <dgm:spPr/>
      <dgm:t>
        <a:bodyPr/>
        <a:lstStyle/>
        <a:p>
          <a:endParaRPr lang="en-US"/>
        </a:p>
      </dgm:t>
    </dgm:pt>
    <dgm:pt modelId="{AC1ED4DB-553F-4383-8087-1385AEAFF7BF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Improves: Product Efficiency</a:t>
          </a:r>
          <a:endParaRPr lang="en-US" dirty="0"/>
        </a:p>
      </dgm:t>
    </dgm:pt>
    <dgm:pt modelId="{3F14B903-01BB-4C26-85F0-80BEE48843E4}" type="parTrans" cxnId="{95E74F55-D408-4EFA-B502-B4F3C4ECD24B}">
      <dgm:prSet/>
      <dgm:spPr/>
      <dgm:t>
        <a:bodyPr/>
        <a:lstStyle/>
        <a:p>
          <a:endParaRPr lang="en-US"/>
        </a:p>
      </dgm:t>
    </dgm:pt>
    <dgm:pt modelId="{68B2D641-6604-4EA4-8AF7-9EA7595E00F2}" type="sibTrans" cxnId="{95E74F55-D408-4EFA-B502-B4F3C4ECD24B}">
      <dgm:prSet/>
      <dgm:spPr/>
      <dgm:t>
        <a:bodyPr/>
        <a:lstStyle/>
        <a:p>
          <a:endParaRPr lang="en-US"/>
        </a:p>
      </dgm:t>
    </dgm:pt>
    <dgm:pt modelId="{FC3E32F5-0E16-4008-A762-907D2018501B}" type="pres">
      <dgm:prSet presAssocID="{02D092C6-C03E-4954-92A1-5546BF4E1B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B1BB37-975B-48A7-9CB1-188E85C9FC62}" type="pres">
      <dgm:prSet presAssocID="{31D012A7-0576-4355-8762-1A4B6B5B04AF}" presName="composite" presStyleCnt="0"/>
      <dgm:spPr/>
    </dgm:pt>
    <dgm:pt modelId="{8CD9A26B-C397-46EB-844B-0D3C170DE29F}" type="pres">
      <dgm:prSet presAssocID="{31D012A7-0576-4355-8762-1A4B6B5B04A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C28ED-B2F2-4A98-9CF9-449828539CC8}" type="pres">
      <dgm:prSet presAssocID="{31D012A7-0576-4355-8762-1A4B6B5B04A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BD5DF-935C-4422-ABFF-D8C39E9737CF}" type="pres">
      <dgm:prSet presAssocID="{CABDE009-7330-4FDE-92E2-AAF9191201BE}" presName="sp" presStyleCnt="0"/>
      <dgm:spPr/>
    </dgm:pt>
    <dgm:pt modelId="{F9561556-F1B6-452B-AB9E-506E2920BD92}" type="pres">
      <dgm:prSet presAssocID="{AE2F43C7-6242-47BF-80FC-98979AC3EED3}" presName="composite" presStyleCnt="0"/>
      <dgm:spPr/>
    </dgm:pt>
    <dgm:pt modelId="{56C2BC3A-BBEB-40F4-AD7F-0A2B7715BD5F}" type="pres">
      <dgm:prSet presAssocID="{AE2F43C7-6242-47BF-80FC-98979AC3EE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9A95C-F492-47FB-81CA-5445E720D802}" type="pres">
      <dgm:prSet presAssocID="{AE2F43C7-6242-47BF-80FC-98979AC3EED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5B2BF-BEE4-4DED-AEF3-384964795E49}" type="pres">
      <dgm:prSet presAssocID="{1629FD3F-F824-474B-A7EC-96779DDFB6E8}" presName="sp" presStyleCnt="0"/>
      <dgm:spPr/>
    </dgm:pt>
    <dgm:pt modelId="{748D3F31-3279-427D-B1CA-2A8D2119182D}" type="pres">
      <dgm:prSet presAssocID="{BD4E2D32-0E72-4E74-A75F-9461467FE7A7}" presName="composite" presStyleCnt="0"/>
      <dgm:spPr/>
    </dgm:pt>
    <dgm:pt modelId="{4057F4DB-7597-48B1-8A8F-4A395B688C27}" type="pres">
      <dgm:prSet presAssocID="{BD4E2D32-0E72-4E74-A75F-9461467FE7A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9CF17-3A9F-4DD7-BBCF-DF6AB1CBCC45}" type="pres">
      <dgm:prSet presAssocID="{BD4E2D32-0E72-4E74-A75F-9461467FE7A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997629-642F-4089-A549-70DACFD92946}" srcId="{AE2F43C7-6242-47BF-80FC-98979AC3EED3}" destId="{66EEC7AF-C399-4828-9EB9-F1F445F8D762}" srcOrd="1" destOrd="0" parTransId="{9AC3DFDB-F80E-43C7-9394-1593C5A0043F}" sibTransId="{AAECC5E1-9140-4A51-927E-A47996139EEC}"/>
    <dgm:cxn modelId="{927C141E-97DC-4B20-8D67-A3C7E9720F1B}" type="presOf" srcId="{66EEC7AF-C399-4828-9EB9-F1F445F8D762}" destId="{05D9A95C-F492-47FB-81CA-5445E720D802}" srcOrd="0" destOrd="1" presId="urn:microsoft.com/office/officeart/2005/8/layout/chevron2"/>
    <dgm:cxn modelId="{C37C3876-D89A-495C-BBE8-50399193CF65}" type="presOf" srcId="{1EE0C035-5D46-49CE-8C89-81E199D90C0A}" destId="{9D19CF17-3A9F-4DD7-BBCF-DF6AB1CBCC45}" srcOrd="0" destOrd="0" presId="urn:microsoft.com/office/officeart/2005/8/layout/chevron2"/>
    <dgm:cxn modelId="{81912867-9AE1-4DF9-95A0-A2501CF1B807}" type="presOf" srcId="{31D012A7-0576-4355-8762-1A4B6B5B04AF}" destId="{8CD9A26B-C397-46EB-844B-0D3C170DE29F}" srcOrd="0" destOrd="0" presId="urn:microsoft.com/office/officeart/2005/8/layout/chevron2"/>
    <dgm:cxn modelId="{F49E881E-847A-4F45-BCC3-0A0D81DDB991}" srcId="{31D012A7-0576-4355-8762-1A4B6B5B04AF}" destId="{9984CD6F-D9E3-47E5-A0D9-41178D384BF7}" srcOrd="1" destOrd="0" parTransId="{BC56668B-E05A-455F-A550-5E85B5B31BD0}" sibTransId="{EEFBCF4A-FC5D-4EC6-88E2-0CBE9D4AB132}"/>
    <dgm:cxn modelId="{14D9DE5D-5E93-4842-9BE0-45CBAD1F0BD5}" type="presOf" srcId="{13B70BB9-C22C-4C3C-BFF4-5E0F748D9577}" destId="{BD7C28ED-B2F2-4A98-9CF9-449828539CC8}" srcOrd="0" destOrd="0" presId="urn:microsoft.com/office/officeart/2005/8/layout/chevron2"/>
    <dgm:cxn modelId="{C04CDC93-3DD3-408E-9D87-83B97B679E6D}" srcId="{31D012A7-0576-4355-8762-1A4B6B5B04AF}" destId="{13B70BB9-C22C-4C3C-BFF4-5E0F748D9577}" srcOrd="0" destOrd="0" parTransId="{701ACCA8-62B4-4982-BC01-C1A5559A3922}" sibTransId="{A65A13A9-1069-4FF0-9641-8586347664E7}"/>
    <dgm:cxn modelId="{5BA0B16F-733B-4ACF-A709-8EA5F1C82AD0}" srcId="{02D092C6-C03E-4954-92A1-5546BF4E1BC1}" destId="{31D012A7-0576-4355-8762-1A4B6B5B04AF}" srcOrd="0" destOrd="0" parTransId="{C9C7A683-3453-4BC9-BE48-1B70A253EC7C}" sibTransId="{CABDE009-7330-4FDE-92E2-AAF9191201BE}"/>
    <dgm:cxn modelId="{AC1E3DE1-1702-4CB2-9638-D8D5DF7794BE}" type="presOf" srcId="{5CD4BA3D-18FA-47EB-9D73-B400559A6143}" destId="{05D9A95C-F492-47FB-81CA-5445E720D802}" srcOrd="0" destOrd="0" presId="urn:microsoft.com/office/officeart/2005/8/layout/chevron2"/>
    <dgm:cxn modelId="{CAE688EA-62F1-42CB-835D-C5EFFBD7F34D}" type="presOf" srcId="{AE2F43C7-6242-47BF-80FC-98979AC3EED3}" destId="{56C2BC3A-BBEB-40F4-AD7F-0A2B7715BD5F}" srcOrd="0" destOrd="0" presId="urn:microsoft.com/office/officeart/2005/8/layout/chevron2"/>
    <dgm:cxn modelId="{249A0268-0FD8-44BA-B221-802CC58FF282}" type="presOf" srcId="{AC1ED4DB-553F-4383-8087-1385AEAFF7BF}" destId="{9D19CF17-3A9F-4DD7-BBCF-DF6AB1CBCC45}" srcOrd="0" destOrd="1" presId="urn:microsoft.com/office/officeart/2005/8/layout/chevron2"/>
    <dgm:cxn modelId="{9D58B1C0-4173-4719-B055-D307A08A72A2}" type="presOf" srcId="{BD4E2D32-0E72-4E74-A75F-9461467FE7A7}" destId="{4057F4DB-7597-48B1-8A8F-4A395B688C27}" srcOrd="0" destOrd="0" presId="urn:microsoft.com/office/officeart/2005/8/layout/chevron2"/>
    <dgm:cxn modelId="{FA71AA32-E14F-4C25-A0B8-D20914CC871A}" type="presOf" srcId="{9984CD6F-D9E3-47E5-A0D9-41178D384BF7}" destId="{BD7C28ED-B2F2-4A98-9CF9-449828539CC8}" srcOrd="0" destOrd="1" presId="urn:microsoft.com/office/officeart/2005/8/layout/chevron2"/>
    <dgm:cxn modelId="{AF60D046-C5B4-45A0-A50E-6342D004CF86}" srcId="{02D092C6-C03E-4954-92A1-5546BF4E1BC1}" destId="{AE2F43C7-6242-47BF-80FC-98979AC3EED3}" srcOrd="1" destOrd="0" parTransId="{256E2960-0F93-4B83-8690-3A211C44143E}" sibTransId="{1629FD3F-F824-474B-A7EC-96779DDFB6E8}"/>
    <dgm:cxn modelId="{95E74F55-D408-4EFA-B502-B4F3C4ECD24B}" srcId="{BD4E2D32-0E72-4E74-A75F-9461467FE7A7}" destId="{AC1ED4DB-553F-4383-8087-1385AEAFF7BF}" srcOrd="1" destOrd="0" parTransId="{3F14B903-01BB-4C26-85F0-80BEE48843E4}" sibTransId="{68B2D641-6604-4EA4-8AF7-9EA7595E00F2}"/>
    <dgm:cxn modelId="{7417A2CF-3324-4604-A95B-45D16D5D33F7}" srcId="{02D092C6-C03E-4954-92A1-5546BF4E1BC1}" destId="{BD4E2D32-0E72-4E74-A75F-9461467FE7A7}" srcOrd="2" destOrd="0" parTransId="{664A617E-FE1D-40BA-AA06-069892912967}" sibTransId="{14B1242B-E29C-4C37-AB19-776D7C1689A2}"/>
    <dgm:cxn modelId="{064A601C-5465-4E7E-B1DF-A4B90824E954}" srcId="{BD4E2D32-0E72-4E74-A75F-9461467FE7A7}" destId="{1EE0C035-5D46-49CE-8C89-81E199D90C0A}" srcOrd="0" destOrd="0" parTransId="{5B9708B5-D9F3-4EFC-9FFE-2F0ACC3175E7}" sibTransId="{0F39B074-52A4-478A-B617-A8D02144DC6C}"/>
    <dgm:cxn modelId="{36F22B06-4D41-417B-B01D-6089FAD369A1}" type="presOf" srcId="{02D092C6-C03E-4954-92A1-5546BF4E1BC1}" destId="{FC3E32F5-0E16-4008-A762-907D2018501B}" srcOrd="0" destOrd="0" presId="urn:microsoft.com/office/officeart/2005/8/layout/chevron2"/>
    <dgm:cxn modelId="{17EF3B6D-DEFF-4A40-9930-95A212635BD7}" srcId="{AE2F43C7-6242-47BF-80FC-98979AC3EED3}" destId="{5CD4BA3D-18FA-47EB-9D73-B400559A6143}" srcOrd="0" destOrd="0" parTransId="{EF0234AD-6F72-44AF-8DBF-02F8BFA127C6}" sibTransId="{8110C73E-9A65-4FB0-8E08-F975E4AF4555}"/>
    <dgm:cxn modelId="{81415CC9-04AD-4A36-887F-CB3945484AEE}" type="presParOf" srcId="{FC3E32F5-0E16-4008-A762-907D2018501B}" destId="{7BB1BB37-975B-48A7-9CB1-188E85C9FC62}" srcOrd="0" destOrd="0" presId="urn:microsoft.com/office/officeart/2005/8/layout/chevron2"/>
    <dgm:cxn modelId="{39E0D206-7715-4873-92A9-B9AFE53C8D77}" type="presParOf" srcId="{7BB1BB37-975B-48A7-9CB1-188E85C9FC62}" destId="{8CD9A26B-C397-46EB-844B-0D3C170DE29F}" srcOrd="0" destOrd="0" presId="urn:microsoft.com/office/officeart/2005/8/layout/chevron2"/>
    <dgm:cxn modelId="{FC05B7D8-9698-4E8E-B744-8357D93D847D}" type="presParOf" srcId="{7BB1BB37-975B-48A7-9CB1-188E85C9FC62}" destId="{BD7C28ED-B2F2-4A98-9CF9-449828539CC8}" srcOrd="1" destOrd="0" presId="urn:microsoft.com/office/officeart/2005/8/layout/chevron2"/>
    <dgm:cxn modelId="{958E15E3-379B-463D-AA6E-D9BDFB0133CB}" type="presParOf" srcId="{FC3E32F5-0E16-4008-A762-907D2018501B}" destId="{F6FBD5DF-935C-4422-ABFF-D8C39E9737CF}" srcOrd="1" destOrd="0" presId="urn:microsoft.com/office/officeart/2005/8/layout/chevron2"/>
    <dgm:cxn modelId="{BD122AED-42CF-42E3-ACC0-4173BCBD22B2}" type="presParOf" srcId="{FC3E32F5-0E16-4008-A762-907D2018501B}" destId="{F9561556-F1B6-452B-AB9E-506E2920BD92}" srcOrd="2" destOrd="0" presId="urn:microsoft.com/office/officeart/2005/8/layout/chevron2"/>
    <dgm:cxn modelId="{92C2D7D1-4A5B-48A5-BFE0-A568B6392697}" type="presParOf" srcId="{F9561556-F1B6-452B-AB9E-506E2920BD92}" destId="{56C2BC3A-BBEB-40F4-AD7F-0A2B7715BD5F}" srcOrd="0" destOrd="0" presId="urn:microsoft.com/office/officeart/2005/8/layout/chevron2"/>
    <dgm:cxn modelId="{51C728B7-542A-46F4-ADA4-32184389FB8B}" type="presParOf" srcId="{F9561556-F1B6-452B-AB9E-506E2920BD92}" destId="{05D9A95C-F492-47FB-81CA-5445E720D802}" srcOrd="1" destOrd="0" presId="urn:microsoft.com/office/officeart/2005/8/layout/chevron2"/>
    <dgm:cxn modelId="{90FF453B-6820-4092-96D7-429DA178CB7C}" type="presParOf" srcId="{FC3E32F5-0E16-4008-A762-907D2018501B}" destId="{C2B5B2BF-BEE4-4DED-AEF3-384964795E49}" srcOrd="3" destOrd="0" presId="urn:microsoft.com/office/officeart/2005/8/layout/chevron2"/>
    <dgm:cxn modelId="{602FD43D-0D52-4984-9B41-DCAF017964A0}" type="presParOf" srcId="{FC3E32F5-0E16-4008-A762-907D2018501B}" destId="{748D3F31-3279-427D-B1CA-2A8D2119182D}" srcOrd="4" destOrd="0" presId="urn:microsoft.com/office/officeart/2005/8/layout/chevron2"/>
    <dgm:cxn modelId="{407280F1-218C-4425-AEC9-E52FC599E86A}" type="presParOf" srcId="{748D3F31-3279-427D-B1CA-2A8D2119182D}" destId="{4057F4DB-7597-48B1-8A8F-4A395B688C27}" srcOrd="0" destOrd="0" presId="urn:microsoft.com/office/officeart/2005/8/layout/chevron2"/>
    <dgm:cxn modelId="{D1677689-21C6-4D99-8AB8-08E6AF966772}" type="presParOf" srcId="{748D3F31-3279-427D-B1CA-2A8D2119182D}" destId="{9D19CF17-3A9F-4DD7-BBCF-DF6AB1CBCC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D9A26B-C397-46EB-844B-0D3C170DE29F}">
      <dsp:nvSpPr>
        <dsp:cNvPr id="0" name=""/>
        <dsp:cNvSpPr/>
      </dsp:nvSpPr>
      <dsp:spPr>
        <a:xfrm rot="5400000">
          <a:off x="-238004" y="239080"/>
          <a:ext cx="1586697" cy="1110688"/>
        </a:xfrm>
        <a:prstGeom prst="chevron">
          <a:avLst/>
        </a:prstGeom>
        <a:solidFill>
          <a:srgbClr val="3BD14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Phase1</a:t>
          </a:r>
          <a:endParaRPr lang="en-US" sz="2500" kern="1200" dirty="0"/>
        </a:p>
      </dsp:txBody>
      <dsp:txXfrm rot="5400000">
        <a:off x="-238004" y="239080"/>
        <a:ext cx="1586697" cy="1110688"/>
      </dsp:txXfrm>
    </dsp:sp>
    <dsp:sp modelId="{BD7C28ED-B2F2-4A98-9CF9-449828539CC8}">
      <dsp:nvSpPr>
        <dsp:cNvPr id="0" name=""/>
        <dsp:cNvSpPr/>
      </dsp:nvSpPr>
      <dsp:spPr>
        <a:xfrm rot="5400000">
          <a:off x="3849667" y="-2737903"/>
          <a:ext cx="1031353" cy="650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New Thermal Interface Materials and packaging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00"/>
              </a:solidFill>
            </a:rPr>
            <a:t>Improves</a:t>
          </a:r>
          <a:r>
            <a:rPr lang="en-US" sz="2000" kern="1200" dirty="0" smtClean="0"/>
            <a:t>:  Reduces junction temperature for LED’s and results in improved Lumen Performance</a:t>
          </a:r>
          <a:endParaRPr lang="en-US" sz="2000" kern="1200" dirty="0"/>
        </a:p>
      </dsp:txBody>
      <dsp:txXfrm rot="5400000">
        <a:off x="3849667" y="-2737903"/>
        <a:ext cx="1031353" cy="6509311"/>
      </dsp:txXfrm>
    </dsp:sp>
    <dsp:sp modelId="{56C2BC3A-BBEB-40F4-AD7F-0A2B7715BD5F}">
      <dsp:nvSpPr>
        <dsp:cNvPr id="0" name=""/>
        <dsp:cNvSpPr/>
      </dsp:nvSpPr>
      <dsp:spPr>
        <a:xfrm rot="5400000">
          <a:off x="-238004" y="1631437"/>
          <a:ext cx="1586697" cy="111068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Phase2</a:t>
          </a:r>
          <a:endParaRPr lang="en-US" sz="2500" kern="1200" dirty="0"/>
        </a:p>
      </dsp:txBody>
      <dsp:txXfrm rot="5400000">
        <a:off x="-238004" y="1631437"/>
        <a:ext cx="1586697" cy="1110688"/>
      </dsp:txXfrm>
    </dsp:sp>
    <dsp:sp modelId="{05D9A95C-F492-47FB-81CA-5445E720D802}">
      <dsp:nvSpPr>
        <dsp:cNvPr id="0" name=""/>
        <dsp:cNvSpPr/>
      </dsp:nvSpPr>
      <dsp:spPr>
        <a:xfrm rot="5400000">
          <a:off x="3849667" y="-1345546"/>
          <a:ext cx="1031353" cy="650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Integrates New Nano material into existing/New </a:t>
          </a:r>
          <a:r>
            <a:rPr lang="en-US" sz="2000" kern="1200" dirty="0" err="1" smtClean="0"/>
            <a:t>Luminares</a:t>
          </a:r>
          <a:r>
            <a:rPr lang="en-US" sz="2000" kern="1200" dirty="0" smtClean="0"/>
            <a:t> Fixtures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00"/>
              </a:solidFill>
            </a:rPr>
            <a:t>Improves:</a:t>
          </a:r>
          <a:r>
            <a:rPr lang="en-US" sz="2000" kern="1200" dirty="0" smtClean="0"/>
            <a:t>  Energy Efficiency and Life Cycle of LED’s</a:t>
          </a:r>
          <a:endParaRPr lang="en-US" sz="2000" kern="1200" dirty="0"/>
        </a:p>
      </dsp:txBody>
      <dsp:txXfrm rot="5400000">
        <a:off x="3849667" y="-1345546"/>
        <a:ext cx="1031353" cy="6509311"/>
      </dsp:txXfrm>
    </dsp:sp>
    <dsp:sp modelId="{4057F4DB-7597-48B1-8A8F-4A395B688C27}">
      <dsp:nvSpPr>
        <dsp:cNvPr id="0" name=""/>
        <dsp:cNvSpPr/>
      </dsp:nvSpPr>
      <dsp:spPr>
        <a:xfrm rot="5400000">
          <a:off x="-238004" y="3023794"/>
          <a:ext cx="1586697" cy="1110688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Phase3</a:t>
          </a:r>
          <a:endParaRPr lang="en-US" sz="2500" kern="1200" dirty="0"/>
        </a:p>
      </dsp:txBody>
      <dsp:txXfrm rot="5400000">
        <a:off x="-238004" y="3023794"/>
        <a:ext cx="1586697" cy="1110688"/>
      </dsp:txXfrm>
    </dsp:sp>
    <dsp:sp modelId="{9D19CF17-3A9F-4DD7-BBCF-DF6AB1CBCC45}">
      <dsp:nvSpPr>
        <dsp:cNvPr id="0" name=""/>
        <dsp:cNvSpPr/>
      </dsp:nvSpPr>
      <dsp:spPr>
        <a:xfrm rot="5400000">
          <a:off x="3849667" y="46810"/>
          <a:ext cx="1031353" cy="6509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Integrates </a:t>
          </a:r>
          <a:r>
            <a:rPr lang="en-US" sz="2000" kern="1200" dirty="0" smtClean="0"/>
            <a:t>Heat Sink with Thermal Interface Material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00"/>
              </a:solidFill>
            </a:rPr>
            <a:t>Improves: Product Efficiency</a:t>
          </a:r>
          <a:endParaRPr lang="en-US" sz="2000" kern="1200" dirty="0"/>
        </a:p>
      </dsp:txBody>
      <dsp:txXfrm rot="5400000">
        <a:off x="3849667" y="46810"/>
        <a:ext cx="1031353" cy="6509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04A4-96AB-4EDA-AA5D-2BE8A7D49DA6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D3AA3-2568-4530-AEA3-C000A753BC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35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488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596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797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515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377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29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48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48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87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346561-CB8B-4AF9-8F2B-84D0E50CC352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0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732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241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31F0-2801-44ED-BFCA-D55DFB5B9E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73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30729C-2FA6-4AF0-BD0A-74B36C8CC356}" type="datetime1">
              <a:rPr lang="en-US" smtClean="0"/>
              <a:pPr eaLnBrk="1" latinLnBrk="0" hangingPunct="1"/>
              <a:t>3/6/2012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NanoThermalSolutions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9B8A9B5-7DDB-4F81-A19B-13C9EE4818DD}" type="datetime1">
              <a:rPr lang="en-US" smtClean="0"/>
              <a:pPr eaLnBrk="1" latinLnBrk="0" hangingPunct="1"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NanoThermalSolutions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3725A25-32C9-4288-AF7C-EB6EE6576B84}" type="datetime1">
              <a:rPr lang="en-US" smtClean="0"/>
              <a:pPr eaLnBrk="1" latinLnBrk="0" hangingPunct="1"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NanoThermalSolutions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D0C537-BF34-4BFA-B993-8D858E321E10}" type="datetime1">
              <a:rPr lang="en-US" smtClean="0"/>
              <a:pPr eaLnBrk="1" latinLnBrk="0" hangingPunct="1"/>
              <a:t>3/6/2012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31C063D-29D8-4B13-A9B9-C713571B5D22}" type="datetime1">
              <a:rPr lang="en-US" smtClean="0"/>
              <a:pPr eaLnBrk="1" latinLnBrk="0" hangingPunct="1"/>
              <a:t>3/6/2012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NanoThermalSolutions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777CF7C-D17E-4DBE-9226-96B017DC76E1}" type="datetime1">
              <a:rPr lang="en-US" smtClean="0"/>
              <a:pPr eaLnBrk="1" latinLnBrk="0" hangingPunct="1"/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NanoThermalSolutions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CB384F8-8A42-4D7D-837A-B8D5396A9252}" type="datetime1">
              <a:rPr lang="en-US" smtClean="0"/>
              <a:pPr eaLnBrk="1" latinLnBrk="0" hangingPunct="1"/>
              <a:t>3/6/2012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NanoThermalSolutions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83A125A-1981-4F21-ACF3-0936D6403EBC}" type="datetime1">
              <a:rPr lang="en-US" smtClean="0"/>
              <a:pPr eaLnBrk="1" latinLnBrk="0" hangingPunct="1"/>
              <a:t>3/6/2012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NanoThermalSolutions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FF95DF3-D74C-4D63-A682-67F5E0E2A87F}" type="datetime1">
              <a:rPr lang="en-US" smtClean="0"/>
              <a:pPr eaLnBrk="1" latinLnBrk="0" hangingPunct="1"/>
              <a:t>3/6/2012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NanoThermalSolutions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F8C41F9-D022-47A8-8FFA-AAE93BDA7B03}" type="datetime1">
              <a:rPr lang="en-US" smtClean="0"/>
              <a:pPr eaLnBrk="1" latinLnBrk="0" hangingPunct="1"/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NanoThermalSolutions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49FB1AC-63C4-4400-AFC2-40223F1A08EE}" type="datetime1">
              <a:rPr lang="en-US" smtClean="0"/>
              <a:pPr eaLnBrk="1" latinLnBrk="0" hangingPunct="1"/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NanoThermalSolutions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E11C5862-AE31-4773-ADD7-57AC437350EA}" type="datetime1">
              <a:rPr lang="en-US" smtClean="0"/>
              <a:pPr eaLnBrk="1" latinLnBrk="0" hangingPunct="1"/>
              <a:t>3/6/2012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r>
              <a:rPr kumimoji="0" lang="en-US" sz="1400" dirty="0" smtClean="0">
                <a:solidFill>
                  <a:schemeClr val="tx2"/>
                </a:solidFill>
              </a:rPr>
              <a:t>NanoThermalSolutions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-268288" y="138113"/>
            <a:ext cx="926465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D0D0D"/>
              </a:solidFill>
              <a:latin typeface="Arial" charset="0"/>
              <a:cs typeface="Arial" charset="0"/>
            </a:endParaRPr>
          </a:p>
        </p:txBody>
      </p:sp>
      <p:grpSp>
        <p:nvGrpSpPr>
          <p:cNvPr id="18436" name="Group 16"/>
          <p:cNvGrpSpPr>
            <a:grpSpLocks/>
          </p:cNvGrpSpPr>
          <p:nvPr/>
        </p:nvGrpSpPr>
        <p:grpSpPr bwMode="auto">
          <a:xfrm>
            <a:off x="5494338" y="180975"/>
            <a:ext cx="3455987" cy="955675"/>
            <a:chOff x="3051175" y="3190875"/>
            <a:chExt cx="3455988" cy="956062"/>
          </a:xfrm>
        </p:grpSpPr>
        <p:sp>
          <p:nvSpPr>
            <p:cNvPr id="18440" name="TextBox 7"/>
            <p:cNvSpPr txBox="1">
              <a:spLocks noChangeArrowheads="1"/>
            </p:cNvSpPr>
            <p:nvPr/>
          </p:nvSpPr>
          <p:spPr bwMode="auto">
            <a:xfrm>
              <a:off x="3051175" y="3190875"/>
              <a:ext cx="3455988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dirty="0">
                  <a:solidFill>
                    <a:srgbClr val="026001"/>
                  </a:solidFill>
                  <a:latin typeface="Calibri" pitchFamily="34" charset="0"/>
                  <a:cs typeface="Arial" charset="0"/>
                </a:rPr>
                <a:t>N</a:t>
              </a:r>
              <a:r>
                <a:rPr lang="en-US" sz="48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ano</a:t>
              </a:r>
              <a:r>
                <a:rPr lang="en-US" sz="4800" dirty="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T</a:t>
              </a:r>
              <a:r>
                <a:rPr lang="en-US" sz="48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hermo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051175" y="3869938"/>
              <a:ext cx="34559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Nanomaterial innovations for Energy Efficiency</a:t>
              </a:r>
              <a:endParaRPr lang="en-US" sz="12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437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18438" name="Subtitle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Nano </a:t>
            </a:r>
            <a:r>
              <a:rPr lang="en-US" dirty="0"/>
              <a:t>Materials that Enhance </a:t>
            </a:r>
            <a:r>
              <a:rPr lang="en-US" dirty="0" smtClean="0"/>
              <a:t>Light </a:t>
            </a:r>
            <a:r>
              <a:rPr lang="en-US" dirty="0"/>
              <a:t>Emitting Device (LED) Efficiency and </a:t>
            </a:r>
            <a:r>
              <a:rPr lang="en-US" dirty="0" smtClean="0"/>
              <a:t>Performance</a:t>
            </a:r>
          </a:p>
          <a:p>
            <a:endParaRPr lang="en-US" dirty="0"/>
          </a:p>
          <a:p>
            <a:pPr lvl="1"/>
            <a:r>
              <a:rPr lang="en-US" dirty="0" smtClean="0"/>
              <a:t>Rekha Bangalore</a:t>
            </a:r>
          </a:p>
          <a:p>
            <a:pPr lvl="1"/>
            <a:r>
              <a:rPr lang="en-US" sz="1700" dirty="0" smtClean="0"/>
              <a:t>Chief Technology Officer, (CEO/ CTO)</a:t>
            </a:r>
          </a:p>
          <a:p>
            <a:endParaRPr lang="en-US" sz="1900" dirty="0" smtClean="0"/>
          </a:p>
          <a:p>
            <a:endParaRPr lang="en-US" sz="1900" dirty="0" smtClean="0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913" y="100013"/>
            <a:ext cx="860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686800" y="6492875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1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210471"/>
      </p:ext>
    </p:extLst>
  </p:cSld>
  <p:clrMapOvr>
    <a:masterClrMapping/>
  </p:clrMapOvr>
  <p:transition advTm="1721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Times New Roman" pitchFamily="-112" charset="0"/>
              </a:rPr>
              <a:t>The business model stresses by taking the new nano material through the market validation stage with an identified alpha customer-American light systems. </a:t>
            </a:r>
          </a:p>
          <a:p>
            <a:r>
              <a:rPr lang="en-US" sz="2400" dirty="0">
                <a:cs typeface="Times New Roman" pitchFamily="-112" charset="0"/>
              </a:rPr>
              <a:t>This adds value by product performance and field testing that are required for certification and provides direct sales income. 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1160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6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Business Opportunity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944" y="1752600"/>
            <a:ext cx="7278512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1417638"/>
            <a:ext cx="9150350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9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1"/>
          <p:cNvSpPr>
            <a:spLocks noGrp="1"/>
          </p:cNvSpPr>
          <p:nvPr>
            <p:ph type="title"/>
          </p:nvPr>
        </p:nvSpPr>
        <p:spPr>
          <a:xfrm>
            <a:off x="123569" y="152400"/>
            <a:ext cx="8872150" cy="10858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Technology</a:t>
            </a:r>
            <a:br>
              <a:rPr lang="en-US" dirty="0" smtClean="0"/>
            </a:br>
            <a:r>
              <a:rPr lang="en-US" dirty="0" smtClean="0"/>
              <a:t>Development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410" y="1371600"/>
            <a:ext cx="9144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131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7522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High Brightness (HB) </a:t>
            </a:r>
            <a:br>
              <a:rPr lang="en-US" dirty="0"/>
            </a:br>
            <a:r>
              <a:rPr lang="en-US" dirty="0"/>
              <a:t>LED Market- Street </a:t>
            </a:r>
            <a:r>
              <a:rPr lang="en-US" dirty="0" smtClean="0"/>
              <a:t>Lighting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86010"/>
            <a:ext cx="7620000" cy="3506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0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Ideal Solution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846" y="1752600"/>
            <a:ext cx="6772708" cy="437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1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1888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Customer Base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1764"/>
            <a:ext cx="7475838" cy="4153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buFontTx/>
              <a:buChar char="•"/>
            </a:pPr>
            <a:r>
              <a:rPr lang="en-US" sz="2400" dirty="0">
                <a:solidFill>
                  <a:srgbClr val="0B6523"/>
                </a:solidFill>
              </a:rPr>
              <a:t>N</a:t>
            </a:r>
            <a:r>
              <a:rPr lang="en-US" sz="2400" dirty="0"/>
              <a:t>ano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/>
              <a:t>hermo’s products will lead to greater energy savings, lower the cost of LEDs, and will accelerate adoption of HB-LED products, leading to higher sales to OEMs</a:t>
            </a:r>
            <a:r>
              <a:rPr lang="en-US" sz="2400" dirty="0" smtClean="0"/>
              <a:t>.</a:t>
            </a:r>
            <a:endParaRPr lang="en-US" sz="2400" dirty="0"/>
          </a:p>
          <a:p>
            <a:pPr defTabSz="914400">
              <a:buFontTx/>
              <a:buChar char="•"/>
            </a:pPr>
            <a:r>
              <a:rPr lang="en-US" sz="2400" dirty="0"/>
              <a:t>Customers of HB-LEDs (such as cities &amp; developers) can save capital investment money. </a:t>
            </a:r>
          </a:p>
          <a:p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3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Thank You</a:t>
            </a:r>
            <a:endParaRPr lang="en-US" sz="32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1981200"/>
            <a:ext cx="40243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3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B6523"/>
                </a:solidFill>
              </a:rPr>
              <a:t>N</a:t>
            </a:r>
            <a:r>
              <a:rPr lang="en-US" dirty="0"/>
              <a:t>ano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hermo,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Early stage technology company</a:t>
            </a:r>
          </a:p>
          <a:p>
            <a:r>
              <a:rPr lang="en-US" sz="2400" dirty="0"/>
              <a:t>Prototype </a:t>
            </a:r>
            <a:r>
              <a:rPr lang="en-US" sz="2400" dirty="0" smtClean="0"/>
              <a:t>developed</a:t>
            </a:r>
          </a:p>
          <a:p>
            <a:r>
              <a:rPr lang="en-US" sz="2400" dirty="0" smtClean="0"/>
              <a:t>Provisional Patent Filed at US PTO</a:t>
            </a:r>
            <a:endParaRPr lang="en-US" sz="2400" dirty="0"/>
          </a:p>
          <a:p>
            <a:r>
              <a:rPr lang="en-US" sz="2400" dirty="0"/>
              <a:t>In discussions with multiple customers and research partners</a:t>
            </a:r>
          </a:p>
          <a:p>
            <a:r>
              <a:rPr lang="en-US" sz="2400" dirty="0"/>
              <a:t>Highly accomplished management team</a:t>
            </a:r>
          </a:p>
          <a:p>
            <a:r>
              <a:rPr lang="en-US" sz="2400" dirty="0"/>
              <a:t>Seeking funding, strategic partnerships and expertise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1160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3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cs typeface="Times New Roman" pitchFamily="-112" charset="0"/>
              </a:rPr>
              <a:t>NanoThermo </a:t>
            </a:r>
            <a:r>
              <a:rPr lang="en-US" sz="2400" dirty="0">
                <a:cs typeface="Times New Roman" pitchFamily="-112" charset="0"/>
              </a:rPr>
              <a:t>provides easy integration, improves LED efficiency by 20%, increases lifecycle by 10% </a:t>
            </a:r>
            <a:r>
              <a:rPr lang="en-US" sz="2400" dirty="0" smtClean="0">
                <a:cs typeface="Times New Roman" pitchFamily="-112" charset="0"/>
              </a:rPr>
              <a:t>and </a:t>
            </a:r>
            <a:r>
              <a:rPr lang="en-US" sz="2400" dirty="0">
                <a:cs typeface="Times New Roman" pitchFamily="-112" charset="0"/>
              </a:rPr>
              <a:t>saves 75% energy. </a:t>
            </a:r>
            <a:endParaRPr lang="en-US" sz="2400" dirty="0" smtClean="0">
              <a:cs typeface="Times New Roman" pitchFamily="-112" charset="0"/>
            </a:endParaRPr>
          </a:p>
          <a:p>
            <a:r>
              <a:rPr lang="en-US" sz="2400" dirty="0" smtClean="0">
                <a:cs typeface="Times New Roman" pitchFamily="-112" charset="0"/>
              </a:rPr>
              <a:t>NanoThermo </a:t>
            </a:r>
            <a:r>
              <a:rPr lang="en-US" sz="2400" dirty="0">
                <a:cs typeface="Times New Roman" pitchFamily="-112" charset="0"/>
              </a:rPr>
              <a:t>also reduces the LED fixture with smaller heat sinks and fans that are used currently.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1160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28600" y="6492875"/>
            <a:ext cx="3657600" cy="283845"/>
          </a:xfrm>
        </p:spPr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9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Team</a:t>
            </a:r>
            <a:endParaRPr lang="en-US" sz="32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700" b="1" dirty="0" smtClean="0"/>
              <a:t>Rekha Bangalore </a:t>
            </a:r>
            <a:r>
              <a:rPr lang="en-US" sz="1700" dirty="0" smtClean="0"/>
              <a:t>–</a:t>
            </a:r>
            <a:r>
              <a:rPr lang="en-US" sz="1700" b="1" i="1" dirty="0" smtClean="0"/>
              <a:t>Chief Technology Officer (CEO/CTO)</a:t>
            </a:r>
          </a:p>
          <a:p>
            <a:pPr lvl="1">
              <a:lnSpc>
                <a:spcPct val="80000"/>
              </a:lnSpc>
            </a:pPr>
            <a:r>
              <a:rPr lang="en-US" sz="1200" dirty="0" smtClean="0"/>
              <a:t>Over  twenty of experience in semiconductor industry and technology commercialization</a:t>
            </a:r>
          </a:p>
          <a:p>
            <a:pPr lvl="1">
              <a:lnSpc>
                <a:spcPct val="80000"/>
              </a:lnSpc>
            </a:pPr>
            <a:r>
              <a:rPr lang="en-US" sz="1200" dirty="0" smtClean="0"/>
              <a:t>BS and MS in Electronics and Computer Engineering and a MS in Technology Commercialization</a:t>
            </a:r>
          </a:p>
          <a:p>
            <a:pPr>
              <a:lnSpc>
                <a:spcPct val="80000"/>
              </a:lnSpc>
            </a:pPr>
            <a:r>
              <a:rPr lang="en-US" sz="1700" b="1" dirty="0" smtClean="0"/>
              <a:t>Madhavrao (Rao) Govindaraju </a:t>
            </a:r>
            <a:r>
              <a:rPr lang="en-US" sz="1700" dirty="0" smtClean="0"/>
              <a:t>, Ph.D.– </a:t>
            </a:r>
            <a:r>
              <a:rPr lang="en-US" sz="1700" b="1" i="1" dirty="0" smtClean="0"/>
              <a:t>Chief Operating Officer (COO</a:t>
            </a:r>
            <a:r>
              <a:rPr lang="en-US" sz="17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200" dirty="0" smtClean="0"/>
              <a:t>Over twenty years of industrial and  product development experience in materials science, nanotechnology</a:t>
            </a:r>
          </a:p>
          <a:p>
            <a:pPr lvl="1">
              <a:lnSpc>
                <a:spcPct val="80000"/>
              </a:lnSpc>
            </a:pPr>
            <a:r>
              <a:rPr lang="en-US" sz="1200" dirty="0" smtClean="0"/>
              <a:t>Ph.D. in Materials Engineering, University of Iowa, IA.</a:t>
            </a:r>
          </a:p>
          <a:p>
            <a:pPr>
              <a:lnSpc>
                <a:spcPct val="80000"/>
              </a:lnSpc>
            </a:pPr>
            <a:r>
              <a:rPr lang="en-US" sz="1700" b="1" dirty="0" smtClean="0"/>
              <a:t>Prof. A.M. Rao</a:t>
            </a:r>
            <a:r>
              <a:rPr lang="en-US" sz="1700" dirty="0" smtClean="0"/>
              <a:t>, Ph.D. – </a:t>
            </a:r>
            <a:r>
              <a:rPr lang="en-US" sz="1700" b="1" i="1" dirty="0" smtClean="0"/>
              <a:t>Chief Scientific Officer (CSO)</a:t>
            </a:r>
          </a:p>
          <a:p>
            <a:pPr lvl="1">
              <a:lnSpc>
                <a:spcPct val="80000"/>
              </a:lnSpc>
            </a:pPr>
            <a:r>
              <a:rPr lang="en-US" sz="1200" dirty="0" smtClean="0"/>
              <a:t>Recognized for his outstanding contributions to nanotechnology</a:t>
            </a:r>
          </a:p>
          <a:p>
            <a:pPr>
              <a:lnSpc>
                <a:spcPct val="80000"/>
              </a:lnSpc>
            </a:pPr>
            <a:r>
              <a:rPr lang="en-US" sz="1700" b="1" dirty="0" smtClean="0"/>
              <a:t>Earl Hager-Vice President, Strategy and Marketing</a:t>
            </a:r>
            <a:endParaRPr lang="en-US" sz="1700" b="1" i="1" dirty="0" smtClean="0"/>
          </a:p>
          <a:p>
            <a:pPr lvl="1">
              <a:lnSpc>
                <a:spcPct val="80000"/>
              </a:lnSpc>
            </a:pPr>
            <a:r>
              <a:rPr lang="en-US" altLang="zh-CN" sz="1200" dirty="0" smtClean="0"/>
              <a:t>Over twenty years experience in Technology Commercialization  and Business development</a:t>
            </a:r>
          </a:p>
          <a:p>
            <a:pPr lvl="1">
              <a:lnSpc>
                <a:spcPct val="80000"/>
              </a:lnSpc>
            </a:pPr>
            <a:r>
              <a:rPr lang="en-US" altLang="zh-CN" sz="1200" dirty="0" smtClean="0">
                <a:ea typeface="宋体" pitchFamily="2" charset="-122"/>
              </a:rPr>
              <a:t>B.S in Business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altLang="zh-CN" sz="1600" b="1" dirty="0" smtClean="0">
                <a:ea typeface="宋体" pitchFamily="2" charset="-122"/>
              </a:rPr>
              <a:t>Technical Advisors</a:t>
            </a:r>
          </a:p>
          <a:p>
            <a:pPr eaLnBrk="1" hangingPunct="1">
              <a:lnSpc>
                <a:spcPct val="130000"/>
              </a:lnSpc>
              <a:buSzPct val="200000"/>
              <a:buFont typeface="Arial" charset="0"/>
              <a:buChar char="•"/>
            </a:pPr>
            <a:r>
              <a:rPr lang="en-US" sz="1600" b="1" dirty="0" smtClean="0"/>
              <a:t>Prof. Clois Powell, </a:t>
            </a:r>
            <a:r>
              <a:rPr lang="en-US" sz="1600" dirty="0" smtClean="0"/>
              <a:t>Texas State University, San Marcos, TX</a:t>
            </a:r>
          </a:p>
          <a:p>
            <a:pPr lvl="1" eaLnBrk="1" hangingPunct="1">
              <a:lnSpc>
                <a:spcPct val="88000"/>
              </a:lnSpc>
              <a:buSzPct val="200000"/>
              <a:buFont typeface="Arial" charset="0"/>
              <a:buChar char="•"/>
            </a:pPr>
            <a:r>
              <a:rPr lang="en-US" sz="1200" dirty="0" smtClean="0"/>
              <a:t>32 Years in Polymer Research</a:t>
            </a:r>
          </a:p>
          <a:p>
            <a:pPr lvl="1" eaLnBrk="1" hangingPunct="1">
              <a:lnSpc>
                <a:spcPct val="88000"/>
              </a:lnSpc>
              <a:buSzPct val="200000"/>
              <a:buFont typeface="Arial" charset="0"/>
              <a:buChar char="•"/>
            </a:pPr>
            <a:r>
              <a:rPr lang="en-US" sz="1200" dirty="0" smtClean="0"/>
              <a:t>Production Patented technologies in products</a:t>
            </a:r>
          </a:p>
          <a:p>
            <a:pPr eaLnBrk="1" hangingPunct="1">
              <a:lnSpc>
                <a:spcPct val="88000"/>
              </a:lnSpc>
              <a:buSzPct val="200000"/>
              <a:buFont typeface="Arial" charset="0"/>
              <a:buChar char="•"/>
            </a:pPr>
            <a:r>
              <a:rPr lang="en-US" sz="1600" b="1" dirty="0" smtClean="0"/>
              <a:t>Saumil Shah</a:t>
            </a:r>
            <a:r>
              <a:rPr lang="en-US" sz="1600" dirty="0" smtClean="0"/>
              <a:t>, President, Live Oak Logic, LLC</a:t>
            </a:r>
          </a:p>
          <a:p>
            <a:pPr lvl="1" eaLnBrk="1" hangingPunct="1">
              <a:lnSpc>
                <a:spcPct val="88000"/>
              </a:lnSpc>
              <a:buSzPct val="200000"/>
              <a:buFont typeface="Arial" charset="0"/>
              <a:buChar char="•"/>
            </a:pPr>
            <a:r>
              <a:rPr lang="en-US" sz="1200" dirty="0" smtClean="0"/>
              <a:t>Established long standing, profitable, beneficial business related to semiconductor, device manufacture</a:t>
            </a:r>
          </a:p>
          <a:p>
            <a:pPr lvl="1" eaLnBrk="1" hangingPunct="1">
              <a:lnSpc>
                <a:spcPct val="88000"/>
              </a:lnSpc>
              <a:buSzPct val="200000"/>
              <a:buFont typeface="Arial" charset="0"/>
              <a:buChar char="•"/>
            </a:pPr>
            <a:r>
              <a:rPr lang="en-US" sz="1200" dirty="0" smtClean="0"/>
              <a:t>Established relationships with semiconductor industry</a:t>
            </a:r>
          </a:p>
          <a:p>
            <a:pPr lvl="1" eaLnBrk="1" hangingPunct="1">
              <a:lnSpc>
                <a:spcPct val="88000"/>
              </a:lnSpc>
              <a:buSzPct val="200000"/>
              <a:buNone/>
            </a:pPr>
            <a:endParaRPr lang="en-US" sz="1200" dirty="0" smtClean="0"/>
          </a:p>
          <a:p>
            <a:pPr>
              <a:lnSpc>
                <a:spcPct val="88000"/>
              </a:lnSpc>
              <a:buSzPct val="200000"/>
              <a:buFont typeface="Courier New" pitchFamily="49" charset="0"/>
              <a:buChar char="o"/>
            </a:pPr>
            <a:endParaRPr lang="en-US" sz="1200" dirty="0" smtClean="0"/>
          </a:p>
          <a:p>
            <a:pPr lvl="1" eaLnBrk="1" hangingPunct="1">
              <a:lnSpc>
                <a:spcPct val="88000"/>
              </a:lnSpc>
              <a:buSzPct val="200000"/>
              <a:buFont typeface="Arial" charset="0"/>
              <a:buChar char="•"/>
            </a:pPr>
            <a:endParaRPr lang="en-US" sz="1400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8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sz="3200" dirty="0"/>
              <a:t>LED Thermal </a:t>
            </a:r>
            <a:br>
              <a:rPr lang="en-US" sz="3200" dirty="0"/>
            </a:br>
            <a:r>
              <a:rPr lang="en-US" sz="3200" dirty="0"/>
              <a:t>Management Problem</a:t>
            </a:r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Heat dissipation is one of the core problems effecting the efficiency and performance of high-brightness light emitting devices (HB-LEDs), which is an attractive candidate for future lighting applications.</a:t>
            </a:r>
          </a:p>
          <a:p>
            <a:r>
              <a:rPr lang="en-US" sz="2400" dirty="0" smtClean="0"/>
              <a:t>Luminance of HB-LEDs will reduce linearly while the life will reduce exponentially with the </a:t>
            </a:r>
            <a:r>
              <a:rPr lang="en-US" sz="2400" b="1" dirty="0" smtClean="0"/>
              <a:t>increasing junction temperature</a:t>
            </a:r>
            <a:r>
              <a:rPr lang="en-US" sz="2400" dirty="0" smtClean="0"/>
              <a:t>. </a:t>
            </a:r>
          </a:p>
          <a:p>
            <a:pPr eaLnBrk="1" hangingPunct="1">
              <a:buFont typeface="Arial" charset="0"/>
              <a:buNone/>
            </a:pPr>
            <a:endParaRPr lang="en-US" sz="1800" dirty="0" smtClean="0">
              <a:solidFill>
                <a:srgbClr val="02600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026001"/>
                </a:solidFill>
              </a:rPr>
              <a:t>  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026001"/>
              </a:solidFill>
            </a:endParaRP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771525" y="5138738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201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75228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LED Barrier</a:t>
            </a:r>
            <a:br>
              <a:rPr lang="en-US" sz="3200" dirty="0" smtClean="0"/>
            </a:br>
            <a:r>
              <a:rPr lang="en-US" sz="3200" dirty="0" smtClean="0"/>
              <a:t>Heat Dissipation Problem</a:t>
            </a:r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30992"/>
            <a:ext cx="7620000" cy="3416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7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Heat vs LED Performance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4" y="1630185"/>
            <a:ext cx="7739226" cy="3901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0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5236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B6523"/>
                </a:solidFill>
              </a:rPr>
              <a:t>N</a:t>
            </a:r>
            <a:r>
              <a:rPr lang="en-US" dirty="0"/>
              <a:t>ano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hermo’s Proprietary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Bucky papers made from metal decorated carbon nanotubes</a:t>
            </a:r>
          </a:p>
          <a:p>
            <a:pPr>
              <a:lnSpc>
                <a:spcPct val="80000"/>
              </a:lnSpc>
              <a:buNone/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Advantages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Lightweight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High thermal conductivity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High mechanical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Reduces Temperature of Soldering point by 8 degrees Celsius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Improves operating life by 1.4 </a:t>
            </a:r>
            <a:r>
              <a:rPr lang="en-US" sz="2400" dirty="0" smtClean="0"/>
              <a:t>years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20" y="2362200"/>
            <a:ext cx="2338811" cy="184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7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Competition</a:t>
            </a:r>
            <a:endParaRPr lang="en-US" sz="32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3500"/>
            <a:ext cx="1117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/>
                </a:solidFill>
              </a:rPr>
              <a:t>NanoThermalSolutions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86566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426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Higher Thermal Conductivity   </a:t>
            </a:r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3962400" y="46482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5257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Lowers LED  Luminous Degradation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038600" y="5638800"/>
            <a:ext cx="5105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Improves Operating Life(1.5 years)</a:t>
            </a:r>
          </a:p>
          <a:p>
            <a:r>
              <a:rPr lang="en-US" sz="2000" dirty="0" smtClean="0"/>
              <a:t>and Reliability</a:t>
            </a:r>
          </a:p>
          <a:p>
            <a:r>
              <a:rPr lang="en-US" sz="2000" dirty="0" smtClean="0"/>
              <a:t>  Integrates Heat Sink in Phase II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3174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198</TotalTime>
  <Words>594</Words>
  <Application>Microsoft Office PowerPoint</Application>
  <PresentationFormat>On-screen Show (4:3)</PresentationFormat>
  <Paragraphs>130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Essential</vt:lpstr>
      <vt:lpstr>  </vt:lpstr>
      <vt:lpstr>NanoThermo, Inc.</vt:lpstr>
      <vt:lpstr>Value Proposition</vt:lpstr>
      <vt:lpstr>Team</vt:lpstr>
      <vt:lpstr>LED Thermal  Management Problem</vt:lpstr>
      <vt:lpstr>LED Barrier Heat Dissipation Problem</vt:lpstr>
      <vt:lpstr>Heat vs LED Performance</vt:lpstr>
      <vt:lpstr>NanoThermo’s Proprietary Technology</vt:lpstr>
      <vt:lpstr>Competition</vt:lpstr>
      <vt:lpstr>Business Model</vt:lpstr>
      <vt:lpstr>Business Opportunity</vt:lpstr>
      <vt:lpstr>Technology Development </vt:lpstr>
      <vt:lpstr>High Brightness (HB)  LED Market- Street Lighting</vt:lpstr>
      <vt:lpstr>Ideal Solution</vt:lpstr>
      <vt:lpstr>Customer Base</vt:lpstr>
      <vt:lpstr>Summary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House</dc:creator>
  <cp:lastModifiedBy>Rekha</cp:lastModifiedBy>
  <cp:revision>17</cp:revision>
  <dcterms:created xsi:type="dcterms:W3CDTF">2012-02-17T20:49:42Z</dcterms:created>
  <dcterms:modified xsi:type="dcterms:W3CDTF">2012-03-07T05:14:29Z</dcterms:modified>
</cp:coreProperties>
</file>