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53"/>
  </p:notesMasterIdLst>
  <p:handoutMasterIdLst>
    <p:handoutMasterId r:id="rId54"/>
  </p:handoutMasterIdLst>
  <p:sldIdLst>
    <p:sldId id="256" r:id="rId2"/>
    <p:sldId id="275" r:id="rId3"/>
    <p:sldId id="276" r:id="rId4"/>
    <p:sldId id="277" r:id="rId5"/>
    <p:sldId id="312" r:id="rId6"/>
    <p:sldId id="278" r:id="rId7"/>
    <p:sldId id="279" r:id="rId8"/>
    <p:sldId id="309" r:id="rId9"/>
    <p:sldId id="268" r:id="rId10"/>
    <p:sldId id="269" r:id="rId11"/>
    <p:sldId id="273" r:id="rId12"/>
    <p:sldId id="274" r:id="rId13"/>
    <p:sldId id="280" r:id="rId14"/>
    <p:sldId id="281" r:id="rId15"/>
    <p:sldId id="282" r:id="rId16"/>
    <p:sldId id="283" r:id="rId17"/>
    <p:sldId id="284" r:id="rId18"/>
    <p:sldId id="290" r:id="rId19"/>
    <p:sldId id="286" r:id="rId20"/>
    <p:sldId id="287" r:id="rId21"/>
    <p:sldId id="288" r:id="rId22"/>
    <p:sldId id="289" r:id="rId23"/>
    <p:sldId id="291" r:id="rId24"/>
    <p:sldId id="292" r:id="rId25"/>
    <p:sldId id="270" r:id="rId26"/>
    <p:sldId id="293" r:id="rId27"/>
    <p:sldId id="294" r:id="rId28"/>
    <p:sldId id="299" r:id="rId29"/>
    <p:sldId id="296" r:id="rId30"/>
    <p:sldId id="297" r:id="rId31"/>
    <p:sldId id="298" r:id="rId32"/>
    <p:sldId id="300" r:id="rId33"/>
    <p:sldId id="271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258" r:id="rId42"/>
    <p:sldId id="308" r:id="rId43"/>
    <p:sldId id="259" r:id="rId44"/>
    <p:sldId id="260" r:id="rId45"/>
    <p:sldId id="261" r:id="rId46"/>
    <p:sldId id="262" r:id="rId47"/>
    <p:sldId id="263" r:id="rId48"/>
    <p:sldId id="264" r:id="rId49"/>
    <p:sldId id="313" r:id="rId50"/>
    <p:sldId id="314" r:id="rId51"/>
    <p:sldId id="315" r:id="rId52"/>
  </p:sldIdLst>
  <p:sldSz cx="9144000" cy="6858000" type="screen4x3"/>
  <p:notesSz cx="6858000" cy="9080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8" autoAdjust="0"/>
    <p:restoredTop sz="94660"/>
  </p:normalViewPr>
  <p:slideViewPr>
    <p:cSldViewPr>
      <p:cViewPr varScale="1">
        <p:scale>
          <a:sx n="74" d="100"/>
          <a:sy n="74" d="100"/>
        </p:scale>
        <p:origin x="-11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F0734D5-D484-4AD1-AC57-72D67CA972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8EB58-D3D4-4DA7-8364-FB09B8161B60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8"/>
            <a:ext cx="4540250" cy="3405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3238"/>
            <a:ext cx="5486400" cy="4086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4888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4888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41C42-7D79-453E-BB83-198E821CC0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C42-7D79-453E-BB83-198E821CC09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DE512-6DBF-46AD-A63C-C4CDDF677E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05EFD-7C49-42D8-808B-101B856843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18075" y="1905000"/>
            <a:ext cx="3927475" cy="4191000"/>
          </a:xfrm>
        </p:spPr>
        <p:txBody>
          <a:bodyPr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DB186-C97E-4E35-8783-90D72DE036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927475" cy="4191000"/>
          </a:xfrm>
        </p:spPr>
        <p:txBody>
          <a:bodyPr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521C6-91BC-4A47-BB87-182CD9FA80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040F8-D09A-4D8B-989B-78763B6D75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004DC-28FC-4ABB-8ED7-4886CD25C1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64173-5F38-4B3E-BA2C-01501B1AE3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355BD-97A8-42B3-8D86-02C783C32D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59A38-EB80-43B9-839E-DFC0DF5883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B6C5B-C7CC-4075-9BD9-4C1F0BCFF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31BE6-5C7B-4237-9EA9-D350BBEF93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5F399-C978-4CB9-B925-538F3188C7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dirty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dirty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0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43738" y="6053138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at@patgoodwinassociates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C:\Users\Michael\AppData\Local\Microsoft\Windows\Temporary Internet Files\Content.IE5\Z6UK2RC0\MP900423066[1].jpg"/>
          <p:cNvPicPr>
            <a:picLocks noChangeAspect="1" noChangeArrowheads="1"/>
          </p:cNvPicPr>
          <p:nvPr/>
        </p:nvPicPr>
        <p:blipFill>
          <a:blip r:embed="rId3" cstate="print"/>
          <a:srcRect r="774" b="56018"/>
          <a:stretch>
            <a:fillRect/>
          </a:stretch>
        </p:blipFill>
        <p:spPr bwMode="auto">
          <a:xfrm>
            <a:off x="0" y="0"/>
            <a:ext cx="91440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98713" y="5638800"/>
            <a:ext cx="43434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i="1" smtClean="0"/>
              <a:t>Pat E. Goodwin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i="1" smtClean="0"/>
              <a:t>Pat Goodwin Associates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i="1" smtClean="0">
                <a:hlinkClick r:id="rId4"/>
              </a:rPr>
              <a:t>pat@patgoodwinassociates.com</a:t>
            </a:r>
            <a:endParaRPr lang="en-US" sz="2000" i="1" smtClean="0"/>
          </a:p>
          <a:p>
            <a:pPr eaLnBrk="1" hangingPunct="1">
              <a:lnSpc>
                <a:spcPct val="80000"/>
              </a:lnSpc>
            </a:pPr>
            <a:endParaRPr lang="en-US" sz="2000" i="1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6301" y="3200400"/>
            <a:ext cx="8229600" cy="1828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cap="small" dirty="0" smtClean="0"/>
              <a:t>Should I Become</a:t>
            </a:r>
            <a:br>
              <a:rPr lang="en-US" sz="6600" cap="small" dirty="0" smtClean="0"/>
            </a:br>
            <a:r>
              <a:rPr lang="en-US" sz="6600" cap="small" dirty="0" smtClean="0"/>
              <a:t>A </a:t>
            </a:r>
            <a:r>
              <a:rPr lang="en-US" sz="6600" i="1" cap="small" dirty="0" smtClean="0"/>
              <a:t>Consultant?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57250" indent="-85725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sz="4400" dirty="0" smtClean="0"/>
              <a:t>The Consulting Process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pPr marL="136525" indent="0" algn="ctr" eaLnBrk="1" hangingPunct="1">
              <a:buFont typeface="Wingdings" pitchFamily="2" charset="2"/>
              <a:buNone/>
            </a:pPr>
            <a:r>
              <a:rPr lang="en-US" smtClean="0"/>
              <a:t>The “How”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Consulting: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905000"/>
            <a:ext cx="79248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Giving (selling) advice professionally.</a:t>
            </a:r>
          </a:p>
          <a:p>
            <a:pPr eaLnBrk="1" hangingPunct="1">
              <a:lnSpc>
                <a:spcPct val="90000"/>
              </a:lnSpc>
            </a:pPr>
            <a:endParaRPr lang="en-US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/>
              <a:t>The Independent Consultant: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A personal service business based on trust.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Consultant:</a:t>
            </a:r>
          </a:p>
        </p:txBody>
      </p:sp>
      <p:sp>
        <p:nvSpPr>
          <p:cNvPr id="2560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343400" y="2667000"/>
            <a:ext cx="3733800" cy="182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6600" b="1" i="1" smtClean="0"/>
              <a:t>‘Brain on legs’</a:t>
            </a:r>
            <a:endParaRPr lang="en-US" b="1" i="1" smtClean="0"/>
          </a:p>
        </p:txBody>
      </p:sp>
      <p:pic>
        <p:nvPicPr>
          <p:cNvPr id="25604" name="Picture 7" descr="j018634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>
          <a:xfrm>
            <a:off x="1524000" y="2286000"/>
            <a:ext cx="1938338" cy="2722563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Consulting vs. Contracting</a:t>
            </a:r>
          </a:p>
        </p:txBody>
      </p:sp>
      <p:sp>
        <p:nvSpPr>
          <p:cNvPr id="26627" name="Rectangle 5"/>
          <p:cNvSpPr>
            <a:spLocks noGrp="1" noRot="1" noChangeArrowheads="1"/>
          </p:cNvSpPr>
          <p:nvPr>
            <p:ph sz="half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b="1" u="sng" smtClean="0"/>
              <a:t>CONSULTING</a:t>
            </a:r>
          </a:p>
          <a:p>
            <a:pPr eaLnBrk="1" hangingPunct="1"/>
            <a:r>
              <a:rPr lang="en-US" smtClean="0"/>
              <a:t>Independent professional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Autonomy is critical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Deliverable is knowledge</a:t>
            </a:r>
          </a:p>
        </p:txBody>
      </p:sp>
      <p:sp>
        <p:nvSpPr>
          <p:cNvPr id="26628" name="Rectangle 6"/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b="1" u="sng" smtClean="0"/>
              <a:t>CONTRACTING</a:t>
            </a:r>
          </a:p>
          <a:p>
            <a:pPr eaLnBrk="1" hangingPunct="1"/>
            <a:r>
              <a:rPr lang="en-US" smtClean="0"/>
              <a:t>Employee without benefits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Part of the team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Deliverable is a work product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33400" y="304800"/>
            <a:ext cx="8077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Content  vs.  Process</a:t>
            </a:r>
          </a:p>
        </p:txBody>
      </p:sp>
      <p:sp>
        <p:nvSpPr>
          <p:cNvPr id="56325" name="Rectangle 5"/>
          <p:cNvSpPr>
            <a:spLocks noGrp="1" noRot="1" noChangeArrowheads="1"/>
          </p:cNvSpPr>
          <p:nvPr>
            <p:ph sz="half" idx="1"/>
          </p:nvPr>
        </p:nvSpPr>
        <p:spPr>
          <a:xfrm>
            <a:off x="762000" y="1981200"/>
            <a:ext cx="3657600" cy="4114800"/>
          </a:xfrm>
        </p:spPr>
        <p:txBody>
          <a:bodyPr>
            <a:normAutofit lnSpcReduction="10000"/>
          </a:bodyPr>
          <a:lstStyle/>
          <a:p>
            <a:pPr marL="548640" indent="-41148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b="1" u="sng" dirty="0" smtClean="0"/>
              <a:t>CONTENT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dirty="0" smtClean="0"/>
              <a:t>Functional area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dirty="0" smtClean="0"/>
              <a:t>Technical expertise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dirty="0" smtClean="0"/>
              <a:t>Single intervention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dirty="0" smtClean="0"/>
              <a:t>Contract opportunity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dirty="0" smtClean="0"/>
              <a:t>Linear project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dirty="0" smtClean="0"/>
              <a:t>Boundary issues not key</a:t>
            </a:r>
          </a:p>
        </p:txBody>
      </p:sp>
      <p:sp>
        <p:nvSpPr>
          <p:cNvPr id="56326" name="Rectangle 6"/>
          <p:cNvSpPr>
            <a:spLocks noGrp="1" noRot="1" noChangeArrowheads="1"/>
          </p:cNvSpPr>
          <p:nvPr>
            <p:ph sz="half" idx="2"/>
          </p:nvPr>
        </p:nvSpPr>
        <p:spPr>
          <a:xfrm>
            <a:off x="4724400" y="1981200"/>
            <a:ext cx="3810000" cy="4038600"/>
          </a:xfrm>
        </p:spPr>
        <p:txBody>
          <a:bodyPr>
            <a:normAutofit lnSpcReduction="10000"/>
          </a:bodyPr>
          <a:lstStyle/>
          <a:p>
            <a:pPr marL="548640" indent="-41148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b="1" u="sng" dirty="0" smtClean="0"/>
              <a:t>PROCESS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dirty="0" smtClean="0"/>
              <a:t>Broad applicability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dirty="0" smtClean="0"/>
              <a:t>Team dynamics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dirty="0" smtClean="0"/>
              <a:t>Often expands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dirty="0" smtClean="0"/>
              <a:t>Contract will compromise role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dirty="0" smtClean="0"/>
              <a:t>Cyclical involvement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dirty="0" smtClean="0"/>
              <a:t>Boundary issues are critical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Edges get  blurred . . .</a:t>
            </a:r>
          </a:p>
        </p:txBody>
      </p:sp>
      <p:sp>
        <p:nvSpPr>
          <p:cNvPr id="5837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828800"/>
            <a:ext cx="4495800" cy="3733800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dirty="0" smtClean="0"/>
              <a:t>Can slip easily from consultant to contractor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en-US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dirty="0" smtClean="0"/>
              <a:t>Can slip easily from content to process consulting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en-US" sz="24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b="1" i="1" dirty="0" smtClean="0"/>
              <a:t>Watch where you step!</a:t>
            </a:r>
          </a:p>
        </p:txBody>
      </p:sp>
      <p:pic>
        <p:nvPicPr>
          <p:cNvPr id="28676" name="Picture 7" descr="j014948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62600" y="2362200"/>
            <a:ext cx="2860675" cy="2906713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Consulting Stages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90600" y="1600200"/>
            <a:ext cx="7315200" cy="41910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3200" smtClean="0"/>
              <a:t>Meet and qualify the client / issue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3200" smtClean="0"/>
              <a:t>Define the agreement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3200" smtClean="0"/>
              <a:t>Collect, analyze data</a:t>
            </a:r>
            <a:r>
              <a:rPr lang="en-US" sz="2400" smtClean="0"/>
              <a:t>-purpose, process, people, personal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3200" smtClean="0"/>
              <a:t>Provide recommendations, possibly re-contract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3200" smtClean="0"/>
              <a:t>Implementation phase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3200" smtClean="0"/>
              <a:t>Close-out / follow-up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1. Meeting &amp; Qualifying</a:t>
            </a:r>
          </a:p>
        </p:txBody>
      </p:sp>
      <p:sp>
        <p:nvSpPr>
          <p:cNvPr id="30723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Presenting problem</a:t>
            </a:r>
          </a:p>
          <a:p>
            <a:pPr eaLnBrk="1" hangingPunct="1"/>
            <a:r>
              <a:rPr lang="en-US" smtClean="0"/>
              <a:t>Background</a:t>
            </a:r>
          </a:p>
          <a:p>
            <a:pPr eaLnBrk="1" hangingPunct="1"/>
            <a:r>
              <a:rPr lang="en-US" smtClean="0"/>
              <a:t>Stakeholders and prime mover</a:t>
            </a:r>
          </a:p>
          <a:p>
            <a:pPr eaLnBrk="1" hangingPunct="1"/>
            <a:r>
              <a:rPr lang="en-US" smtClean="0"/>
              <a:t>Attempts to solve</a:t>
            </a:r>
          </a:p>
          <a:p>
            <a:pPr eaLnBrk="1" hangingPunct="1"/>
            <a:r>
              <a:rPr lang="en-US" smtClean="0"/>
              <a:t>Duration</a:t>
            </a:r>
          </a:p>
          <a:p>
            <a:pPr eaLnBrk="1" hangingPunct="1"/>
            <a:r>
              <a:rPr lang="en-US" smtClean="0"/>
              <a:t>Resources</a:t>
            </a:r>
          </a:p>
          <a:p>
            <a:pPr eaLnBrk="1" hangingPunct="1"/>
            <a:r>
              <a:rPr lang="en-US" smtClean="0"/>
              <a:t>Expectations</a:t>
            </a:r>
          </a:p>
        </p:txBody>
      </p:sp>
      <p:pic>
        <p:nvPicPr>
          <p:cNvPr id="30724" name="Picture 5" descr="C:\Users\Michael\AppData\Local\Microsoft\Windows\Temporary Internet Files\Content.IE5\B7A4I61U\MP900443424[1]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2693988"/>
            <a:ext cx="3927475" cy="2613025"/>
          </a:xfr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2. Defining Agreement</a:t>
            </a:r>
          </a:p>
        </p:txBody>
      </p:sp>
      <p:sp>
        <p:nvSpPr>
          <p:cNvPr id="3174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914400" y="1752600"/>
            <a:ext cx="3124200" cy="4191000"/>
          </a:xfrm>
        </p:spPr>
        <p:txBody>
          <a:bodyPr/>
          <a:lstStyle/>
          <a:p>
            <a:pPr eaLnBrk="1" hangingPunct="1"/>
            <a:r>
              <a:rPr lang="en-US" smtClean="0"/>
              <a:t>Services</a:t>
            </a:r>
          </a:p>
          <a:p>
            <a:pPr eaLnBrk="1" hangingPunct="1"/>
            <a:r>
              <a:rPr lang="en-US" smtClean="0"/>
              <a:t>Resources</a:t>
            </a:r>
          </a:p>
          <a:p>
            <a:pPr eaLnBrk="1" hangingPunct="1"/>
            <a:r>
              <a:rPr lang="en-US" smtClean="0"/>
              <a:t>Deliverables</a:t>
            </a:r>
          </a:p>
          <a:p>
            <a:pPr eaLnBrk="1" hangingPunct="1"/>
            <a:r>
              <a:rPr lang="en-US" smtClean="0"/>
              <a:t>Timetable</a:t>
            </a:r>
          </a:p>
          <a:p>
            <a:pPr eaLnBrk="1" hangingPunct="1"/>
            <a:r>
              <a:rPr lang="en-US" smtClean="0"/>
              <a:t>Compensation</a:t>
            </a:r>
          </a:p>
          <a:p>
            <a:pPr eaLnBrk="1" hangingPunct="1"/>
            <a:r>
              <a:rPr lang="en-US" smtClean="0"/>
              <a:t>Rights</a:t>
            </a:r>
          </a:p>
          <a:p>
            <a:pPr eaLnBrk="1" hangingPunct="1"/>
            <a:r>
              <a:rPr lang="en-US" smtClean="0"/>
              <a:t>Acceptance</a:t>
            </a:r>
          </a:p>
        </p:txBody>
      </p:sp>
      <p:pic>
        <p:nvPicPr>
          <p:cNvPr id="31748" name="Picture 6" descr="C:\Users\Michael\AppData\Local\Microsoft\Windows\Temporary Internet Files\Content.IE5\7EJ7DJZ9\MP900438505[1]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1600200"/>
            <a:ext cx="3221038" cy="4191000"/>
          </a:xfr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3. Collect, Analyze Data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600200"/>
            <a:ext cx="7620000" cy="4708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Start with stated problem: What they think they want may not be what they need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Get to all key stakeholders-Buy in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Get to important information sources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Peel the onion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Pinpoint the core issue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Define a practical solution: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Purpose, Process, People,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Personal 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Why doesn’t the client do it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i="1" smtClean="0"/>
              <a:t>	</a:t>
            </a:r>
          </a:p>
        </p:txBody>
      </p:sp>
      <p:pic>
        <p:nvPicPr>
          <p:cNvPr id="32772" name="Picture 4" descr="C:\Users\Michael\AppData\Local\Microsoft\Windows\Temporary Internet Files\Content.IE5\B7A4I61U\MP90043934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3276600"/>
            <a:ext cx="2641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You ARE One!</a:t>
            </a:r>
          </a:p>
        </p:txBody>
      </p:sp>
      <p:sp>
        <p:nvSpPr>
          <p:cNvPr id="1536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903288" y="3048000"/>
            <a:ext cx="3744912" cy="2295525"/>
          </a:xfrm>
        </p:spPr>
        <p:txBody>
          <a:bodyPr/>
          <a:lstStyle/>
          <a:p>
            <a:pPr eaLnBrk="1" hangingPunct="1"/>
            <a:r>
              <a:rPr lang="en-US" smtClean="0"/>
              <a:t>You were </a:t>
            </a:r>
            <a:r>
              <a:rPr lang="en-US" u="sng" smtClean="0"/>
              <a:t>paid</a:t>
            </a:r>
            <a:r>
              <a:rPr lang="en-US" smtClean="0"/>
              <a:t> for that service—just not separately billed.</a:t>
            </a:r>
          </a:p>
        </p:txBody>
      </p:sp>
      <p:pic>
        <p:nvPicPr>
          <p:cNvPr id="15364" name="Picture 5" descr="C:\Users\Michael\AppData\Local\Microsoft\Windows\Temporary Internet Files\Content.IE5\J16PEVFP\MP90040033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124200"/>
            <a:ext cx="39020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 txBox="1">
            <a:spLocks noRot="1" noChangeArrowheads="1"/>
          </p:cNvSpPr>
          <p:nvPr/>
        </p:nvSpPr>
        <p:spPr bwMode="auto">
          <a:xfrm>
            <a:off x="914400" y="1600200"/>
            <a:ext cx="746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" pitchFamily="2" charset="2"/>
              <a:buChar char="v"/>
            </a:pPr>
            <a:r>
              <a:rPr lang="en-US" sz="2800">
                <a:latin typeface="Book Antiqua" pitchFamily="18" charset="0"/>
              </a:rPr>
              <a:t>You already </a:t>
            </a:r>
            <a:r>
              <a:rPr lang="en-US" sz="2800" u="sng">
                <a:latin typeface="Book Antiqua" pitchFamily="18" charset="0"/>
              </a:rPr>
              <a:t>have</a:t>
            </a:r>
            <a:r>
              <a:rPr lang="en-US" sz="2800">
                <a:latin typeface="Book Antiqua" pitchFamily="18" charset="0"/>
              </a:rPr>
              <a:t> an area of expertise.</a:t>
            </a:r>
          </a:p>
          <a:p>
            <a:pPr marL="547688" indent="-411163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" pitchFamily="2" charset="2"/>
              <a:buChar char="v"/>
            </a:pPr>
            <a:r>
              <a:rPr lang="en-US" sz="2800">
                <a:latin typeface="Book Antiqua" pitchFamily="18" charset="0"/>
              </a:rPr>
              <a:t>You have functioned often as an </a:t>
            </a:r>
            <a:r>
              <a:rPr lang="en-US" sz="2800" u="sng">
                <a:latin typeface="Book Antiqua" pitchFamily="18" charset="0"/>
              </a:rPr>
              <a:t>internal </a:t>
            </a:r>
            <a:r>
              <a:rPr lang="en-US" sz="2800">
                <a:latin typeface="Book Antiqua" pitchFamily="18" charset="0"/>
              </a:rPr>
              <a:t>consultant.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Data-Gathering Tips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90600" y="2362200"/>
            <a:ext cx="7848600" cy="2743200"/>
          </a:xfrm>
        </p:spPr>
        <p:txBody>
          <a:bodyPr/>
          <a:lstStyle/>
          <a:p>
            <a:pPr eaLnBrk="1" hangingPunct="1"/>
            <a:r>
              <a:rPr lang="en-US" smtClean="0"/>
              <a:t>What’s </a:t>
            </a:r>
            <a:r>
              <a:rPr lang="en-US" u="sng" smtClean="0"/>
              <a:t>really</a:t>
            </a:r>
            <a:r>
              <a:rPr lang="en-US" smtClean="0"/>
              <a:t> important?  To whom?</a:t>
            </a:r>
          </a:p>
          <a:p>
            <a:pPr eaLnBrk="1" hangingPunct="1"/>
            <a:r>
              <a:rPr lang="en-US" smtClean="0"/>
              <a:t>Follow the work flow (through silos?)</a:t>
            </a:r>
          </a:p>
          <a:p>
            <a:pPr eaLnBrk="1" hangingPunct="1"/>
            <a:r>
              <a:rPr lang="en-US" smtClean="0"/>
              <a:t>Anything working right?  Where? Why?</a:t>
            </a:r>
          </a:p>
          <a:p>
            <a:pPr eaLnBrk="1" hangingPunct="1"/>
            <a:r>
              <a:rPr lang="en-US" smtClean="0"/>
              <a:t>Where’s resistance coming from? Why?</a:t>
            </a:r>
          </a:p>
          <a:p>
            <a:pPr eaLnBrk="1" hangingPunct="1"/>
            <a:endParaRPr lang="en-US" i="1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4. Recommendations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all stakeholders</a:t>
            </a:r>
          </a:p>
          <a:p>
            <a:pPr eaLnBrk="1" hangingPunct="1"/>
            <a:r>
              <a:rPr lang="en-US" smtClean="0"/>
              <a:t>Start with stated problem </a:t>
            </a:r>
          </a:p>
          <a:p>
            <a:pPr eaLnBrk="1" hangingPunct="1"/>
            <a:r>
              <a:rPr lang="en-US" smtClean="0"/>
              <a:t>Trace the research</a:t>
            </a:r>
          </a:p>
          <a:p>
            <a:pPr eaLnBrk="1" hangingPunct="1"/>
            <a:r>
              <a:rPr lang="en-US" smtClean="0"/>
              <a:t>Reframe the problem- </a:t>
            </a:r>
          </a:p>
          <a:p>
            <a:pPr eaLnBrk="1" hangingPunct="1"/>
            <a:r>
              <a:rPr lang="en-US" smtClean="0"/>
              <a:t>Purpose, Process, People, Personal</a:t>
            </a:r>
          </a:p>
          <a:p>
            <a:pPr eaLnBrk="1" hangingPunct="1"/>
            <a:r>
              <a:rPr lang="en-US" smtClean="0"/>
              <a:t>Get all reactions</a:t>
            </a:r>
          </a:p>
          <a:p>
            <a:pPr eaLnBrk="1" hangingPunct="1"/>
            <a:r>
              <a:rPr lang="en-US" smtClean="0"/>
              <a:t>Sum up acceptance / resistance</a:t>
            </a:r>
          </a:p>
          <a:p>
            <a:pPr eaLnBrk="1" hangingPunct="1"/>
            <a:r>
              <a:rPr lang="en-US" smtClean="0"/>
              <a:t>Get closure—or re-contract</a:t>
            </a:r>
          </a:p>
        </p:txBody>
      </p:sp>
      <p:pic>
        <p:nvPicPr>
          <p:cNvPr id="34820" name="Picture 11" descr="C:\Users\Michael\AppData\Local\Microsoft\Windows\Temporary Internet Files\Content.IE5\ZI5HVMGV\MP900443014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885"/>
          <a:stretch>
            <a:fillRect/>
          </a:stretch>
        </p:blipFill>
        <p:spPr bwMode="auto">
          <a:xfrm>
            <a:off x="6324600" y="1262063"/>
            <a:ext cx="2100263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C:\Users\Michael\AppData\Local\Microsoft\Windows\Temporary Internet Files\Content.IE5\B7A4I61U\MC900441310[1].png"/>
          <p:cNvPicPr>
            <a:picLocks noChangeAspect="1" noChangeArrowheads="1"/>
          </p:cNvPicPr>
          <p:nvPr/>
        </p:nvPicPr>
        <p:blipFill>
          <a:blip r:embed="rId3" cstate="print"/>
          <a:srcRect l="10794" t="11092" r="5498" b="17670"/>
          <a:stretch>
            <a:fillRect/>
          </a:stretch>
        </p:blipFill>
        <p:spPr bwMode="auto">
          <a:xfrm>
            <a:off x="6248400" y="2830513"/>
            <a:ext cx="2733675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5. Implementation</a:t>
            </a:r>
          </a:p>
        </p:txBody>
      </p:sp>
      <p:sp>
        <p:nvSpPr>
          <p:cNvPr id="3584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2133600"/>
            <a:ext cx="7467600" cy="3124200"/>
          </a:xfrm>
        </p:spPr>
        <p:txBody>
          <a:bodyPr/>
          <a:lstStyle/>
          <a:p>
            <a:pPr eaLnBrk="1" hangingPunct="1"/>
            <a:r>
              <a:rPr lang="en-US" smtClean="0"/>
              <a:t>Not the consultant’s role!  Danger!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Can advise as consultant</a:t>
            </a:r>
          </a:p>
          <a:p>
            <a:pPr eaLnBrk="1" hangingPunct="1"/>
            <a:r>
              <a:rPr lang="en-US" smtClean="0"/>
              <a:t>Can refer a resource to implement</a:t>
            </a:r>
          </a:p>
          <a:p>
            <a:pPr eaLnBrk="1" hangingPunct="1"/>
            <a:r>
              <a:rPr lang="en-US" smtClean="0"/>
              <a:t>Can serve as overseer for implementation</a:t>
            </a:r>
          </a:p>
        </p:txBody>
      </p:sp>
      <p:pic>
        <p:nvPicPr>
          <p:cNvPr id="35845" name="Picture 4" descr="C:\Users\Michael\AppData\Local\Microsoft\Windows\Temporary Internet Files\Content.IE5\1P9XIB0C\MC90010472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524000"/>
            <a:ext cx="27368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6. Closeout / Follow-up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May complete the consult</a:t>
            </a:r>
          </a:p>
          <a:p>
            <a:r>
              <a:rPr lang="en-US" smtClean="0"/>
              <a:t>On-going advice may be sought</a:t>
            </a:r>
          </a:p>
          <a:p>
            <a:r>
              <a:rPr lang="en-US" smtClean="0"/>
              <a:t>Probability of follow-on work</a:t>
            </a:r>
          </a:p>
          <a:p>
            <a:r>
              <a:rPr lang="en-US" smtClean="0"/>
              <a:t>Retained for audit / follow-up</a:t>
            </a:r>
          </a:p>
          <a:p>
            <a:r>
              <a:rPr lang="en-US" smtClean="0"/>
              <a:t>References: Ask permission to use work as an example for other projects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Additional Reading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5800" y="2286000"/>
            <a:ext cx="7848600" cy="2971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i="1" smtClean="0"/>
              <a:t>Flawless Consulting</a:t>
            </a:r>
            <a:r>
              <a:rPr lang="en-US" smtClean="0"/>
              <a:t> by Peter Block</a:t>
            </a:r>
          </a:p>
          <a:p>
            <a:pPr eaLnBrk="1" hangingPunct="1">
              <a:lnSpc>
                <a:spcPct val="80000"/>
              </a:lnSpc>
            </a:pPr>
            <a:r>
              <a:rPr lang="en-US" i="1" smtClean="0"/>
              <a:t>Process Consulting</a:t>
            </a:r>
            <a:r>
              <a:rPr lang="en-US" smtClean="0"/>
              <a:t> by Edgar Schein</a:t>
            </a:r>
          </a:p>
          <a:p>
            <a:pPr eaLnBrk="1" hangingPunct="1">
              <a:lnSpc>
                <a:spcPct val="80000"/>
              </a:lnSpc>
            </a:pPr>
            <a:r>
              <a:rPr lang="en-US" i="1" smtClean="0"/>
              <a:t>The Business of Consulting</a:t>
            </a:r>
            <a:r>
              <a:rPr lang="en-US" smtClean="0"/>
              <a:t> by Elaine Beich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Other recent books by Elaine Beich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028700" indent="-1028700" eaLnBrk="1" fontAlgn="auto" hangingPunct="1">
              <a:spcAft>
                <a:spcPts val="0"/>
              </a:spcAft>
              <a:buFont typeface="+mj-lt"/>
              <a:buAutoNum type="romanUcPeriod" startAt="2"/>
              <a:defRPr/>
            </a:pPr>
            <a:r>
              <a:rPr lang="en-US" sz="4400" dirty="0" smtClean="0"/>
              <a:t>Managing Your Practice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6525" indent="0" algn="ctr" eaLnBrk="1" hangingPunct="1">
              <a:buFont typeface="Wingdings" pitchFamily="2" charset="2"/>
              <a:buNone/>
            </a:pPr>
            <a:r>
              <a:rPr lang="en-US" sz="3600" smtClean="0"/>
              <a:t>‘A Day in the Life . . .’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Business Plan</a:t>
            </a:r>
          </a:p>
        </p:txBody>
      </p:sp>
      <p:sp>
        <p:nvSpPr>
          <p:cNvPr id="72709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dirty="0" smtClean="0"/>
              <a:t>Content area?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dirty="0" smtClean="0"/>
              <a:t>Specific services?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dirty="0" smtClean="0"/>
              <a:t>Geographic market?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dirty="0" smtClean="0"/>
              <a:t>Market need trends?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dirty="0" smtClean="0"/>
              <a:t>Prospects?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dirty="0" smtClean="0"/>
              <a:t>Biz objectives?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dirty="0" smtClean="0"/>
              <a:t>Form of business?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dirty="0" smtClean="0"/>
              <a:t>Risks/constraints?</a:t>
            </a:r>
          </a:p>
        </p:txBody>
      </p:sp>
      <p:pic>
        <p:nvPicPr>
          <p:cNvPr id="39940" name="Picture 7" descr="MCj02380960000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64125" y="2430463"/>
            <a:ext cx="3635375" cy="314007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C:\Users\Michael\AppData\Local\Microsoft\Windows\Temporary Internet Files\Content.IE5\WIVC8VBF\MP900442235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539" r="5766" b="12222"/>
          <a:stretch>
            <a:fillRect/>
          </a:stretch>
        </p:blipFill>
        <p:spPr bwMode="auto">
          <a:xfrm>
            <a:off x="-22225" y="2862263"/>
            <a:ext cx="4351338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Setting Fees</a:t>
            </a:r>
          </a:p>
        </p:txBody>
      </p:sp>
      <p:sp>
        <p:nvSpPr>
          <p:cNvPr id="4096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00400" y="1600200"/>
            <a:ext cx="5486400" cy="4708525"/>
          </a:xfrm>
        </p:spPr>
        <p:txBody>
          <a:bodyPr/>
          <a:lstStyle/>
          <a:p>
            <a:pPr eaLnBrk="1" hangingPunct="1"/>
            <a:r>
              <a:rPr lang="en-US" smtClean="0"/>
              <a:t>What’s the market rate?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What’s my expertise worth?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What’s my income objective?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C:\Users\Michael\AppData\Local\Microsoft\Windows\Temporary Internet Files\Content.IE5\B7A4I61U\MP900316921[1]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1828800"/>
            <a:ext cx="3140075" cy="4000500"/>
          </a:xfrm>
          <a:noFill/>
        </p:spPr>
      </p:pic>
      <p:sp>
        <p:nvSpPr>
          <p:cNvPr id="798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Market Rate?</a:t>
            </a:r>
          </a:p>
        </p:txBody>
      </p:sp>
      <p:sp>
        <p:nvSpPr>
          <p:cNvPr id="41988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219200" y="1752600"/>
            <a:ext cx="3505200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In Texas today:</a:t>
            </a:r>
          </a:p>
          <a:p>
            <a:pPr eaLnBrk="1" hangingPunct="1"/>
            <a:r>
              <a:rPr lang="en-US" smtClean="0"/>
              <a:t>Day?</a:t>
            </a:r>
          </a:p>
          <a:p>
            <a:pPr eaLnBrk="1" hangingPunct="1"/>
            <a:r>
              <a:rPr lang="en-US" smtClean="0"/>
              <a:t>Hour?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Other approaches:</a:t>
            </a:r>
          </a:p>
          <a:p>
            <a:pPr eaLnBrk="1" hangingPunct="1"/>
            <a:r>
              <a:rPr lang="en-US" smtClean="0"/>
              <a:t>Project</a:t>
            </a:r>
          </a:p>
          <a:p>
            <a:pPr eaLnBrk="1" hangingPunct="1"/>
            <a:r>
              <a:rPr lang="en-US" smtClean="0"/>
              <a:t>Service trade</a:t>
            </a:r>
          </a:p>
          <a:p>
            <a:pPr eaLnBrk="1" hangingPunct="1"/>
            <a:r>
              <a:rPr lang="en-US" smtClean="0"/>
              <a:t>Pro bono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C:\Users\Michael\AppData\Local\Microsoft\Windows\Temporary Internet Files\Content.IE5\7EJ7DJZ9\MP900442381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4062413"/>
            <a:ext cx="26670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Your Work Value</a:t>
            </a:r>
          </a:p>
        </p:txBody>
      </p:sp>
      <p:sp>
        <p:nvSpPr>
          <p:cNvPr id="4301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52600" y="1828800"/>
            <a:ext cx="6096000" cy="4267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i="1" u="sng" smtClean="0"/>
              <a:t>SALARY-BASED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Your annual compensation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Divide by 2,000 (hours)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Your accustomed rate per hour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i="1" u="sng" smtClean="0"/>
              <a:t>CONSULTING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Multiply by 3 for parity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Multiply by 4 for uplift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Difference: ‘Packaging’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19200" y="2286000"/>
            <a:ext cx="7086600" cy="2362200"/>
          </a:xfrm>
        </p:spPr>
        <p:txBody>
          <a:bodyPr/>
          <a:lstStyle/>
          <a:p>
            <a:pPr eaLnBrk="1" hangingPunct="1"/>
            <a:r>
              <a:rPr lang="en-US" smtClean="0"/>
              <a:t>An outside independent </a:t>
            </a:r>
          </a:p>
          <a:p>
            <a:pPr eaLnBrk="1" hangingPunct="1"/>
            <a:r>
              <a:rPr lang="en-US" smtClean="0"/>
              <a:t>Bill for the service</a:t>
            </a:r>
          </a:p>
          <a:p>
            <a:pPr eaLnBrk="1" hangingPunct="1"/>
            <a:r>
              <a:rPr lang="en-US" smtClean="0"/>
              <a:t>No responsibility for execution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C:\Users\Michael\AppData\Local\Microsoft\Windows\Temporary Internet Files\Content.IE5\J16PEVFP\MC90041257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800600"/>
            <a:ext cx="158432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Your Income Objective</a:t>
            </a:r>
          </a:p>
        </p:txBody>
      </p:sp>
      <p:sp>
        <p:nvSpPr>
          <p:cNvPr id="44036" name="Rectangle 4"/>
          <p:cNvSpPr>
            <a:spLocks noGrp="1" noRot="1" noChangeArrowheads="1"/>
          </p:cNvSpPr>
          <p:nvPr>
            <p:ph sz="half" idx="1"/>
          </p:nvPr>
        </p:nvSpPr>
        <p:spPr>
          <a:xfrm>
            <a:off x="685800" y="1905000"/>
            <a:ext cx="3581400" cy="3657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$100,000 per year is…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Month:	$ 8,500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Day:		$    850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Hour:	$    100</a:t>
            </a:r>
          </a:p>
        </p:txBody>
      </p:sp>
      <p:sp>
        <p:nvSpPr>
          <p:cNvPr id="44037" name="Rectangle 5"/>
          <p:cNvSpPr>
            <a:spLocks noGrp="1" noRot="1" noChangeArrowheads="1"/>
          </p:cNvSpPr>
          <p:nvPr>
            <p:ph sz="half" idx="2"/>
          </p:nvPr>
        </p:nvSpPr>
        <p:spPr>
          <a:xfrm>
            <a:off x="4953000" y="1905000"/>
            <a:ext cx="3657600" cy="3733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$150,000 per year is…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Month:	$ 12,500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Day:		$   1,250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Hour:	$      175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Billable Days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b="1" u="sng" smtClean="0"/>
              <a:t>START-UP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Month total:	31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Weekends:	 	-7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Administrative:	-3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Professional:	-3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Selling:		</a:t>
            </a:r>
            <a:r>
              <a:rPr lang="en-US" u="sng" smtClean="0"/>
              <a:t>-8</a:t>
            </a:r>
          </a:p>
          <a:p>
            <a:pPr eaLnBrk="1" hangingPunct="1">
              <a:buFont typeface="Wingdings" pitchFamily="2" charset="2"/>
              <a:buNone/>
            </a:pPr>
            <a:endParaRPr lang="en-US" sz="1200" u="sng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BILLABLE:		</a:t>
            </a:r>
            <a:r>
              <a:rPr lang="en-US" b="1" smtClean="0"/>
              <a:t>10</a:t>
            </a:r>
          </a:p>
        </p:txBody>
      </p:sp>
      <p:sp>
        <p:nvSpPr>
          <p:cNvPr id="45060" name="Rectangle 4"/>
          <p:cNvSpPr>
            <a:spLocks noGrp="1" noRot="1" noChangeArrowheads="1"/>
          </p:cNvSpPr>
          <p:nvPr>
            <p:ph sz="half" idx="2"/>
          </p:nvPr>
        </p:nvSpPr>
        <p:spPr>
          <a:xfrm>
            <a:off x="4918075" y="1600200"/>
            <a:ext cx="3616325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b="1" u="sng" smtClean="0"/>
              <a:t>MATURE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Month total:	31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Weekends:		-7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Administrative:	-3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Professional:	-2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Selling:		</a:t>
            </a:r>
            <a:r>
              <a:rPr lang="en-US" u="sng" smtClean="0"/>
              <a:t>-6</a:t>
            </a:r>
          </a:p>
          <a:p>
            <a:pPr eaLnBrk="1" hangingPunct="1">
              <a:buFont typeface="Wingdings" pitchFamily="2" charset="2"/>
              <a:buNone/>
            </a:pPr>
            <a:endParaRPr lang="en-US" sz="1200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BILLABLE:		</a:t>
            </a:r>
            <a:r>
              <a:rPr lang="en-US" b="1" smtClean="0"/>
              <a:t>13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Overhead</a:t>
            </a:r>
          </a:p>
        </p:txBody>
      </p:sp>
      <p:sp>
        <p:nvSpPr>
          <p:cNvPr id="4608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295400" y="1981200"/>
            <a:ext cx="3886200" cy="4191000"/>
          </a:xfrm>
        </p:spPr>
        <p:txBody>
          <a:bodyPr/>
          <a:lstStyle/>
          <a:p>
            <a:pPr eaLnBrk="1" hangingPunct="1"/>
            <a:r>
              <a:rPr lang="en-US" sz="2400" smtClean="0"/>
              <a:t>Office . . . ?</a:t>
            </a:r>
          </a:p>
          <a:p>
            <a:pPr eaLnBrk="1" hangingPunct="1"/>
            <a:r>
              <a:rPr lang="en-US" sz="2400" smtClean="0"/>
              <a:t>Technology</a:t>
            </a:r>
          </a:p>
          <a:p>
            <a:pPr eaLnBrk="1" hangingPunct="1"/>
            <a:r>
              <a:rPr lang="en-US" sz="2400" smtClean="0"/>
              <a:t>Administrative</a:t>
            </a:r>
          </a:p>
          <a:p>
            <a:pPr eaLnBrk="1" hangingPunct="1"/>
            <a:r>
              <a:rPr lang="en-US" sz="2400" smtClean="0"/>
              <a:t>Marketing / Branding</a:t>
            </a:r>
          </a:p>
          <a:p>
            <a:pPr eaLnBrk="1" hangingPunct="1"/>
            <a:r>
              <a:rPr lang="en-US" sz="2400" smtClean="0"/>
              <a:t>Professional</a:t>
            </a:r>
          </a:p>
          <a:p>
            <a:pPr eaLnBrk="1" hangingPunct="1"/>
            <a:r>
              <a:rPr lang="en-US" sz="2400" smtClean="0"/>
              <a:t>Self-employment taxes &amp; benefits</a:t>
            </a:r>
          </a:p>
          <a:p>
            <a:pPr eaLnBrk="1" hangingPunct="1"/>
            <a:r>
              <a:rPr lang="en-US" sz="2400" smtClean="0"/>
              <a:t>Travel Costs</a:t>
            </a:r>
          </a:p>
          <a:p>
            <a:pPr eaLnBrk="1" hangingPunct="1"/>
            <a:r>
              <a:rPr lang="en-US" sz="2400" smtClean="0"/>
              <a:t>Insurance / Legal Fees</a:t>
            </a:r>
          </a:p>
        </p:txBody>
      </p:sp>
      <p:pic>
        <p:nvPicPr>
          <p:cNvPr id="46084" name="Picture 6" descr="C:\Users\Michael\AppData\Local\Microsoft\Windows\Temporary Internet Files\Content.IE5\ZI5HVMGV\MC900056611[1].wm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41963" y="2057400"/>
            <a:ext cx="3113087" cy="3611563"/>
          </a:xfr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028700" indent="-1028700" eaLnBrk="1" fontAlgn="auto" hangingPunct="1">
              <a:spcAft>
                <a:spcPts val="0"/>
              </a:spcAft>
              <a:buFont typeface="+mj-lt"/>
              <a:buAutoNum type="romanUcPeriod" startAt="3"/>
              <a:defRPr/>
            </a:pPr>
            <a:r>
              <a:rPr lang="en-US" dirty="0" smtClean="0"/>
              <a:t>Building Your Practice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6525" indent="0" algn="ctr" eaLnBrk="1" hangingPunct="1">
              <a:buFont typeface="Wingdings" pitchFamily="2" charset="2"/>
              <a:buNone/>
            </a:pPr>
            <a:r>
              <a:rPr lang="en-US" sz="3200" smtClean="0"/>
              <a:t>How Do I Get Clients?</a:t>
            </a:r>
          </a:p>
        </p:txBody>
      </p:sp>
      <p:pic>
        <p:nvPicPr>
          <p:cNvPr id="47108" name="Picture 4" descr="C:\Users\Michael\AppData\Local\Microsoft\Windows\Temporary Internet Files\Content.IE5\J16PEVFP\MP90044348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86000"/>
            <a:ext cx="3036888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Where to start?</a:t>
            </a:r>
          </a:p>
        </p:txBody>
      </p:sp>
      <p:sp>
        <p:nvSpPr>
          <p:cNvPr id="4813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50292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You’re not at ground zero!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Check your resources: Vendors, Customers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Check all contacts!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Sort as: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- prospects (platinum!!)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	- advocates (gold!)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- talkers (silver)</a:t>
            </a:r>
          </a:p>
        </p:txBody>
      </p:sp>
      <p:pic>
        <p:nvPicPr>
          <p:cNvPr id="48132" name="Picture 7" descr="C:\Users\Michael\AppData\Local\Microsoft\Windows\Temporary Internet Files\Content.IE5\1P9XIB0C\MC900432552[1].p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38813" y="2857500"/>
            <a:ext cx="2286000" cy="2286000"/>
          </a:xfr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works:</a:t>
            </a: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114800" y="1905000"/>
            <a:ext cx="4460875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1:1:</a:t>
            </a:r>
          </a:p>
          <a:p>
            <a:pPr eaLnBrk="1" hangingPunct="1"/>
            <a:r>
              <a:rPr lang="en-US" smtClean="0"/>
              <a:t>New networking</a:t>
            </a:r>
          </a:p>
          <a:p>
            <a:pPr eaLnBrk="1" hangingPunct="1"/>
            <a:r>
              <a:rPr lang="en-US" smtClean="0"/>
              <a:t>Old networking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Groups:</a:t>
            </a:r>
          </a:p>
          <a:p>
            <a:pPr eaLnBrk="1" hangingPunct="1"/>
            <a:r>
              <a:rPr lang="en-US" smtClean="0"/>
              <a:t>Speaking / Teaching</a:t>
            </a:r>
          </a:p>
          <a:p>
            <a:pPr eaLnBrk="1" hangingPunct="1"/>
            <a:r>
              <a:rPr lang="en-US" smtClean="0"/>
              <a:t>Lecturing</a:t>
            </a:r>
          </a:p>
          <a:p>
            <a:pPr eaLnBrk="1" hangingPunct="1"/>
            <a:r>
              <a:rPr lang="en-US" smtClean="0"/>
              <a:t>Publishing</a:t>
            </a:r>
          </a:p>
        </p:txBody>
      </p:sp>
      <p:pic>
        <p:nvPicPr>
          <p:cNvPr id="49156" name="Picture 5" descr="C:\Users\Michael\AppData\Local\Microsoft\Windows\Temporary Internet Files\Content.IE5\1O4JF36W\MP900422529[1]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828800"/>
            <a:ext cx="2795588" cy="4191000"/>
          </a:xfr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Don’t overdo:</a:t>
            </a:r>
          </a:p>
        </p:txBody>
      </p:sp>
      <p:sp>
        <p:nvSpPr>
          <p:cNvPr id="50179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2057400"/>
            <a:ext cx="4267200" cy="3886200"/>
          </a:xfrm>
        </p:spPr>
        <p:txBody>
          <a:bodyPr/>
          <a:lstStyle/>
          <a:p>
            <a:pPr eaLnBrk="1" hangingPunct="1"/>
            <a:r>
              <a:rPr lang="en-US" smtClean="0"/>
              <a:t>Brochures</a:t>
            </a:r>
          </a:p>
          <a:p>
            <a:pPr eaLnBrk="1" hangingPunct="1"/>
            <a:r>
              <a:rPr lang="en-US" smtClean="0"/>
              <a:t>Direct mail</a:t>
            </a:r>
          </a:p>
          <a:p>
            <a:pPr eaLnBrk="1" hangingPunct="1"/>
            <a:r>
              <a:rPr lang="en-US" smtClean="0"/>
              <a:t>“Broadside” flyers</a:t>
            </a:r>
          </a:p>
          <a:p>
            <a:pPr eaLnBrk="1" hangingPunct="1"/>
            <a:r>
              <a:rPr lang="en-US" smtClean="0"/>
              <a:t>Advertising</a:t>
            </a:r>
          </a:p>
          <a:p>
            <a:pPr eaLnBrk="1" hangingPunct="1"/>
            <a:r>
              <a:rPr lang="en-US" smtClean="0"/>
              <a:t>Yellow pages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i="1" smtClean="0"/>
              <a:t>	(Save your money)</a:t>
            </a:r>
          </a:p>
        </p:txBody>
      </p:sp>
      <p:pic>
        <p:nvPicPr>
          <p:cNvPr id="50180" name="Picture 6" descr="MPj04012880000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6139" r="18262"/>
          <a:stretch>
            <a:fillRect/>
          </a:stretch>
        </p:blipFill>
        <p:spPr>
          <a:xfrm>
            <a:off x="5105400" y="2590800"/>
            <a:ext cx="2949575" cy="260032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385175" cy="1431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Prospects to clients: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76400" y="2209800"/>
            <a:ext cx="60960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Personal familiarity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Trusted referral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Quiet research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Validating your credentials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Trial contact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Bio Data Sheet, Business Cards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Web Presence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4038600" cy="4191000"/>
          </a:xfrm>
        </p:spPr>
        <p:txBody>
          <a:bodyPr/>
          <a:lstStyle/>
          <a:p>
            <a:pPr eaLnBrk="1" hangingPunct="1"/>
            <a:r>
              <a:rPr lang="en-US" b="1" smtClean="0"/>
              <a:t>Checklist item</a:t>
            </a:r>
          </a:p>
          <a:p>
            <a:pPr eaLnBrk="1" hangingPunct="1"/>
            <a:r>
              <a:rPr lang="en-US" b="1" smtClean="0"/>
              <a:t>Doesn’t “sell”</a:t>
            </a:r>
          </a:p>
          <a:p>
            <a:pPr eaLnBrk="1" hangingPunct="1"/>
            <a:r>
              <a:rPr lang="en-US" b="1" smtClean="0"/>
              <a:t>Validates your practice</a:t>
            </a:r>
          </a:p>
          <a:p>
            <a:pPr eaLnBrk="1" hangingPunct="1"/>
            <a:r>
              <a:rPr lang="en-US" b="1" smtClean="0"/>
              <a:t>Gives you global reach</a:t>
            </a:r>
          </a:p>
          <a:p>
            <a:pPr eaLnBrk="1" hangingPunct="1"/>
            <a:endParaRPr lang="en-US" b="1" smtClean="0"/>
          </a:p>
        </p:txBody>
      </p:sp>
      <p:pic>
        <p:nvPicPr>
          <p:cNvPr id="52228" name="Picture 5" descr="C:\Users\Michael\AppData\Local\Microsoft\Windows\Temporary Internet Files\Content.IE5\B7A4I61U\MP900386306[1]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2057400"/>
            <a:ext cx="3657600" cy="2462213"/>
          </a:xfr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Web Page Features</a:t>
            </a: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990600" y="1981200"/>
            <a:ext cx="3124200" cy="3276600"/>
          </a:xfrm>
        </p:spPr>
        <p:txBody>
          <a:bodyPr/>
          <a:lstStyle/>
          <a:p>
            <a:pPr eaLnBrk="1" hangingPunct="1"/>
            <a:r>
              <a:rPr lang="en-US" smtClean="0"/>
              <a:t>Identity </a:t>
            </a:r>
          </a:p>
          <a:p>
            <a:pPr eaLnBrk="1" hangingPunct="1"/>
            <a:r>
              <a:rPr lang="en-US" smtClean="0"/>
              <a:t>Credentials</a:t>
            </a:r>
          </a:p>
          <a:p>
            <a:pPr eaLnBrk="1" hangingPunct="1"/>
            <a:r>
              <a:rPr lang="en-US" smtClean="0"/>
              <a:t>Photo/Bio</a:t>
            </a:r>
          </a:p>
          <a:p>
            <a:pPr eaLnBrk="1" hangingPunct="1"/>
            <a:r>
              <a:rPr lang="en-US" smtClean="0"/>
              <a:t>Charter / niche</a:t>
            </a:r>
          </a:p>
          <a:p>
            <a:pPr eaLnBrk="1" hangingPunct="1"/>
            <a:r>
              <a:rPr lang="en-US" smtClean="0"/>
              <a:t>Services</a:t>
            </a:r>
          </a:p>
          <a:p>
            <a:pPr eaLnBrk="1" hangingPunct="1"/>
            <a:r>
              <a:rPr lang="en-US" smtClean="0"/>
              <a:t>Professional Groups </a:t>
            </a:r>
          </a:p>
          <a:p>
            <a:pPr eaLnBrk="1" hangingPunct="1"/>
            <a:endParaRPr lang="en-US" smtClean="0"/>
          </a:p>
        </p:txBody>
      </p:sp>
      <p:sp>
        <p:nvSpPr>
          <p:cNvPr id="53252" name="Rectangle 4"/>
          <p:cNvSpPr>
            <a:spLocks noGrp="1" noRot="1" noChangeArrowheads="1"/>
          </p:cNvSpPr>
          <p:nvPr>
            <p:ph sz="half" idx="2"/>
          </p:nvPr>
        </p:nvSpPr>
        <p:spPr>
          <a:xfrm>
            <a:off x="4953000" y="1981200"/>
            <a:ext cx="3159125" cy="3429000"/>
          </a:xfrm>
        </p:spPr>
        <p:txBody>
          <a:bodyPr/>
          <a:lstStyle/>
          <a:p>
            <a:pPr eaLnBrk="1" hangingPunct="1"/>
            <a:r>
              <a:rPr lang="en-US" smtClean="0"/>
              <a:t>Testimonials</a:t>
            </a:r>
          </a:p>
          <a:p>
            <a:pPr eaLnBrk="1" hangingPunct="1"/>
            <a:r>
              <a:rPr lang="en-US" smtClean="0"/>
              <a:t>Examples</a:t>
            </a:r>
          </a:p>
          <a:p>
            <a:pPr eaLnBrk="1" hangingPunct="1"/>
            <a:r>
              <a:rPr lang="en-US" smtClean="0"/>
              <a:t>Fee guidelines</a:t>
            </a:r>
          </a:p>
          <a:p>
            <a:pPr eaLnBrk="1" hangingPunct="1"/>
            <a:r>
              <a:rPr lang="en-US" smtClean="0"/>
              <a:t>Availability</a:t>
            </a:r>
          </a:p>
          <a:p>
            <a:pPr eaLnBrk="1" hangingPunct="1"/>
            <a:r>
              <a:rPr lang="en-US" smtClean="0"/>
              <a:t>Topics</a:t>
            </a:r>
          </a:p>
          <a:p>
            <a:pPr eaLnBrk="1" hangingPunct="1"/>
            <a:r>
              <a:rPr lang="en-US" smtClean="0"/>
              <a:t>E-mail link LinkedIn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do it?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Self-employment-Autonomy</a:t>
            </a:r>
          </a:p>
          <a:p>
            <a:r>
              <a:rPr lang="en-US" smtClean="0"/>
              <a:t>Life Long Learning-You know more than you think you know</a:t>
            </a:r>
          </a:p>
          <a:p>
            <a:r>
              <a:rPr lang="en-US" smtClean="0"/>
              <a:t>Good earning potential</a:t>
            </a:r>
          </a:p>
          <a:p>
            <a:r>
              <a:rPr lang="en-US" smtClean="0"/>
              <a:t>Satisfying work-Challenging</a:t>
            </a:r>
          </a:p>
          <a:p>
            <a:r>
              <a:rPr lang="en-US" smtClean="0"/>
              <a:t>Networking opportunity</a:t>
            </a:r>
          </a:p>
          <a:p>
            <a:endParaRPr lang="en-US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Web Page Benefits</a:t>
            </a:r>
          </a:p>
        </p:txBody>
      </p:sp>
      <p:pic>
        <p:nvPicPr>
          <p:cNvPr id="54275" name="Picture 7" descr="j020558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2057400"/>
            <a:ext cx="2974975" cy="2819400"/>
          </a:xfrm>
        </p:spPr>
      </p:pic>
      <p:sp>
        <p:nvSpPr>
          <p:cNvPr id="54276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886200" y="1676400"/>
            <a:ext cx="4537075" cy="4191000"/>
          </a:xfrm>
        </p:spPr>
        <p:txBody>
          <a:bodyPr/>
          <a:lstStyle/>
          <a:p>
            <a:pPr eaLnBrk="1" hangingPunct="1"/>
            <a:r>
              <a:rPr lang="en-US" smtClean="0"/>
              <a:t>Tells your unique story</a:t>
            </a:r>
          </a:p>
          <a:p>
            <a:pPr eaLnBrk="1" hangingPunct="1"/>
            <a:r>
              <a:rPr lang="en-US" smtClean="0"/>
              <a:t>Validates prospect’s choice</a:t>
            </a:r>
          </a:p>
          <a:p>
            <a:pPr eaLnBrk="1" hangingPunct="1"/>
            <a:r>
              <a:rPr lang="en-US" smtClean="0"/>
              <a:t>Makes ‘yes’ easy: comfort zone</a:t>
            </a:r>
          </a:p>
          <a:p>
            <a:pPr eaLnBrk="1" hangingPunct="1"/>
            <a:r>
              <a:rPr lang="en-US" smtClean="0"/>
              <a:t>Can be interactive</a:t>
            </a:r>
          </a:p>
          <a:p>
            <a:pPr eaLnBrk="1" hangingPunct="1"/>
            <a:r>
              <a:rPr lang="en-US" smtClean="0"/>
              <a:t>Easy to keep fresh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C:\Users\Michael\AppData\Local\Microsoft\Windows\Temporary Internet Files\Content.IE5\1P9XIB0C\MP900433178[1].jpg"/>
          <p:cNvPicPr>
            <a:picLocks noChangeAspect="1" noChangeArrowheads="1"/>
          </p:cNvPicPr>
          <p:nvPr/>
        </p:nvPicPr>
        <p:blipFill>
          <a:blip r:embed="rId3" cstate="print"/>
          <a:srcRect l="11270" t="4953" r="13004" b="14703"/>
          <a:stretch>
            <a:fillRect/>
          </a:stretch>
        </p:blipFill>
        <p:spPr bwMode="auto">
          <a:xfrm>
            <a:off x="5780088" y="1622425"/>
            <a:ext cx="3233737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Practice-building keys:</a:t>
            </a:r>
          </a:p>
        </p:txBody>
      </p:sp>
      <p:sp>
        <p:nvSpPr>
          <p:cNvPr id="5530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09600" y="2590800"/>
            <a:ext cx="7924800" cy="2743200"/>
          </a:xfrm>
        </p:spPr>
        <p:txBody>
          <a:bodyPr/>
          <a:lstStyle/>
          <a:p>
            <a:pPr eaLnBrk="1" hangingPunct="1"/>
            <a:r>
              <a:rPr lang="en-US" smtClean="0"/>
              <a:t>Display your knowledge, expertise</a:t>
            </a:r>
          </a:p>
          <a:p>
            <a:pPr eaLnBrk="1" hangingPunct="1"/>
            <a:r>
              <a:rPr lang="en-US" smtClean="0"/>
              <a:t>Professional visibility in the right places</a:t>
            </a:r>
          </a:p>
          <a:p>
            <a:pPr eaLnBrk="1" hangingPunct="1"/>
            <a:r>
              <a:rPr lang="en-US" smtClean="0"/>
              <a:t>Show your unique style</a:t>
            </a:r>
          </a:p>
          <a:p>
            <a:pPr eaLnBrk="1" hangingPunct="1"/>
            <a:r>
              <a:rPr lang="en-US" smtClean="0"/>
              <a:t>Frequently add value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524000"/>
          </a:xfrm>
        </p:spPr>
        <p:txBody>
          <a:bodyPr/>
          <a:lstStyle/>
          <a:p>
            <a:pPr marL="1028700" indent="-1028700" eaLnBrk="1" fontAlgn="auto" hangingPunct="1">
              <a:spcAft>
                <a:spcPts val="0"/>
              </a:spcAft>
              <a:buFont typeface="+mj-lt"/>
              <a:buAutoNum type="romanUcPeriod" startAt="4"/>
              <a:defRPr/>
            </a:pPr>
            <a:r>
              <a:rPr lang="en-US" dirty="0" smtClean="0"/>
              <a:t>Assessing Your</a:t>
            </a:r>
            <a:br>
              <a:rPr lang="en-US" dirty="0" smtClean="0"/>
            </a:br>
            <a:r>
              <a:rPr lang="en-US" dirty="0" smtClean="0"/>
              <a:t>Personal ‘Fit’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229600" cy="4022725"/>
          </a:xfrm>
        </p:spPr>
        <p:txBody>
          <a:bodyPr/>
          <a:lstStyle/>
          <a:p>
            <a:pPr marL="136525" indent="0" algn="ctr" eaLnBrk="1" hangingPunct="1">
              <a:buFont typeface="Wingdings" pitchFamily="2" charset="2"/>
              <a:buNone/>
            </a:pPr>
            <a:r>
              <a:rPr lang="en-US" sz="3600" smtClean="0"/>
              <a:t>Is It Right for You?</a:t>
            </a:r>
          </a:p>
        </p:txBody>
      </p:sp>
      <p:pic>
        <p:nvPicPr>
          <p:cNvPr id="56324" name="Picture 4" descr="C:\Users\Michael\AppData\Local\Microsoft\Windows\Temporary Internet Files\Content.IE5\B7A4I61U\MC9004344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200400"/>
            <a:ext cx="2438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Benefits of Consulting</a:t>
            </a:r>
          </a:p>
        </p:txBody>
      </p:sp>
      <p:sp>
        <p:nvSpPr>
          <p:cNvPr id="57347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2057400"/>
            <a:ext cx="4648200" cy="4038600"/>
          </a:xfrm>
        </p:spPr>
        <p:txBody>
          <a:bodyPr/>
          <a:lstStyle/>
          <a:p>
            <a:pPr eaLnBrk="1" hangingPunct="1"/>
            <a:r>
              <a:rPr lang="en-US" smtClean="0"/>
              <a:t>Autonomy</a:t>
            </a:r>
          </a:p>
          <a:p>
            <a:pPr eaLnBrk="1" hangingPunct="1"/>
            <a:r>
              <a:rPr lang="en-US" smtClean="0"/>
              <a:t>Variety</a:t>
            </a:r>
          </a:p>
          <a:p>
            <a:pPr eaLnBrk="1" hangingPunct="1"/>
            <a:r>
              <a:rPr lang="en-US" smtClean="0"/>
              <a:t>Low cost of entry</a:t>
            </a:r>
          </a:p>
          <a:p>
            <a:pPr eaLnBrk="1" hangingPunct="1"/>
            <a:r>
              <a:rPr lang="en-US" smtClean="0"/>
              <a:t>Low overhead</a:t>
            </a:r>
          </a:p>
          <a:p>
            <a:pPr eaLnBrk="1" hangingPunct="1"/>
            <a:r>
              <a:rPr lang="en-US" smtClean="0"/>
              <a:t>High earning potential</a:t>
            </a:r>
          </a:p>
          <a:p>
            <a:pPr eaLnBrk="1" hangingPunct="1"/>
            <a:r>
              <a:rPr lang="en-US" smtClean="0"/>
              <a:t>Great satisfaction, if a fit</a:t>
            </a:r>
          </a:p>
        </p:txBody>
      </p:sp>
      <p:pic>
        <p:nvPicPr>
          <p:cNvPr id="57348" name="Picture 6" descr="j030295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1200" y="1981200"/>
            <a:ext cx="2609850" cy="36576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Risks of Consulting</a:t>
            </a:r>
          </a:p>
        </p:txBody>
      </p:sp>
      <p:pic>
        <p:nvPicPr>
          <p:cNvPr id="58371" name="Picture 6" descr="j030084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2133600"/>
            <a:ext cx="3344863" cy="2819400"/>
          </a:xfrm>
        </p:spPr>
      </p:pic>
      <p:sp>
        <p:nvSpPr>
          <p:cNvPr id="58372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495800" y="1752600"/>
            <a:ext cx="3927475" cy="4191000"/>
          </a:xfrm>
        </p:spPr>
        <p:txBody>
          <a:bodyPr/>
          <a:lstStyle/>
          <a:p>
            <a:pPr eaLnBrk="1" hangingPunct="1"/>
            <a:r>
              <a:rPr lang="en-US" smtClean="0"/>
              <a:t>No structure</a:t>
            </a:r>
          </a:p>
          <a:p>
            <a:pPr eaLnBrk="1" hangingPunct="1"/>
            <a:r>
              <a:rPr lang="en-US" smtClean="0"/>
              <a:t>No support system</a:t>
            </a:r>
          </a:p>
          <a:p>
            <a:pPr eaLnBrk="1" hangingPunct="1"/>
            <a:r>
              <a:rPr lang="en-US" smtClean="0"/>
              <a:t>Income uncertainty</a:t>
            </a:r>
          </a:p>
          <a:p>
            <a:pPr eaLnBrk="1" hangingPunct="1"/>
            <a:r>
              <a:rPr lang="en-US" smtClean="0"/>
              <a:t>Need to invest in self with uncertain return</a:t>
            </a:r>
          </a:p>
          <a:p>
            <a:pPr eaLnBrk="1" hangingPunct="1"/>
            <a:r>
              <a:rPr lang="en-US" smtClean="0"/>
              <a:t>Work-life integration issues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Self-check: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 structure?</a:t>
            </a:r>
          </a:p>
          <a:p>
            <a:pPr eaLnBrk="1" hangingPunct="1"/>
            <a:r>
              <a:rPr lang="en-US" smtClean="0"/>
              <a:t>Self-promotion?</a:t>
            </a:r>
          </a:p>
          <a:p>
            <a:pPr eaLnBrk="1" hangingPunct="1"/>
            <a:r>
              <a:rPr lang="en-US" smtClean="0"/>
              <a:t>Closing a sale?</a:t>
            </a:r>
          </a:p>
          <a:p>
            <a:pPr eaLnBrk="1" hangingPunct="1"/>
            <a:r>
              <a:rPr lang="en-US" smtClean="0"/>
              <a:t>Comfort zone?</a:t>
            </a:r>
          </a:p>
          <a:p>
            <a:pPr eaLnBrk="1" hangingPunct="1"/>
            <a:r>
              <a:rPr lang="en-US" smtClean="0"/>
              <a:t>Personal situation?</a:t>
            </a:r>
          </a:p>
          <a:p>
            <a:pPr eaLnBrk="1" hangingPunct="1"/>
            <a:r>
              <a:rPr lang="en-US" smtClean="0"/>
              <a:t>Money drive?</a:t>
            </a:r>
          </a:p>
        </p:txBody>
      </p:sp>
      <p:pic>
        <p:nvPicPr>
          <p:cNvPr id="59396" name="Picture 5" descr="j028541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2362200"/>
            <a:ext cx="2925763" cy="278447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High-earning Consultant: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95400" y="2209800"/>
            <a:ext cx="5791200" cy="4343400"/>
          </a:xfrm>
        </p:spPr>
        <p:txBody>
          <a:bodyPr/>
          <a:lstStyle/>
          <a:p>
            <a:pPr eaLnBrk="1" hangingPunct="1"/>
            <a:r>
              <a:rPr lang="en-US" smtClean="0"/>
              <a:t>Strong drive to make money</a:t>
            </a:r>
          </a:p>
          <a:p>
            <a:pPr eaLnBrk="1" hangingPunct="1"/>
            <a:r>
              <a:rPr lang="en-US" smtClean="0"/>
              <a:t>Runs a BUSINESS!</a:t>
            </a:r>
          </a:p>
          <a:p>
            <a:pPr eaLnBrk="1" hangingPunct="1"/>
            <a:r>
              <a:rPr lang="en-US" smtClean="0"/>
              <a:t>Works a niche</a:t>
            </a:r>
          </a:p>
          <a:p>
            <a:pPr eaLnBrk="1" hangingPunct="1"/>
            <a:r>
              <a:rPr lang="en-US" smtClean="0"/>
              <a:t>Strong belief in self</a:t>
            </a:r>
          </a:p>
          <a:p>
            <a:pPr eaLnBrk="1" hangingPunct="1"/>
            <a:r>
              <a:rPr lang="en-US" smtClean="0"/>
              <a:t>Focused, Disciplined, Motivated </a:t>
            </a:r>
          </a:p>
          <a:p>
            <a:pPr eaLnBrk="1" hangingPunct="1"/>
            <a:r>
              <a:rPr lang="en-US" smtClean="0"/>
              <a:t>Comfort with selling</a:t>
            </a:r>
          </a:p>
          <a:p>
            <a:pPr eaLnBrk="1" hangingPunct="1"/>
            <a:r>
              <a:rPr lang="en-US" smtClean="0"/>
              <a:t>‘Expert power’ drive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Consulting Conflict</a:t>
            </a:r>
          </a:p>
        </p:txBody>
      </p:sp>
      <p:sp>
        <p:nvSpPr>
          <p:cNvPr id="61443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914400" y="2057400"/>
            <a:ext cx="4724400" cy="304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b="1" i="1" smtClean="0"/>
              <a:t>‘Expert power’ drive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i="1" smtClean="0"/>
              <a:t>		versus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b="1" i="1" smtClean="0"/>
              <a:t>Money drive</a:t>
            </a:r>
          </a:p>
        </p:txBody>
      </p:sp>
      <p:pic>
        <p:nvPicPr>
          <p:cNvPr id="61444" name="Picture 6" descr="j029202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981200"/>
            <a:ext cx="3702050" cy="3513138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Comfort Zone:</a:t>
            </a:r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19200" y="2057400"/>
            <a:ext cx="5943600" cy="2590800"/>
          </a:xfrm>
        </p:spPr>
        <p:txBody>
          <a:bodyPr/>
          <a:lstStyle/>
          <a:p>
            <a:pPr eaLnBrk="1" hangingPunct="1"/>
            <a:r>
              <a:rPr lang="en-US" smtClean="0"/>
              <a:t>Built-in structure</a:t>
            </a:r>
          </a:p>
          <a:p>
            <a:pPr eaLnBrk="1" hangingPunct="1"/>
            <a:r>
              <a:rPr lang="en-US" smtClean="0"/>
              <a:t>Rewards of managing</a:t>
            </a:r>
          </a:p>
          <a:p>
            <a:pPr eaLnBrk="1" hangingPunct="1"/>
            <a:r>
              <a:rPr lang="en-US" smtClean="0"/>
              <a:t>Satisfaction of getting results</a:t>
            </a:r>
          </a:p>
          <a:p>
            <a:pPr eaLnBrk="1" hangingPunct="1"/>
            <a:r>
              <a:rPr lang="en-US" smtClean="0"/>
              <a:t>Accepted expertise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Test the waters…</a:t>
            </a:r>
          </a:p>
        </p:txBody>
      </p:sp>
      <p:sp>
        <p:nvSpPr>
          <p:cNvPr id="6349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914400" y="2133600"/>
            <a:ext cx="3927475" cy="4191000"/>
          </a:xfrm>
        </p:spPr>
        <p:txBody>
          <a:bodyPr/>
          <a:lstStyle/>
          <a:p>
            <a:pPr eaLnBrk="1" hangingPunct="1"/>
            <a:r>
              <a:rPr lang="en-US" smtClean="0"/>
              <a:t>Tricky to ‘try it for a while’</a:t>
            </a:r>
          </a:p>
          <a:p>
            <a:pPr eaLnBrk="1" hangingPunct="1"/>
            <a:r>
              <a:rPr lang="en-US" smtClean="0"/>
              <a:t>Tough to toggle with job search</a:t>
            </a:r>
          </a:p>
          <a:p>
            <a:pPr eaLnBrk="1" hangingPunct="1"/>
            <a:r>
              <a:rPr lang="en-US" smtClean="0"/>
              <a:t>Contracting is viable option</a:t>
            </a:r>
          </a:p>
          <a:p>
            <a:pPr eaLnBrk="1" hangingPunct="1"/>
            <a:r>
              <a:rPr lang="en-US" smtClean="0"/>
              <a:t>Consulting can lead to employment</a:t>
            </a:r>
          </a:p>
        </p:txBody>
      </p:sp>
      <p:pic>
        <p:nvPicPr>
          <p:cNvPr id="63492" name="Picture 7" descr="j029215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2025650"/>
            <a:ext cx="2971800" cy="352742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We’re talking about . . .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524000"/>
            <a:ext cx="7467600" cy="2057400"/>
          </a:xfrm>
        </p:spPr>
        <p:txBody>
          <a:bodyPr/>
          <a:lstStyle/>
          <a:p>
            <a:pPr eaLnBrk="1" hangingPunct="1"/>
            <a:r>
              <a:rPr lang="en-US" smtClean="0"/>
              <a:t>Self-employed</a:t>
            </a:r>
          </a:p>
          <a:p>
            <a:pPr eaLnBrk="1" hangingPunct="1"/>
            <a:r>
              <a:rPr lang="en-US" smtClean="0"/>
              <a:t>Solo operator but seek others expertise</a:t>
            </a:r>
          </a:p>
          <a:p>
            <a:pPr eaLnBrk="1" hangingPunct="1"/>
            <a:r>
              <a:rPr lang="en-US" smtClean="0"/>
              <a:t>Working out of home or low-overhead office</a:t>
            </a:r>
          </a:p>
        </p:txBody>
      </p:sp>
      <p:sp>
        <p:nvSpPr>
          <p:cNvPr id="18436" name="Rectangle 3"/>
          <p:cNvSpPr txBox="1">
            <a:spLocks noRot="1" noChangeArrowheads="1"/>
          </p:cNvSpPr>
          <p:nvPr/>
        </p:nvSpPr>
        <p:spPr bwMode="auto">
          <a:xfrm>
            <a:off x="838200" y="4572000"/>
            <a:ext cx="7467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" pitchFamily="2" charset="2"/>
              <a:buChar char="v"/>
            </a:pPr>
            <a:r>
              <a:rPr lang="en-US" sz="2800">
                <a:latin typeface="Book Antiqua" pitchFamily="18" charset="0"/>
              </a:rPr>
              <a:t>Working for a consulting firm</a:t>
            </a: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609600" y="3505200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smtClean="0"/>
              <a:t>NOT. . 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Making the Decision</a:t>
            </a:r>
          </a:p>
        </p:txBody>
      </p:sp>
      <p:sp>
        <p:nvSpPr>
          <p:cNvPr id="110598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419600" y="1600200"/>
            <a:ext cx="4114800" cy="4495800"/>
          </a:xfrm>
        </p:spPr>
        <p:txBody>
          <a:bodyPr>
            <a:normAutofit lnSpcReduction="1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u="sng" dirty="0" smtClean="0"/>
              <a:t>PERSONAL FIT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dirty="0" smtClean="0"/>
              <a:t>Expertise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dirty="0" smtClean="0"/>
              <a:t>Interest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dirty="0" smtClean="0"/>
              <a:t>Risks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en-US" dirty="0" smtClean="0"/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u="sng" dirty="0" smtClean="0"/>
              <a:t>SITUATIONAL FIT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dirty="0" smtClean="0"/>
              <a:t>Financial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dirty="0" smtClean="0"/>
              <a:t>Spouse, family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dirty="0" smtClean="0"/>
              <a:t>Circumstances</a:t>
            </a:r>
          </a:p>
        </p:txBody>
      </p:sp>
      <p:grpSp>
        <p:nvGrpSpPr>
          <p:cNvPr id="64516" name="Group 2"/>
          <p:cNvGrpSpPr>
            <a:grpSpLocks/>
          </p:cNvGrpSpPr>
          <p:nvPr/>
        </p:nvGrpSpPr>
        <p:grpSpPr bwMode="auto">
          <a:xfrm>
            <a:off x="1470025" y="1600200"/>
            <a:ext cx="2286000" cy="2286000"/>
            <a:chOff x="1469571" y="1600200"/>
            <a:chExt cx="2285714" cy="2285714"/>
          </a:xfrm>
        </p:grpSpPr>
        <p:pic>
          <p:nvPicPr>
            <p:cNvPr id="64520" name="Picture 5" descr="C:\Users\Michael\AppData\Local\Microsoft\Windows\Temporary Internet Files\Content.IE5\Z6UK2RC0\MC900431561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69571" y="1600200"/>
              <a:ext cx="2285714" cy="2285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21" name="Picture 6" descr="C:\Users\Michael\AppData\Local\Microsoft\Windows\Temporary Internet Files\Content.IE5\1P9XIB0C\MC90044142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2429" y="2383972"/>
              <a:ext cx="685943" cy="685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4517" name="Group 9"/>
          <p:cNvGrpSpPr>
            <a:grpSpLocks/>
          </p:cNvGrpSpPr>
          <p:nvPr/>
        </p:nvGrpSpPr>
        <p:grpSpPr bwMode="auto">
          <a:xfrm>
            <a:off x="1470025" y="3908425"/>
            <a:ext cx="2286000" cy="2284413"/>
            <a:chOff x="1469571" y="1600200"/>
            <a:chExt cx="2285714" cy="2285714"/>
          </a:xfrm>
        </p:grpSpPr>
        <p:pic>
          <p:nvPicPr>
            <p:cNvPr id="64518" name="Picture 5" descr="C:\Users\Michael\AppData\Local\Microsoft\Windows\Temporary Internet Files\Content.IE5\Z6UK2RC0\MC900431561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69571" y="1600200"/>
              <a:ext cx="2285714" cy="2285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19" name="Picture 6" descr="C:\Users\Michael\AppData\Local\Microsoft\Windows\Temporary Internet Files\Content.IE5\1P9XIB0C\MC90044142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2429" y="2383972"/>
              <a:ext cx="685943" cy="685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5539" name="Picture 2" descr="C:\Users\Michael\AppData\Local\Microsoft\Windows\Temporary Internet Files\Content.IE5\1O4JF36W\MP900422591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1600200"/>
            <a:ext cx="6427788" cy="4284663"/>
          </a:xfr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Do I </a:t>
            </a:r>
            <a:r>
              <a:rPr lang="en-US" i="1" u="sng" dirty="0" smtClean="0"/>
              <a:t>Want</a:t>
            </a:r>
            <a:r>
              <a:rPr lang="en-US" dirty="0" smtClean="0"/>
              <a:t> to Do It?</a:t>
            </a:r>
          </a:p>
        </p:txBody>
      </p:sp>
      <p:sp>
        <p:nvSpPr>
          <p:cNvPr id="19459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62000" y="1676400"/>
            <a:ext cx="4876800" cy="3810000"/>
          </a:xfrm>
        </p:spPr>
        <p:txBody>
          <a:bodyPr/>
          <a:lstStyle/>
          <a:p>
            <a:pPr eaLnBrk="1" hangingPunct="1"/>
            <a:r>
              <a:rPr lang="en-US" smtClean="0"/>
              <a:t>Uncertainty of income</a:t>
            </a:r>
          </a:p>
          <a:p>
            <a:pPr eaLnBrk="1" hangingPunct="1"/>
            <a:r>
              <a:rPr lang="en-US" smtClean="0"/>
              <a:t>3+ months of income saved</a:t>
            </a:r>
          </a:p>
          <a:p>
            <a:pPr eaLnBrk="1" hangingPunct="1"/>
            <a:r>
              <a:rPr lang="en-US" smtClean="0"/>
              <a:t>Prospecting</a:t>
            </a:r>
          </a:p>
          <a:p>
            <a:pPr eaLnBrk="1" hangingPunct="1"/>
            <a:r>
              <a:rPr lang="en-US" smtClean="0"/>
              <a:t>Selling</a:t>
            </a:r>
          </a:p>
          <a:p>
            <a:pPr eaLnBrk="1" hangingPunct="1"/>
            <a:r>
              <a:rPr lang="en-US" smtClean="0"/>
              <a:t>Hassles of self-employment</a:t>
            </a:r>
          </a:p>
        </p:txBody>
      </p:sp>
      <p:pic>
        <p:nvPicPr>
          <p:cNvPr id="19460" name="Picture 6" descr="C:\Users\Michael\AppData\Local\Microsoft\Windows\Temporary Internet Files\Content.IE5\J16PEVFP\MP90038267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76400"/>
            <a:ext cx="2720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Can I Do It?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 I have the ‘right stuff’?</a:t>
            </a:r>
          </a:p>
          <a:p>
            <a:r>
              <a:rPr lang="en-US" smtClean="0"/>
              <a:t>Opportunity to learn</a:t>
            </a:r>
          </a:p>
          <a:p>
            <a:r>
              <a:rPr lang="en-US" smtClean="0"/>
              <a:t>Get help- Other Consultants-Experts</a:t>
            </a:r>
          </a:p>
          <a:p>
            <a:r>
              <a:rPr lang="en-US" smtClean="0"/>
              <a:t>What if I get over my depth?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What’s Your Expertise?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Functional or technical area(s)</a:t>
            </a:r>
          </a:p>
          <a:p>
            <a:r>
              <a:rPr lang="en-US" smtClean="0"/>
              <a:t>Industry / industries</a:t>
            </a:r>
          </a:p>
          <a:p>
            <a:r>
              <a:rPr lang="en-US" smtClean="0"/>
              <a:t>Geographic areas</a:t>
            </a:r>
          </a:p>
          <a:p>
            <a:r>
              <a:rPr lang="en-US" smtClean="0"/>
              <a:t>A “matrixed” specialty?</a:t>
            </a:r>
          </a:p>
          <a:p>
            <a:r>
              <a:rPr lang="en-US" smtClean="0"/>
              <a:t>Collaborate with support group of specialists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We’ll Cover: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43000" y="1981200"/>
            <a:ext cx="7086600" cy="3276600"/>
          </a:xfrm>
        </p:spPr>
        <p:txBody>
          <a:bodyPr/>
          <a:lstStyle/>
          <a:p>
            <a:pPr marL="857250" indent="-857250" eaLnBrk="1" hangingPunct="1">
              <a:buFont typeface="Lucida Sans" pitchFamily="34" charset="0"/>
              <a:buAutoNum type="romanUcPeriod"/>
            </a:pPr>
            <a:r>
              <a:rPr lang="en-US" sz="3600" smtClean="0"/>
              <a:t>The consulting process</a:t>
            </a:r>
          </a:p>
          <a:p>
            <a:pPr marL="857250" indent="-857250" eaLnBrk="1" hangingPunct="1">
              <a:buFont typeface="Lucida Sans" pitchFamily="34" charset="0"/>
              <a:buAutoNum type="romanUcPeriod"/>
            </a:pPr>
            <a:r>
              <a:rPr lang="en-US" sz="3600" smtClean="0"/>
              <a:t>Managing your practice</a:t>
            </a:r>
          </a:p>
          <a:p>
            <a:pPr marL="857250" indent="-857250" eaLnBrk="1" hangingPunct="1">
              <a:buFont typeface="Lucida Sans" pitchFamily="34" charset="0"/>
              <a:buAutoNum type="romanUcPeriod"/>
            </a:pPr>
            <a:r>
              <a:rPr lang="en-US" sz="3600" smtClean="0"/>
              <a:t>Building your practice</a:t>
            </a:r>
          </a:p>
          <a:p>
            <a:pPr marL="857250" indent="-857250" eaLnBrk="1" hangingPunct="1">
              <a:buFont typeface="Lucida Sans" pitchFamily="34" charset="0"/>
              <a:buAutoNum type="romanUcPeriod"/>
            </a:pPr>
            <a:r>
              <a:rPr lang="en-US" sz="3600" smtClean="0"/>
              <a:t>Assessing your personal ‘fit’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</TotalTime>
  <Words>1135</Words>
  <Application>Microsoft Office PowerPoint</Application>
  <PresentationFormat>On-screen Show (4:3)</PresentationFormat>
  <Paragraphs>401</Paragraphs>
  <Slides>51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Lucida Sans</vt:lpstr>
      <vt:lpstr>Book Antiqua</vt:lpstr>
      <vt:lpstr>Wingdings</vt:lpstr>
      <vt:lpstr>Wingdings 2</vt:lpstr>
      <vt:lpstr>Wingdings 3</vt:lpstr>
      <vt:lpstr>Calibri</vt:lpstr>
      <vt:lpstr>Apex</vt:lpstr>
      <vt:lpstr>Should I Become A Consultant?</vt:lpstr>
      <vt:lpstr>You ARE One!</vt:lpstr>
      <vt:lpstr>Difference: ‘Packaging’</vt:lpstr>
      <vt:lpstr>Why do it?</vt:lpstr>
      <vt:lpstr>We’re talking about . . .</vt:lpstr>
      <vt:lpstr>Do I Want to Do It?</vt:lpstr>
      <vt:lpstr>Can I Do It?</vt:lpstr>
      <vt:lpstr>What’s Your Expertise?</vt:lpstr>
      <vt:lpstr>What We’ll Cover:</vt:lpstr>
      <vt:lpstr>The Consulting Process</vt:lpstr>
      <vt:lpstr>Consulting:</vt:lpstr>
      <vt:lpstr>Consultant:</vt:lpstr>
      <vt:lpstr>Consulting vs. Contracting</vt:lpstr>
      <vt:lpstr>Content  vs.  Process</vt:lpstr>
      <vt:lpstr>Edges get  blurred . . .</vt:lpstr>
      <vt:lpstr>Consulting Stages</vt:lpstr>
      <vt:lpstr>1. Meeting &amp; Qualifying</vt:lpstr>
      <vt:lpstr>2. Defining Agreement</vt:lpstr>
      <vt:lpstr>3. Collect, Analyze Data</vt:lpstr>
      <vt:lpstr>Data-Gathering Tips</vt:lpstr>
      <vt:lpstr>4. Recommendations</vt:lpstr>
      <vt:lpstr>5. Implementation</vt:lpstr>
      <vt:lpstr>6. Closeout / Follow-up</vt:lpstr>
      <vt:lpstr>Additional Reading</vt:lpstr>
      <vt:lpstr>Managing Your Practice</vt:lpstr>
      <vt:lpstr>Business Plan</vt:lpstr>
      <vt:lpstr>Setting Fees</vt:lpstr>
      <vt:lpstr>Market Rate?</vt:lpstr>
      <vt:lpstr>Your Work Value</vt:lpstr>
      <vt:lpstr>Your Income Objective</vt:lpstr>
      <vt:lpstr>Billable Days</vt:lpstr>
      <vt:lpstr>Overhead</vt:lpstr>
      <vt:lpstr>Building Your Practice</vt:lpstr>
      <vt:lpstr>Where to start?</vt:lpstr>
      <vt:lpstr>What works:</vt:lpstr>
      <vt:lpstr>Don’t overdo:</vt:lpstr>
      <vt:lpstr>Prospects to clients:</vt:lpstr>
      <vt:lpstr>Web Presence</vt:lpstr>
      <vt:lpstr>Web Page Features</vt:lpstr>
      <vt:lpstr>Web Page Benefits</vt:lpstr>
      <vt:lpstr>Practice-building keys:</vt:lpstr>
      <vt:lpstr>Assessing Your Personal ‘Fit’</vt:lpstr>
      <vt:lpstr>Benefits of Consulting</vt:lpstr>
      <vt:lpstr>Risks of Consulting</vt:lpstr>
      <vt:lpstr>Self-check:</vt:lpstr>
      <vt:lpstr>High-earning Consultant:</vt:lpstr>
      <vt:lpstr>The Consulting Conflict</vt:lpstr>
      <vt:lpstr>Comfort Zone:</vt:lpstr>
      <vt:lpstr>Test the waters…</vt:lpstr>
      <vt:lpstr>Making the Decision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 I Become a Consultant?</dc:title>
  <dc:creator>Robert Broenen</dc:creator>
  <cp:lastModifiedBy>qsc3</cp:lastModifiedBy>
  <cp:revision>41</cp:revision>
  <dcterms:created xsi:type="dcterms:W3CDTF">2005-05-02T20:54:25Z</dcterms:created>
  <dcterms:modified xsi:type="dcterms:W3CDTF">2012-05-14T19:21:59Z</dcterms:modified>
</cp:coreProperties>
</file>