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8" r:id="rId3"/>
    <p:sldId id="265" r:id="rId4"/>
    <p:sldId id="274" r:id="rId5"/>
    <p:sldId id="266" r:id="rId6"/>
    <p:sldId id="273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A0"/>
    <a:srgbClr val="EDEDED"/>
    <a:srgbClr val="FE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116" d="100"/>
          <a:sy n="116" d="100"/>
        </p:scale>
        <p:origin x="24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rthadodge/Documents/CTS/2022%20Winter%20Planning%20Meeting/Secretary%20-%20L31%20Rev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Chapter/Affinity-</a:t>
            </a:r>
            <a:r>
              <a:rPr lang="en-US" b="1" baseline="0" dirty="0"/>
              <a:t> </a:t>
            </a:r>
            <a:r>
              <a:rPr lang="en-US" sz="1400" b="1" i="0" u="none" strike="noStrike" baseline="0" dirty="0">
                <a:effectLst/>
              </a:rPr>
              <a:t>Number of </a:t>
            </a:r>
            <a:r>
              <a:rPr lang="en-US" b="1" dirty="0"/>
              <a:t>Group Members in 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Sheet1!$C$3:$C$21</c:f>
              <c:strCache>
                <c:ptCount val="19"/>
                <c:pt idx="0">
                  <c:v>CH05005 Comm/Sig Proc./Consumer Tech (COM19/SP01/CE08)</c:v>
                </c:pt>
                <c:pt idx="1">
                  <c:v>CH05006 Computer &amp; EMBS (C16/EMB18)</c:v>
                </c:pt>
                <c:pt idx="2">
                  <c:v>CH05008 Electromagnetic Compatibility (EMC27)</c:v>
                </c:pt>
                <c:pt idx="3">
                  <c:v>CH05009(PI)2  (PE31, PEL35 ,IE13, IA34, PSE43)</c:v>
                </c:pt>
                <c:pt idx="4">
                  <c:v>CH05069  Photonics (PHO36)</c:v>
                </c:pt>
                <c:pt idx="5">
                  <c:v>CH05188 Ckts &amp; Sys/Solid State (CAS/SSC)</c:v>
                </c:pt>
                <c:pt idx="6">
                  <c:v>Education (E25)</c:v>
                </c:pt>
                <c:pt idx="7">
                  <c:v>CH05202 Ant. Prop. &amp; MW Tech (AP03/MTT17)</c:v>
                </c:pt>
                <c:pt idx="8">
                  <c:v>CH05225 Instrument &amp; Measurement (IM09)</c:v>
                </c:pt>
                <c:pt idx="9">
                  <c:v>CH05230 CEDA44  Council/Electronic Design&amp; Automation</c:v>
                </c:pt>
                <c:pt idx="10">
                  <c:v>CH05235 Tech &amp; Engr Mgmt (TEM14)</c:v>
                </c:pt>
                <c:pt idx="11">
                  <c:v> CH05240 SEN39 Sensors Council</c:v>
                </c:pt>
                <c:pt idx="13">
                  <c:v>CH05250 Tech &amp; Engr Mgmt (TEM14) (UT-Austin Grad)</c:v>
                </c:pt>
                <c:pt idx="14">
                  <c:v>CH10136 Electron Devices (ED15)</c:v>
                </c:pt>
                <c:pt idx="15">
                  <c:v>CN50005 Consultants Network (CN)</c:v>
                </c:pt>
                <c:pt idx="16">
                  <c:v>YP50005 Young Professionals (YP)</c:v>
                </c:pt>
                <c:pt idx="17">
                  <c:v>LM500051 Life Member (LM)</c:v>
                </c:pt>
                <c:pt idx="18">
                  <c:v>WE50005 Women in Engineering (WE)</c:v>
                </c:pt>
              </c:strCache>
            </c:strRef>
          </c:cat>
          <c:val>
            <c:numRef>
              <c:f>Sheet1!$D$3:$D$21</c:f>
              <c:numCache>
                <c:formatCode>General</c:formatCode>
                <c:ptCount val="19"/>
                <c:pt idx="0">
                  <c:v>257</c:v>
                </c:pt>
                <c:pt idx="1">
                  <c:v>534</c:v>
                </c:pt>
                <c:pt idx="2">
                  <c:v>37</c:v>
                </c:pt>
                <c:pt idx="3">
                  <c:v>443</c:v>
                </c:pt>
                <c:pt idx="4">
                  <c:v>30</c:v>
                </c:pt>
                <c:pt idx="5">
                  <c:v>328</c:v>
                </c:pt>
                <c:pt idx="6">
                  <c:v>13</c:v>
                </c:pt>
                <c:pt idx="7">
                  <c:v>93</c:v>
                </c:pt>
                <c:pt idx="8">
                  <c:v>21</c:v>
                </c:pt>
                <c:pt idx="9">
                  <c:v>80</c:v>
                </c:pt>
                <c:pt idx="10">
                  <c:v>28</c:v>
                </c:pt>
                <c:pt idx="11">
                  <c:v>84</c:v>
                </c:pt>
                <c:pt idx="13">
                  <c:v>5</c:v>
                </c:pt>
                <c:pt idx="14">
                  <c:v>138</c:v>
                </c:pt>
                <c:pt idx="15">
                  <c:v>83</c:v>
                </c:pt>
                <c:pt idx="16">
                  <c:v>486</c:v>
                </c:pt>
                <c:pt idx="17">
                  <c:v>425</c:v>
                </c:pt>
                <c:pt idx="18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88-5D43-A684-E20061B38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8501247"/>
        <c:axId val="1578575695"/>
      </c:barChart>
      <c:catAx>
        <c:axId val="15785012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575695"/>
        <c:crosses val="autoZero"/>
        <c:auto val="1"/>
        <c:lblAlgn val="ctr"/>
        <c:lblOffset val="100"/>
        <c:noMultiLvlLbl val="0"/>
      </c:catAx>
      <c:valAx>
        <c:axId val="1578575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501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accent1"/>
                </a:solidFill>
              </a:rPr>
              <a:t>2021 CTS Section,</a:t>
            </a:r>
            <a:r>
              <a:rPr lang="en-US" sz="2000" b="1" baseline="0">
                <a:solidFill>
                  <a:schemeClr val="accent1"/>
                </a:solidFill>
              </a:rPr>
              <a:t> Chapter, Affinity Group &amp; Student Branch Reports</a:t>
            </a:r>
            <a:endParaRPr lang="en-US" sz="2000" b="1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10906313026661141"/>
          <c:y val="3.0172413793103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759165630611957E-2"/>
          <c:y val="0.11351147362985128"/>
          <c:w val="0.90074960629921264"/>
          <c:h val="0.589008723107185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Sheet1!$C$31</c:f>
              <c:strCache>
                <c:ptCount val="1"/>
                <c:pt idx="0">
                  <c:v>Technical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Sheet1!$A$32:$A$51</c:f>
              <c:strCache>
                <c:ptCount val="20"/>
                <c:pt idx="0">
                  <c:v>Com/Sp/CT</c:v>
                </c:pt>
                <c:pt idx="1">
                  <c:v>C/EMB</c:v>
                </c:pt>
                <c:pt idx="2">
                  <c:v>EMC</c:v>
                </c:pt>
                <c:pt idx="3">
                  <c:v>PI2</c:v>
                </c:pt>
                <c:pt idx="4">
                  <c:v>CAS/SSC</c:v>
                </c:pt>
                <c:pt idx="5">
                  <c:v>E25</c:v>
                </c:pt>
                <c:pt idx="6">
                  <c:v>TEM15</c:v>
                </c:pt>
                <c:pt idx="7">
                  <c:v>SEN (MEMS)</c:v>
                </c:pt>
                <c:pt idx="8">
                  <c:v>TEM UT</c:v>
                </c:pt>
                <c:pt idx="9">
                  <c:v>ED</c:v>
                </c:pt>
                <c:pt idx="10">
                  <c:v>CN</c:v>
                </c:pt>
                <c:pt idx="11">
                  <c:v>LM</c:v>
                </c:pt>
                <c:pt idx="12">
                  <c:v>WIE</c:v>
                </c:pt>
                <c:pt idx="13">
                  <c:v>YP</c:v>
                </c:pt>
                <c:pt idx="14">
                  <c:v>Section</c:v>
                </c:pt>
                <c:pt idx="15">
                  <c:v>TXState</c:v>
                </c:pt>
                <c:pt idx="16">
                  <c:v>PHO36</c:v>
                </c:pt>
                <c:pt idx="17">
                  <c:v>APO/MTT</c:v>
                </c:pt>
                <c:pt idx="18">
                  <c:v>I&amp;M</c:v>
                </c:pt>
                <c:pt idx="19">
                  <c:v>CEDA44</c:v>
                </c:pt>
              </c:strCache>
              <c:extLst/>
            </c:strRef>
          </c:cat>
          <c:val>
            <c:numRef>
              <c:f>Sheet1!$C$32:$C$51</c:f>
              <c:numCache>
                <c:formatCode>General</c:formatCode>
                <c:ptCount val="20"/>
                <c:pt idx="0">
                  <c:v>7</c:v>
                </c:pt>
                <c:pt idx="1">
                  <c:v>7</c:v>
                </c:pt>
                <c:pt idx="3">
                  <c:v>10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  <c:pt idx="9">
                  <c:v>1</c:v>
                </c:pt>
                <c:pt idx="10">
                  <c:v>8</c:v>
                </c:pt>
                <c:pt idx="11">
                  <c:v>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02-4B44-94AE-F734C68CBC38}"/>
            </c:ext>
          </c:extLst>
        </c:ser>
        <c:ser>
          <c:idx val="1"/>
          <c:order val="1"/>
          <c:tx>
            <c:strRef>
              <c:f>Sheet1!$D$31</c:f>
              <c:strCache>
                <c:ptCount val="1"/>
                <c:pt idx="0">
                  <c:v>Prof/Tech w/others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Sheet1!$A$32:$A$51</c:f>
              <c:strCache>
                <c:ptCount val="20"/>
                <c:pt idx="0">
                  <c:v>Com/Sp/CT</c:v>
                </c:pt>
                <c:pt idx="1">
                  <c:v>C/EMB</c:v>
                </c:pt>
                <c:pt idx="2">
                  <c:v>EMC</c:v>
                </c:pt>
                <c:pt idx="3">
                  <c:v>PI2</c:v>
                </c:pt>
                <c:pt idx="4">
                  <c:v>CAS/SSC</c:v>
                </c:pt>
                <c:pt idx="5">
                  <c:v>E25</c:v>
                </c:pt>
                <c:pt idx="6">
                  <c:v>TEM15</c:v>
                </c:pt>
                <c:pt idx="7">
                  <c:v>SEN (MEMS)</c:v>
                </c:pt>
                <c:pt idx="8">
                  <c:v>TEM UT</c:v>
                </c:pt>
                <c:pt idx="9">
                  <c:v>ED</c:v>
                </c:pt>
                <c:pt idx="10">
                  <c:v>CN</c:v>
                </c:pt>
                <c:pt idx="11">
                  <c:v>LM</c:v>
                </c:pt>
                <c:pt idx="12">
                  <c:v>WIE</c:v>
                </c:pt>
                <c:pt idx="13">
                  <c:v>YP</c:v>
                </c:pt>
                <c:pt idx="14">
                  <c:v>Section</c:v>
                </c:pt>
                <c:pt idx="15">
                  <c:v>TXState</c:v>
                </c:pt>
                <c:pt idx="16">
                  <c:v>PHO36</c:v>
                </c:pt>
                <c:pt idx="17">
                  <c:v>APO/MTT</c:v>
                </c:pt>
                <c:pt idx="18">
                  <c:v>I&amp;M</c:v>
                </c:pt>
                <c:pt idx="19">
                  <c:v>CEDA44</c:v>
                </c:pt>
              </c:strCache>
              <c:extLst/>
            </c:strRef>
          </c:cat>
          <c:val>
            <c:numRef>
              <c:f>Sheet1!$D$32:$D$51</c:f>
              <c:numCache>
                <c:formatCode>General</c:formatCode>
                <c:ptCount val="20"/>
                <c:pt idx="0">
                  <c:v>7</c:v>
                </c:pt>
                <c:pt idx="1">
                  <c:v>4</c:v>
                </c:pt>
                <c:pt idx="2">
                  <c:v>10</c:v>
                </c:pt>
                <c:pt idx="7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02-4B44-94AE-F734C68CBC38}"/>
            </c:ext>
          </c:extLst>
        </c:ser>
        <c:ser>
          <c:idx val="2"/>
          <c:order val="2"/>
          <c:tx>
            <c:strRef>
              <c:f>Sheet1!$E$31</c:f>
              <c:strCache>
                <c:ptCount val="1"/>
                <c:pt idx="0">
                  <c:v>Professional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Sheet1!$A$32:$A$51</c:f>
              <c:strCache>
                <c:ptCount val="20"/>
                <c:pt idx="0">
                  <c:v>Com/Sp/CT</c:v>
                </c:pt>
                <c:pt idx="1">
                  <c:v>C/EMB</c:v>
                </c:pt>
                <c:pt idx="2">
                  <c:v>EMC</c:v>
                </c:pt>
                <c:pt idx="3">
                  <c:v>PI2</c:v>
                </c:pt>
                <c:pt idx="4">
                  <c:v>CAS/SSC</c:v>
                </c:pt>
                <c:pt idx="5">
                  <c:v>E25</c:v>
                </c:pt>
                <c:pt idx="6">
                  <c:v>TEM15</c:v>
                </c:pt>
                <c:pt idx="7">
                  <c:v>SEN (MEMS)</c:v>
                </c:pt>
                <c:pt idx="8">
                  <c:v>TEM UT</c:v>
                </c:pt>
                <c:pt idx="9">
                  <c:v>ED</c:v>
                </c:pt>
                <c:pt idx="10">
                  <c:v>CN</c:v>
                </c:pt>
                <c:pt idx="11">
                  <c:v>LM</c:v>
                </c:pt>
                <c:pt idx="12">
                  <c:v>WIE</c:v>
                </c:pt>
                <c:pt idx="13">
                  <c:v>YP</c:v>
                </c:pt>
                <c:pt idx="14">
                  <c:v>Section</c:v>
                </c:pt>
                <c:pt idx="15">
                  <c:v>TXState</c:v>
                </c:pt>
                <c:pt idx="16">
                  <c:v>PHO36</c:v>
                </c:pt>
                <c:pt idx="17">
                  <c:v>APO/MTT</c:v>
                </c:pt>
                <c:pt idx="18">
                  <c:v>I&amp;M</c:v>
                </c:pt>
                <c:pt idx="19">
                  <c:v>CEDA44</c:v>
                </c:pt>
              </c:strCache>
              <c:extLst/>
            </c:strRef>
          </c:cat>
          <c:val>
            <c:numRef>
              <c:f>Sheet1!$E$32:$E$51</c:f>
              <c:numCache>
                <c:formatCode>General</c:formatCode>
                <c:ptCount val="20"/>
                <c:pt idx="0">
                  <c:v>2</c:v>
                </c:pt>
                <c:pt idx="1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3</c:v>
                </c:pt>
                <c:pt idx="9">
                  <c:v>0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02-4B44-94AE-F734C68CBC38}"/>
            </c:ext>
          </c:extLst>
        </c:ser>
        <c:ser>
          <c:idx val="3"/>
          <c:order val="3"/>
          <c:tx>
            <c:strRef>
              <c:f>Sheet1!$F$31</c:f>
              <c:strCache>
                <c:ptCount val="1"/>
                <c:pt idx="0">
                  <c:v>Admin/Non-Tech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Sheet1!$A$32:$A$51</c:f>
              <c:strCache>
                <c:ptCount val="20"/>
                <c:pt idx="0">
                  <c:v>Com/Sp/CT</c:v>
                </c:pt>
                <c:pt idx="1">
                  <c:v>C/EMB</c:v>
                </c:pt>
                <c:pt idx="2">
                  <c:v>EMC</c:v>
                </c:pt>
                <c:pt idx="3">
                  <c:v>PI2</c:v>
                </c:pt>
                <c:pt idx="4">
                  <c:v>CAS/SSC</c:v>
                </c:pt>
                <c:pt idx="5">
                  <c:v>E25</c:v>
                </c:pt>
                <c:pt idx="6">
                  <c:v>TEM15</c:v>
                </c:pt>
                <c:pt idx="7">
                  <c:v>SEN (MEMS)</c:v>
                </c:pt>
                <c:pt idx="8">
                  <c:v>TEM UT</c:v>
                </c:pt>
                <c:pt idx="9">
                  <c:v>ED</c:v>
                </c:pt>
                <c:pt idx="10">
                  <c:v>CN</c:v>
                </c:pt>
                <c:pt idx="11">
                  <c:v>LM</c:v>
                </c:pt>
                <c:pt idx="12">
                  <c:v>WIE</c:v>
                </c:pt>
                <c:pt idx="13">
                  <c:v>YP</c:v>
                </c:pt>
                <c:pt idx="14">
                  <c:v>Section</c:v>
                </c:pt>
                <c:pt idx="15">
                  <c:v>TXState</c:v>
                </c:pt>
                <c:pt idx="16">
                  <c:v>PHO36</c:v>
                </c:pt>
                <c:pt idx="17">
                  <c:v>APO/MTT</c:v>
                </c:pt>
                <c:pt idx="18">
                  <c:v>I&amp;M</c:v>
                </c:pt>
                <c:pt idx="19">
                  <c:v>CEDA44</c:v>
                </c:pt>
              </c:strCache>
              <c:extLst/>
            </c:strRef>
          </c:cat>
          <c:val>
            <c:numRef>
              <c:f>Sheet1!$F$32:$F$51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3">
                  <c:v>14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6</c:v>
                </c:pt>
                <c:pt idx="9">
                  <c:v>1</c:v>
                </c:pt>
                <c:pt idx="10">
                  <c:v>10</c:v>
                </c:pt>
                <c:pt idx="11">
                  <c:v>5</c:v>
                </c:pt>
                <c:pt idx="12">
                  <c:v>0</c:v>
                </c:pt>
                <c:pt idx="13">
                  <c:v>0</c:v>
                </c:pt>
                <c:pt idx="14">
                  <c:v>15</c:v>
                </c:pt>
                <c:pt idx="15">
                  <c:v>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02-4B44-94AE-F734C68CB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2429328"/>
        <c:axId val="375268160"/>
      </c:barChart>
      <c:catAx>
        <c:axId val="37242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268160"/>
        <c:crosses val="autoZero"/>
        <c:auto val="1"/>
        <c:lblAlgn val="ctr"/>
        <c:lblOffset val="100"/>
        <c:noMultiLvlLbl val="0"/>
      </c:catAx>
      <c:valAx>
        <c:axId val="37526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42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4.5045116728829951E-2"/>
          <c:y val="0.90928443008493576"/>
          <c:w val="0.78078695952479626"/>
          <c:h val="5.33455374443311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hair@ieeeut.org" TargetMode="External"/><Relationship Id="rId2" Type="http://schemas.openxmlformats.org/officeDocument/2006/relationships/hyperlink" Target="mailto:j_s817@txstate.edu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president@hkn.ece.utexas.edu" TargetMode="External"/><Relationship Id="rId5" Type="http://schemas.openxmlformats.org/officeDocument/2006/relationships/hyperlink" Target="http://president.ut.ieeepes@gmail.com" TargetMode="External"/><Relationship Id="rId4" Type="http://schemas.openxmlformats.org/officeDocument/2006/relationships/hyperlink" Target="mailto:ras_president@utlists.utexas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2022 Summer/Fall Leadership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January 22, 2022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Marcos, TX &amp; Virtual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2" y="4329452"/>
            <a:ext cx="8248587" cy="149462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Section Committee/Officer Name: </a:t>
            </a:r>
            <a:r>
              <a:rPr lang="en-US" dirty="0">
                <a:solidFill>
                  <a:srgbClr val="FFFF00"/>
                </a:solidFill>
                <a:latin typeface="Verdana" charset="0"/>
                <a:cs typeface="ＭＳ Ｐゴシック" charset="0"/>
              </a:rPr>
              <a:t>Martha Dodge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Chapter/Affinity Name: </a:t>
            </a:r>
            <a:r>
              <a:rPr lang="en-US" dirty="0">
                <a:solidFill>
                  <a:srgbClr val="FFFF00"/>
                </a:solidFill>
                <a:latin typeface="Verdana" charset="0"/>
                <a:cs typeface="ＭＳ Ｐゴシック" charset="0"/>
              </a:rPr>
              <a:t>IEEE Central Texas Section Secretary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Prepared by:  Martha Dodge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Prepared by:  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Vision, Leadership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Organizational Unit (OU) Name: Central Texas Section </a:t>
            </a:r>
          </a:p>
          <a:p>
            <a:endParaRPr lang="en-US" sz="2000" b="1" dirty="0"/>
          </a:p>
          <a:p>
            <a:r>
              <a:rPr lang="en-US" sz="1600" b="1" dirty="0"/>
              <a:t>Vision/Objectives/2022 Focused Initiatives*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For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Monitor, encourage &amp; Support Section, Chapter &amp; Affinity Group Meeting  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Contact quiescent Chapters Chairs and Members to encourage Involvement and support.</a:t>
            </a:r>
          </a:p>
          <a:p>
            <a:r>
              <a:rPr lang="en-US" sz="1600" dirty="0"/>
              <a:t>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5 chapters that were having difficulty holding and/or reporting meetings had and reported meetings in 2021, and those with &lt;2 are planning for more in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 Chapter (Product Safety Engineering) has officially linked with the (PI)2 Joint Chapter.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3 Chapters remain MIA (I&amp;M, </a:t>
            </a:r>
            <a:r>
              <a:rPr lang="en-US" sz="1600" dirty="0" err="1"/>
              <a:t>Ant.Prop</a:t>
            </a:r>
            <a:r>
              <a:rPr lang="en-US" sz="1600" dirty="0"/>
              <a:t>/MTT and CEDA – chairs are either retired or non-responsive. Emails to Society/Council members are unanswered.</a:t>
            </a:r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506027"/>
            <a:ext cx="8381999" cy="5405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latin typeface="Verdana" charset="0"/>
                <a:cs typeface="ＭＳ Ｐゴシック" charset="0"/>
              </a:rPr>
              <a:t>2021 </a:t>
            </a:r>
            <a:r>
              <a:rPr lang="en-US" sz="2800" dirty="0"/>
              <a:t>OU (Chapter/Affinity Group) Size</a:t>
            </a:r>
            <a:br>
              <a:rPr lang="en-US" dirty="0"/>
            </a:b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E8DE20E-D748-9D4B-AE77-39DDFC29CE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781628"/>
              </p:ext>
            </p:extLst>
          </p:nvPr>
        </p:nvGraphicFramePr>
        <p:xfrm>
          <a:off x="275422" y="1421176"/>
          <a:ext cx="7888077" cy="511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10329"/>
            <a:ext cx="8381999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dirty="0">
                <a:latin typeface="Verdana" charset="0"/>
                <a:cs typeface="ＭＳ Ｐゴシック" charset="0"/>
              </a:rPr>
              <a:t>2021 - All Scheduled Meetings Reported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FA9E76D-E77F-974E-8428-EE22C65C8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88777"/>
              </p:ext>
            </p:extLst>
          </p:nvPr>
        </p:nvGraphicFramePr>
        <p:xfrm>
          <a:off x="47625" y="1134737"/>
          <a:ext cx="9048750" cy="543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096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2022 Chapter Vitality &amp; Help Needed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583711"/>
            <a:ext cx="8962585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Chapter Vitality Assessment (OK and Improving!) </a:t>
            </a:r>
          </a:p>
          <a:p>
            <a:pPr marL="285750" indent="-285750"/>
            <a:endParaRPr lang="en-US" sz="1600" dirty="0"/>
          </a:p>
          <a:p>
            <a:pPr marL="285750" indent="-285750">
              <a:spcAft>
                <a:spcPts val="600"/>
              </a:spcAft>
            </a:pPr>
            <a:r>
              <a:rPr lang="en-US" sz="1600" dirty="0"/>
              <a:t>Have heard from Daniel Wasserman, Photonics. He has officers now and will start meetings up again in 2022!</a:t>
            </a:r>
          </a:p>
          <a:p>
            <a:pPr marL="285750" indent="-285750"/>
            <a:r>
              <a:rPr lang="en-US" sz="1600" dirty="0"/>
              <a:t>Looking for ideas for these groups!</a:t>
            </a:r>
          </a:p>
          <a:p>
            <a:pPr marL="285750" indent="-285750"/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I&amp;M: Instrumentation &amp; Measurement (Chair retired – health issues – small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Ant. Prop/MTT: Antenna Propagation and Microwave Theory/Techniques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	(Last Chair: Casey Latham)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CEDA Council on Electronic Design Automation (Last Chair: Kevin Nesmith)</a:t>
            </a:r>
          </a:p>
          <a:p>
            <a:pPr marL="285750" indent="-285750"/>
            <a:endParaRPr lang="en-US" sz="1600" dirty="0"/>
          </a:p>
          <a:p>
            <a:pPr marL="285750" indent="-285750"/>
            <a:r>
              <a:rPr lang="en-US" sz="1600" dirty="0"/>
              <a:t>Chairs are either retired or non-responsive (pandemic changing priorities?</a:t>
            </a:r>
            <a:endParaRPr lang="en-US" sz="1600" b="1" dirty="0"/>
          </a:p>
          <a:p>
            <a:pPr marL="285750" indent="-28575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68053"/>
            <a:ext cx="8381999" cy="45455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Verdana" charset="0"/>
                <a:cs typeface="ＭＳ Ｐゴシック" charset="0"/>
              </a:rPr>
              <a:t>CTS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2538"/>
            <a:ext cx="9144000" cy="1031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b="1" dirty="0"/>
              <a:t> CTS Officers  	</a:t>
            </a:r>
            <a:r>
              <a:rPr lang="en-US" sz="1400" b="1" dirty="0">
                <a:solidFill>
                  <a:srgbClr val="0070C0"/>
                </a:solidFill>
              </a:rPr>
              <a:t>Chair: </a:t>
            </a:r>
            <a:r>
              <a:rPr lang="en-US" sz="1400" dirty="0">
                <a:solidFill>
                  <a:srgbClr val="0070C0"/>
                </a:solidFill>
              </a:rPr>
              <a:t>Larry Larson; 	</a:t>
            </a:r>
            <a:r>
              <a:rPr lang="en-US" sz="1400" b="1" dirty="0">
                <a:solidFill>
                  <a:srgbClr val="0070C0"/>
                </a:solidFill>
              </a:rPr>
              <a:t>Vice Chair: </a:t>
            </a:r>
            <a:r>
              <a:rPr lang="en-US" sz="1400" dirty="0">
                <a:solidFill>
                  <a:srgbClr val="0070C0"/>
                </a:solidFill>
                <a:ea typeface="Lucida Grande"/>
                <a:cs typeface="Lucida Grande"/>
              </a:rPr>
              <a:t>Andrew Bluiett; </a:t>
            </a:r>
          </a:p>
          <a:p>
            <a:pPr>
              <a:spcAft>
                <a:spcPts val="200"/>
              </a:spcAft>
            </a:pPr>
            <a:r>
              <a:rPr lang="en-US" sz="1400" b="1" dirty="0">
                <a:solidFill>
                  <a:srgbClr val="0070C0"/>
                </a:solidFill>
                <a:latin typeface="+mj-lt"/>
                <a:cs typeface="Lucida Grande"/>
              </a:rPr>
              <a:t>				</a:t>
            </a:r>
            <a:r>
              <a:rPr lang="en-US" sz="1400" b="1" dirty="0">
                <a:solidFill>
                  <a:srgbClr val="0070C0"/>
                </a:solidFill>
                <a:latin typeface="+mj-lt"/>
              </a:rPr>
              <a:t>Treasurer: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Bill Martino; 	</a:t>
            </a:r>
            <a:r>
              <a:rPr lang="en-US" sz="1400" b="1" dirty="0">
                <a:solidFill>
                  <a:srgbClr val="0070C0"/>
                </a:solidFill>
                <a:latin typeface="+mj-lt"/>
              </a:rPr>
              <a:t>Secretary: 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Martha Dodge </a:t>
            </a:r>
          </a:p>
          <a:p>
            <a:pPr>
              <a:spcAft>
                <a:spcPts val="200"/>
              </a:spcAft>
            </a:pPr>
            <a:r>
              <a:rPr lang="en-US" sz="1400" b="1" dirty="0">
                <a:solidFill>
                  <a:srgbClr val="0070C0"/>
                </a:solidFill>
                <a:latin typeface="+mj-lt"/>
              </a:rPr>
              <a:t>				Past Chairs:  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Fawzi Behmann, Leslie Martinich</a:t>
            </a:r>
          </a:p>
          <a:p>
            <a:pPr>
              <a:spcAft>
                <a:spcPts val="200"/>
              </a:spcAft>
            </a:pPr>
            <a:endParaRPr lang="en-US" sz="12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CF3D4C-7A95-5A41-883A-79387B67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220707"/>
              </p:ext>
            </p:extLst>
          </p:nvPr>
        </p:nvGraphicFramePr>
        <p:xfrm>
          <a:off x="865188" y="1513209"/>
          <a:ext cx="7400659" cy="4608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2849">
                  <a:extLst>
                    <a:ext uri="{9D8B030D-6E8A-4147-A177-3AD203B41FA5}">
                      <a16:colId xmlns:a16="http://schemas.microsoft.com/office/drawing/2014/main" val="3520742141"/>
                    </a:ext>
                  </a:extLst>
                </a:gridCol>
                <a:gridCol w="2627810">
                  <a:extLst>
                    <a:ext uri="{9D8B030D-6E8A-4147-A177-3AD203B41FA5}">
                      <a16:colId xmlns:a16="http://schemas.microsoft.com/office/drawing/2014/main" val="408604966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Standing Committees &amp; </a:t>
                      </a: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Coordinators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extLst>
                  <a:ext uri="{0D108BD9-81ED-4DB2-BD59-A6C34878D82A}">
                    <a16:rowId xmlns:a16="http://schemas.microsoft.com/office/drawing/2014/main" val="16723770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Committee Chair (K12 STEM)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John Purvis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58773156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Conference Chair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Fawzi Behmann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976231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Consultants Net (Coord)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Luis Basto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86306252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Coordinator-Life Member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Kai Wong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56462433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Educational Activities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Leslie Martinich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371752346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Electronic Comm Coordinator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Mercier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400731082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Finance Committee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417769069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Govt Activities Coordinator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Leslie </a:t>
                      </a:r>
                      <a:r>
                        <a:rPr lang="en-US" sz="1200" dirty="0" err="1">
                          <a:effectLst/>
                        </a:rPr>
                        <a:t>Martinich</a:t>
                      </a:r>
                      <a:r>
                        <a:rPr lang="en-US" sz="1200" dirty="0">
                          <a:effectLst/>
                        </a:rPr>
                        <a:t>   Mina Hanna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4406291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Membership Development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Mercier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371908078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Newsletter Editor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Semih Aslan</a:t>
                      </a: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405374846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Nomin &amp; Appointmts Chair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Leslie Martinich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43788041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Outreach Program-Corporate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Fawzi Behmann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20587441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Policies and Procedures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John Purvis          Tom Grim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11495673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PACE Chair (coordinator)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Norma Antunano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1360217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Professional Activities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Fawzi Behmann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58307033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R5 South Chair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Christopher Sanderson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34705414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 Analytics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Mercier</a:t>
                      </a: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385958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88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68053"/>
            <a:ext cx="8652831" cy="95651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Verdana" charset="0"/>
                <a:cs typeface="ＭＳ Ｐゴシック" charset="0"/>
              </a:rPr>
              <a:t>CTS Leadership - Executive Committee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7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B8A3CBB4-C371-334C-9411-CBAB131D1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4689" y="4457590"/>
            <a:ext cx="139914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a  50% quorum: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separate individual is required for each </a:t>
            </a:r>
            <a:r>
              <a:rPr lang="en-US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Quorum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vote  8.29.2020</a:t>
            </a:r>
            <a:endParaRPr kumimoji="0" lang="en-US" altLang="en-US" sz="8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23263F3-C5CA-2144-BDAD-1B93262C3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687027"/>
              </p:ext>
            </p:extLst>
          </p:nvPr>
        </p:nvGraphicFramePr>
        <p:xfrm>
          <a:off x="444500" y="1305833"/>
          <a:ext cx="7278324" cy="5337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4258">
                  <a:extLst>
                    <a:ext uri="{9D8B030D-6E8A-4147-A177-3AD203B41FA5}">
                      <a16:colId xmlns:a16="http://schemas.microsoft.com/office/drawing/2014/main" val="4237897742"/>
                    </a:ext>
                  </a:extLst>
                </a:gridCol>
                <a:gridCol w="3964591">
                  <a:extLst>
                    <a:ext uri="{9D8B030D-6E8A-4147-A177-3AD203B41FA5}">
                      <a16:colId xmlns:a16="http://schemas.microsoft.com/office/drawing/2014/main" val="3573066859"/>
                    </a:ext>
                  </a:extLst>
                </a:gridCol>
                <a:gridCol w="2269475">
                  <a:extLst>
                    <a:ext uri="{9D8B030D-6E8A-4147-A177-3AD203B41FA5}">
                      <a16:colId xmlns:a16="http://schemas.microsoft.com/office/drawing/2014/main" val="25794563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baseline="0" dirty="0">
                          <a:effectLst/>
                        </a:rPr>
                        <a:t> </a:t>
                      </a:r>
                      <a:endParaRPr lang="en-US" sz="800" b="0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476806159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Section Chair 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Larry Larson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509757279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Vice Chair  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Andrew Bluiett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689634522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Manager of Electronic Communications 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James Mercier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4981073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Secretary 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Martha Dodge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416626942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Treasurer 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Bill Martino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4139486144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One of Two Immediate two Past Section Chairs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Fawzi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Behmann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71512815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One of Two Immediate two Past Section Chairs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812936825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CH05005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Comm/Sig Proc./Consumer Tech (COM19/SP01/CE08)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Fawzi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Behmann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150826887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CH05006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Computer &amp; EMBS (C16/EMB18)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Fawzi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Behmann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.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84022117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CH05008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Electromagnetic Compatibility (EMC27)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Jack McFadden, Ross Carlton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78531931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CH05009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>
                          <a:effectLst/>
                          <a:latin typeface="+mn-lt"/>
                        </a:rPr>
                        <a:t>(PI)</a:t>
                      </a:r>
                      <a:r>
                        <a:rPr lang="en-US" sz="1100" b="1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100" b="1" baseline="0" dirty="0">
                          <a:effectLst/>
                          <a:latin typeface="+mn-lt"/>
                        </a:rPr>
                        <a:t>  (PE31/PEL35/IE13/IA34/PSE43)</a:t>
                      </a:r>
                      <a:endParaRPr lang="en-US" sz="1100" b="1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Ruth Sulzer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90472190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CH05069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Photonics (PHO36)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Daniel Wasserman #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50074273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CH05188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+mn-lt"/>
                        </a:rPr>
                        <a:t>Ckts</a:t>
                      </a:r>
                      <a:r>
                        <a:rPr lang="en-US" sz="1100" b="1" dirty="0">
                          <a:effectLst/>
                          <a:latin typeface="+mn-lt"/>
                        </a:rPr>
                        <a:t> &amp; Sys/Solid State (CAS/SSC)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Jaydeep Kulkarni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73490188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CH05202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Education (E25)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89832864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CH05220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Ant. Prop. &amp; MW Tech (AP03/MTT17)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Casey Latham #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736636988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CH05225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Instrument &amp; Measurement (IM09)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#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238173456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CH05230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CEDA44  Council/Electronic Design&amp; Automation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Kevin Nesmith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797845556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CH05235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Tech &amp; Engr </a:t>
                      </a:r>
                      <a:r>
                        <a:rPr lang="en-US" sz="1100" b="1" dirty="0" err="1">
                          <a:effectLst/>
                          <a:latin typeface="+mn-lt"/>
                        </a:rPr>
                        <a:t>Mgmt</a:t>
                      </a:r>
                      <a:r>
                        <a:rPr lang="en-US" sz="1100" b="1" dirty="0">
                          <a:effectLst/>
                          <a:latin typeface="+mn-lt"/>
                        </a:rPr>
                        <a:t> (TEM14)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966351833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CH05240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SEN39 Sensors Council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Brent Lunceford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580887407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CH05250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Tech &amp; Engr Mgmt (TEM14) (UT-Austin Grad)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Rachel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Rajarathnam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245854225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CH10136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Electron Devices (ED15)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Larry Larson    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718260694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CN50005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Consultants Network (CN)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Luis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Basto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3351666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YP50005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Young Professionals (YP)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Karina Paz/Daniel Lewis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36076203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LM500051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Life Member (LM)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Kai Wong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839250170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WE50005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Women in Engineering (WE)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190701120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SSR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Section Student Representative (SSR)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Justice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Micka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(TX State)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651090004"/>
                  </a:ext>
                </a:extLst>
              </a:tr>
              <a:tr h="1726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Quorum 13</a:t>
                      </a:r>
                      <a:endParaRPr lang="en-US" sz="1000" b="1" i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>
                    <a:solidFill>
                      <a:srgbClr val="F9FF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       * Another Chap/AG Officer can vote for the Chair</a:t>
                      </a:r>
                      <a:endParaRPr lang="en-US" sz="1000" b="1" i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>
                    <a:solidFill>
                      <a:srgbClr val="F9FF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        # Inactive</a:t>
                      </a:r>
                      <a:endParaRPr lang="en-US" sz="1000" b="0" i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>
                    <a:solidFill>
                      <a:srgbClr val="F9F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727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35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444500" y="208600"/>
            <a:ext cx="8388427" cy="94995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Verdana" charset="0"/>
                <a:cs typeface="ＭＳ Ｐゴシック" charset="0"/>
              </a:rPr>
              <a:t>CTS Leadership - Section Committee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30DBA80A-EC3F-AF4C-B878-A15DACAF0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633" y="6125517"/>
            <a:ext cx="59821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a quorum: A separate individual is required for each of the 8 votes required 8.29.2020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E6B5EDD-78FC-A64D-BDBC-73F772260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753412"/>
              </p:ext>
            </p:extLst>
          </p:nvPr>
        </p:nvGraphicFramePr>
        <p:xfrm>
          <a:off x="444500" y="1837214"/>
          <a:ext cx="8049504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026">
                  <a:extLst>
                    <a:ext uri="{9D8B030D-6E8A-4147-A177-3AD203B41FA5}">
                      <a16:colId xmlns:a16="http://schemas.microsoft.com/office/drawing/2014/main" val="3682968017"/>
                    </a:ext>
                  </a:extLst>
                </a:gridCol>
                <a:gridCol w="4163899">
                  <a:extLst>
                    <a:ext uri="{9D8B030D-6E8A-4147-A177-3AD203B41FA5}">
                      <a16:colId xmlns:a16="http://schemas.microsoft.com/office/drawing/2014/main" val="4073522050"/>
                    </a:ext>
                  </a:extLst>
                </a:gridCol>
                <a:gridCol w="2408579">
                  <a:extLst>
                    <a:ext uri="{9D8B030D-6E8A-4147-A177-3AD203B41FA5}">
                      <a16:colId xmlns:a16="http://schemas.microsoft.com/office/drawing/2014/main" val="7955961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56807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Section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Section Chair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Larry Larson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61326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Committee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Vice Chair 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Andrew Bluiett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8598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Manager of Electronic Communications 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James Mercier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141808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Secretary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Martha Dodge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2396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Treasurer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Bill Martino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45971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Immediate two Past Section Chairs 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Fawzi Behmann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6328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Immediate two Past Section Chairs 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Leslie </a:t>
                      </a:r>
                      <a:r>
                        <a:rPr lang="en-US" sz="1200" b="1" dirty="0" err="1">
                          <a:effectLst/>
                        </a:rPr>
                        <a:t>Martinich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4213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Standing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Awards and Recognition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Leslie </a:t>
                      </a:r>
                      <a:r>
                        <a:rPr lang="en-US" sz="1200" b="1" dirty="0" err="1">
                          <a:effectLst/>
                        </a:rPr>
                        <a:t>Martinich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503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Committees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Electronics Communications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James Mercier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50478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K-12 Educational Activities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John Purvis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59138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Membership Development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James Mercier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19927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Policies and Procedures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Tom Grim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317624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Professional Activities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Fawzi Behmann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1815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University Student Liaison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Larry Larson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3146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Quorum 8</a:t>
                      </a:r>
                      <a:endParaRPr lang="en-US" sz="12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 err="1">
                          <a:effectLst/>
                        </a:rPr>
                        <a:t>vTools</a:t>
                      </a:r>
                      <a:r>
                        <a:rPr lang="en-US" sz="1200" b="1" u="sng" dirty="0">
                          <a:effectLst/>
                        </a:rPr>
                        <a:t> </a:t>
                      </a: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effectLst/>
                        </a:rPr>
                        <a:t>Kenny Rice</a:t>
                      </a: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765879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566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59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321441"/>
            <a:ext cx="8381999" cy="45455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Verdana" charset="0"/>
                <a:cs typeface="ＭＳ Ｐゴシック" charset="0"/>
              </a:rPr>
              <a:t>CTS Student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E8AAA0-196F-3F4C-AF85-A101D01B3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639947"/>
              </p:ext>
            </p:extLst>
          </p:nvPr>
        </p:nvGraphicFramePr>
        <p:xfrm>
          <a:off x="381001" y="1998490"/>
          <a:ext cx="8381998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4934">
                  <a:extLst>
                    <a:ext uri="{9D8B030D-6E8A-4147-A177-3AD203B41FA5}">
                      <a16:colId xmlns:a16="http://schemas.microsoft.com/office/drawing/2014/main" val="639520420"/>
                    </a:ext>
                  </a:extLst>
                </a:gridCol>
                <a:gridCol w="3459297">
                  <a:extLst>
                    <a:ext uri="{9D8B030D-6E8A-4147-A177-3AD203B41FA5}">
                      <a16:colId xmlns:a16="http://schemas.microsoft.com/office/drawing/2014/main" val="2136764745"/>
                    </a:ext>
                  </a:extLst>
                </a:gridCol>
                <a:gridCol w="1002515">
                  <a:extLst>
                    <a:ext uri="{9D8B030D-6E8A-4147-A177-3AD203B41FA5}">
                      <a16:colId xmlns:a16="http://schemas.microsoft.com/office/drawing/2014/main" val="1744179591"/>
                    </a:ext>
                  </a:extLst>
                </a:gridCol>
                <a:gridCol w="2765252">
                  <a:extLst>
                    <a:ext uri="{9D8B030D-6E8A-4147-A177-3AD203B41FA5}">
                      <a16:colId xmlns:a16="http://schemas.microsoft.com/office/drawing/2014/main" val="4139879094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423828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STB04141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Texas State Branch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Nick Garrard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70C0"/>
                          </a:solidFill>
                          <a:effectLst/>
                        </a:rPr>
                        <a:t>ncg36@txstate.edu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5705458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STB04141A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Texas State Computer Engr Branch Chapter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Jessie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Smith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2"/>
                        </a:rPr>
                        <a:t>j_s817@txstate.edu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21146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STB01971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 Austin Branch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Pranesh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Satish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3"/>
                        </a:rPr>
                        <a:t>chair@ieeeut.org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850761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UT-Austin (COM19) Communications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active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668297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 Austin Branch RAS Chapter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Krause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4"/>
                        </a:rPr>
                        <a:t>ras_president@utlists.utexas.edu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495207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UT-Austin (PE31) Power &amp; Energy 2021-22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Umar Burney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5"/>
                        </a:rPr>
                        <a:t>president.ut.ieeepes@gmail.com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955584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HKN023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UT Eta Kappa Nu, Psi Austin 2021-22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Madilyn Sikorski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6"/>
                        </a:rPr>
                        <a:t>president@hkn.ece.utexas.edu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5594264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DD26486D-2A92-864D-A922-4C41404BA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6" y="1835150"/>
            <a:ext cx="106529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77284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18947</TotalTime>
  <Words>1015</Words>
  <Application>Microsoft Macintosh PowerPoint</Application>
  <PresentationFormat>On-screen Show (4:3)</PresentationFormat>
  <Paragraphs>265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Lucida Grande</vt:lpstr>
      <vt:lpstr>Times New Roman</vt:lpstr>
      <vt:lpstr>Verdana</vt:lpstr>
      <vt:lpstr>Wingdings</vt:lpstr>
      <vt:lpstr>IEEE-Template</vt:lpstr>
      <vt:lpstr>IEEE Central Texas Section 2022 Summer/Fall Leadership Planning Meeting January 22, 2022 San Marcos, TX &amp; Virtual</vt:lpstr>
      <vt:lpstr>Vision, Leadership</vt:lpstr>
      <vt:lpstr>2021 OU (Chapter/Affinity Group) Size </vt:lpstr>
      <vt:lpstr>2021 - All Scheduled Meetings Reported</vt:lpstr>
      <vt:lpstr>2022 Chapter Vitality &amp; Help Needed</vt:lpstr>
      <vt:lpstr>CTS Leadership </vt:lpstr>
      <vt:lpstr>CTS Leadership - Executive Committee</vt:lpstr>
      <vt:lpstr>CTS Leadership - Section Committee </vt:lpstr>
      <vt:lpstr>CTS Student Leadership 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mcdodge@gmail.com</cp:lastModifiedBy>
  <cp:revision>200</cp:revision>
  <cp:lastPrinted>2020-01-10T22:40:54Z</cp:lastPrinted>
  <dcterms:created xsi:type="dcterms:W3CDTF">2012-12-04T23:01:03Z</dcterms:created>
  <dcterms:modified xsi:type="dcterms:W3CDTF">2022-01-21T20:43:43Z</dcterms:modified>
</cp:coreProperties>
</file>