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>
  <p:sldMasterIdLst>
    <p:sldMasterId id="2147484270" r:id="rId1"/>
    <p:sldMasterId id="2147484282" r:id="rId2"/>
    <p:sldMasterId id="2147484284" r:id="rId3"/>
    <p:sldMasterId id="2147484296" r:id="rId4"/>
  </p:sldMasterIdLst>
  <p:notesMasterIdLst>
    <p:notesMasterId r:id="rId16"/>
  </p:notesMasterIdLst>
  <p:handoutMasterIdLst>
    <p:handoutMasterId r:id="rId17"/>
  </p:handoutMasterIdLst>
  <p:sldIdLst>
    <p:sldId id="1815" r:id="rId5"/>
    <p:sldId id="1388" r:id="rId6"/>
    <p:sldId id="1794" r:id="rId7"/>
    <p:sldId id="1817" r:id="rId8"/>
    <p:sldId id="1818" r:id="rId9"/>
    <p:sldId id="1821" r:id="rId10"/>
    <p:sldId id="1813" r:id="rId11"/>
    <p:sldId id="1819" r:id="rId12"/>
    <p:sldId id="1807" r:id="rId13"/>
    <p:sldId id="1820" r:id="rId14"/>
    <p:sldId id="1816" r:id="rId1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nestina Gaerlan" initials="E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BFF"/>
    <a:srgbClr val="95AFC0"/>
    <a:srgbClr val="C6E9FE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4"/>
    <p:restoredTop sz="98582" autoAdjust="0"/>
  </p:normalViewPr>
  <p:slideViewPr>
    <p:cSldViewPr>
      <p:cViewPr varScale="1">
        <p:scale>
          <a:sx n="116" d="100"/>
          <a:sy n="116" d="100"/>
        </p:scale>
        <p:origin x="16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80" y="-84"/>
      </p:cViewPr>
      <p:guideLst>
        <p:guide orient="horz" pos="2923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C617E94-BF49-334E-ADF0-7733F4DC9F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A85DE8A-E5ED-A943-8EA1-977785AC81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571401B-7B03-D647-B2E4-8F3559C6813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56BE747-5CF6-434C-B144-14DFD35C4F0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BB99DEA-C974-5844-A9FF-435944773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50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858B8B0-97ED-1546-933C-B8783F7E3C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4AB9B67-5C6A-D44D-A3AE-49C4D019D8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030E4FBB-067B-7746-B4B0-07F9A3FF5B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0450C9E2-2EAD-944B-965C-4A2FB569FCC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EE3AA744-CF57-264A-9A9E-71906B5F52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F2D44CB7-1D0A-2044-8072-38320A1B4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EDB5E3CB-3B75-EF44-9AF4-4075C278C5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898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A74E4192-3558-4F46-A15D-3307E2DB5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9BEFE207-1EFF-7C4F-85F8-95755F22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A5471-37B3-C04E-AEE9-B157CCCB8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0275" eaLnBrk="0" hangingPunct="0">
              <a:defRPr sz="36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defRPr sz="36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defRPr sz="36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defRPr sz="36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defRPr sz="36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248D1B-4792-0C46-BA78-E78F304BFD6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Peer review</a:t>
            </a:r>
          </a:p>
          <a:p>
            <a:r>
              <a:rPr lang="en-US" dirty="0"/>
              <a:t>Acceptance</a:t>
            </a:r>
          </a:p>
          <a:p>
            <a:r>
              <a:rPr lang="en-US" dirty="0"/>
              <a:t>Publication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E3CB-3B75-EF44-9AF4-4075C278C57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06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08AC35-B487-024A-A624-507E5F0C38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50300" y="65198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7FF425-7152-DE47-8E6B-541B1E08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FDA9B-3106-064C-9082-2A6CB049BECB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8BD1A6-A5B9-D84E-9AEF-CDE775FF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092F17-487A-BE4D-B550-CE7FF51D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50C16-2F25-7545-9865-CC18C9903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88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91FC5-1C36-2746-B811-A7D05AC5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ADAEA-C862-5F4E-9075-E04977DF59FD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AA901-8255-FF42-B8EF-D0E0323F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0A0D5-5861-2045-A607-3ECCD556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4C131-9CC8-DB49-8387-4303BC379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2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27560-AC3A-B445-A8D6-A0958416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6A0A4-B248-554C-BDFC-2FF37FF5A597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A02C1-5135-2A40-B0F4-9138FBC8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7C0AF-698C-8344-ADB6-3AEA6CA4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4168-0290-8B46-9031-4BF3D4421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22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E1632E-5F26-4648-B7CB-A7529DB9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91038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02E368AA-E2E3-6E49-BF37-DFE39C5F5A52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0CC273-A2C0-ED4E-BE89-642B519A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8488" y="7038975"/>
            <a:ext cx="30861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C4F990-C899-DD4A-8E74-D4852203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0025" y="691038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1E3BEB33-4961-A349-96F4-3E8E345F4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1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FF06DB-FBD5-2544-8733-FCA18F7FF8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50300" y="65198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829856-6F65-434A-B920-6D38CF85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49ADB-6856-274C-9001-1D24EF6C7E43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6F561A-1600-5F45-9134-5ACB0F99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AE9AE7-7096-3342-8388-C969E7DB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0859-3799-6F48-A2A8-E859BA247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51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82A70-6C4A-6E41-AA00-5AD09F04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74C39-333E-FD44-A400-FCFD6CE1147F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5B19E-E7C4-224D-A658-5AF80171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D191E-7238-B843-AC1E-B0953394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542ED-40D7-1D46-9D69-2F096A84A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5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D72AF-5465-E649-AA7E-D3EA66CE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314AD-3533-F841-B08C-9600D4AE1535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FD90D-D7D7-5D46-B3CC-4E478A65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1E124-C4CE-A943-85FD-8BC3CC20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5D49E-C2D5-9D40-889D-DD97F92F8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85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2EAB3-0210-F743-BA08-F74966F6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9B2B1-3539-BE41-8EA2-53C9C852A61F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A113D-A824-354B-9DE4-A650A933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16AD3-E4AF-FA41-A8E8-D13B1213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AD652-4149-9D46-A36C-B59F68670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71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EC8B1-DEA9-7D4B-B7B1-DE71572D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F87CC-D4BE-854B-92FD-7224F8482BF9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FEAB0-E5C3-9447-9128-FF9424D3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AB8D24-13DD-8943-A215-36F75E14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24982-37A4-704E-BB3D-A64268823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20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983C8-59BD-0948-BBF9-A535BFBC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A40CB6-3E34-8243-83CB-115C49573A9D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741AA-31E0-B449-929E-54E826E6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75047-E2FF-7C42-AA51-94B521CB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A7817-398C-4F48-BB42-2F3D0601E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982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E48DCE-7FDB-2B40-B25E-9D5B479C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06AA95-3B1E-884F-A440-3E2C92F189BB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260612-1FC9-B44F-88E0-563AEE23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9244A-66C4-444A-95F6-86EF6FDB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EE503-3C8A-F444-947B-D51DBEF48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49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29E68-99AA-5049-9BCB-42558DFE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5FAC4-1B3C-E949-A88A-9FCB51D85F20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43E28-10BB-D342-9EE4-E731AD36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BA717-11CE-144A-BA0B-17223BBA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07C5B-A8D4-6F4F-9DDB-F3DCADFD0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349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0855F-F88B-FF41-96EB-C1C85C7F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F2BD9-2341-EE4C-9E74-70F08631629D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19601-08E0-9F46-B402-BE75986E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FD7C8-8C8D-954F-8653-37EC72AA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513E3-ABDE-7142-A587-5FB2E5D71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470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75E4C-E668-CA45-92B8-BEF90AA2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07783-D971-FD4C-819B-C5C45C404BD0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D354C-8063-A249-A1C8-7714AC2FF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EAC25-04DB-CE4F-B0E3-799D35C9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7B1F1-B55F-2841-91EE-E675638B8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1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559B3-4328-7747-AD91-70EB4EF0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79E44-15AA-E44A-9EDF-0138F6155D8C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97FD7-BBE0-F34F-AF5A-A413F75B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5ACA3-234B-014B-BA06-C5E2E355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9858-3EE8-0448-BEED-8347FAECC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844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BFB3B-4539-AF4A-806F-2FFA51CA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3DC64-3A75-8B4B-A3CA-92B1462803F4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35818-A1E9-A04E-A915-A7703625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3DF1-751A-174F-8CA6-9916F667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7227D-8334-D746-83DE-D9EC6EF06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875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A1EF32-02F3-D14A-B5CA-EB07CE3DC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50300" y="65198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D93FBF-04EB-2A44-85EF-17E299FA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B33404-5E61-6441-A741-A5B817D9B93F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8FB002-E4C6-E146-BBDC-DC28472F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CF4393-0BD0-1047-8230-45A0395B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23EDB-F7A8-9C4C-8C5A-A405B7B7F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58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77056-BB64-6B47-B9EC-B3E3157C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5CCE9-7A0F-FD4C-A2AD-DFA72898D195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7F86E-40F8-1C47-A334-862BC660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B9F39-301A-184A-825A-ABDE2B63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D92D4-8CF4-9148-ACE0-FA4325A72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634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4BC47-B229-0B42-A296-96DCD8C2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29E3E-99D8-AA4E-948D-88E9876150DF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8F22-DD4B-944C-8414-F9653D3A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955A8-E2DF-8045-9EE5-64931FAE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6BD6-38A5-2B4D-88C6-1CF2C5266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046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6EC4B-1D7C-7D4C-9D34-832087F9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58A3B7-4309-B448-ACB5-8F0D7DE9FB3A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372CA-2B8C-5446-8FE1-D7CED67E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3D8CF-5A63-0B42-8137-07CB7636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96A8-B512-2347-AF05-86E06E242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931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314E7-5189-3947-AAEC-3531C0D5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DE43B-9C96-354E-B748-1756CB4E95E8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D4382-8F92-2140-8064-508DA150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4C158B-D086-9142-89C7-DB2EAC77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254BD-0920-9441-ACE4-46F7D37DE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090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6C5F7-8F91-E849-A17B-99CBCE0F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E924DA-D4C5-6A4E-BCFF-7CE1C1E875FD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C2BBF-5D77-1E44-8BDA-AC2A4FC4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73F2C-CAD9-4E4A-BA55-20F611AC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AAB33-C382-6143-9A96-1C4BDFF0C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2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47BAD-08B6-6449-A58A-0C5E20E7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70A021-C429-2D4E-8CAA-FBA710AB0A46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B0AB9-451E-394F-8C91-AF1FEB54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753BD-B9DE-7F43-B90F-29C6D000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017E3-C731-3B45-A61A-DFC878389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380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0D139-78A2-9548-9D42-C28F49F7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DF0B21-ECA2-614D-9642-D87397DA7192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178ED-DE74-6449-8B48-C86D6D48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4E55E-2EF9-AE4A-93CB-DA1C0853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FA25E-78F7-4346-8473-59057ACB0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603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ABFAF-B499-D948-8C16-11CD4541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E334B1-9D70-4E4E-A39A-9AD85E686F2F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F54EE-A89F-384D-8EF6-932BFB44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663A8-AACE-DA41-96AF-84DD2FC7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6A58B-C0B7-644D-90F2-60A0DDBCB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108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BE13E-1FCD-F144-BEE0-76087DDC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CAC658-F391-8A43-A370-8F1EA556BA41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23861-0EAD-1648-9C63-B60B2330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7A53F-1F84-BA44-BE5E-526A47BD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83E49-99FD-FD42-BAC8-42D02D61E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649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64F3-61B6-DF49-9AE0-B6BB8D67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92DF5-C482-9140-9114-4AD89089344A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8D58D-CCC8-3443-B011-4A65CD1C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1598C-895C-2145-8FC8-CC1CA262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9B79E-726B-0548-BCD9-701A939E1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166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A5A25-DEF4-CD47-84AE-79470DCE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A076E-C90E-2B42-86EA-F886A8D4FABA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35204-41BC-1E40-9D9C-60BA6FF7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5ACD7-FA0A-7F43-AAC0-3C8D100A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722C2-9293-1546-85CB-E7B6322F3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30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D0052-253A-AB4F-90B6-72B58AF3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52267B-1EB0-884F-ABD6-127E873E7A36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8BA15-1DA0-6841-9EE6-6D126F77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1BCCA-7E43-BF4D-B6BE-214DA65F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96DD1-6C52-064E-A620-AEDBE1DA4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60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93CAD-23D8-9D4F-A365-A408AB48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65060-7716-8845-909B-D9C453FE6947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DD868-E38C-9649-8DDE-908A114E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D516B-7FEA-3A42-AE8E-6306FEC7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4A4F7-2EE1-7C4F-B115-02FE56A28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25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15618-F0E9-1A45-AC89-A1A41259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ACB0E-30DC-1C4C-ABE0-0441D861EAEC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A626E-1D4D-B245-B59B-A14D784F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A8E9F-DD6E-A846-B660-D10FAD22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81BA0-D872-A346-8E74-4AA8FEF06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2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6F24A2-310A-014F-9C45-9498FD42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B625A-594E-E44D-A204-2FD94D23E748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AB95E0-1114-C14F-ADA8-0CA3A0315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1459A-AFDF-7D46-80A0-8B80E6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EC165-BF63-AC45-B4CD-59B332C55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1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8F885-EAA1-9940-B4BB-D2769416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5DCABF-46C2-464E-9E2B-48D77E22ADD2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65C4A-9C31-4647-BC6F-4945F8F0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B18D3-8737-2347-BEFE-2A901D4B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D1554-F56A-8549-826F-78B0FCFEB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21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65A11-C971-1B45-AC93-3892CCBA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225B5A-0810-5245-855A-B7BFFE55061D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B78A6-D089-1547-9F94-C00FEA8B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4077E-D7F2-5D45-A685-3A0053F8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74B01-A97E-E242-ACC3-F9BFD5756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0A2915-E0CA-504A-9B28-84B0793068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D8314A9-DFF0-6249-9C01-7C2E7EB025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568B7-8536-5C48-8F35-E95FED0CC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639201F-60BF-6E4F-AF5A-5C7988720B06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85FC6-0794-CD43-8182-E2882D264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47EB3-BB48-7647-9162-7FAC75B1D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3814B70-50FB-E94C-B4D5-9A7BEFE5F7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9AABB0-3638-6343-ABD2-FDC1E7B03C42}"/>
              </a:ext>
            </a:extLst>
          </p:cNvPr>
          <p:cNvSpPr/>
          <p:nvPr userDrawn="1"/>
        </p:nvSpPr>
        <p:spPr>
          <a:xfrm>
            <a:off x="-127000" y="0"/>
            <a:ext cx="9296400" cy="990600"/>
          </a:xfrm>
          <a:prstGeom prst="rect">
            <a:avLst/>
          </a:prstGeom>
          <a:solidFill>
            <a:srgbClr val="EDD5C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16" descr="austin hi res.jpg">
            <a:extLst>
              <a:ext uri="{FF2B5EF4-FFF2-40B4-BE49-F238E27FC236}">
                <a16:creationId xmlns:a16="http://schemas.microsoft.com/office/drawing/2014/main" id="{C9B9E0AF-D4F7-5A47-8F01-DBAFDE326E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3726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8C761E8-4029-824D-A3DA-C0FB93BE1E8E}"/>
              </a:ext>
            </a:extLst>
          </p:cNvPr>
          <p:cNvSpPr/>
          <p:nvPr userDrawn="1"/>
        </p:nvSpPr>
        <p:spPr>
          <a:xfrm>
            <a:off x="25400" y="152400"/>
            <a:ext cx="9296400" cy="990600"/>
          </a:xfrm>
          <a:prstGeom prst="rect">
            <a:avLst/>
          </a:prstGeom>
          <a:solidFill>
            <a:srgbClr val="EDD5C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45" r:id="rId1"/>
    <p:sldLayoutId id="2147488246" r:id="rId2"/>
    <p:sldLayoutId id="2147488247" r:id="rId3"/>
    <p:sldLayoutId id="2147488248" r:id="rId4"/>
    <p:sldLayoutId id="2147488249" r:id="rId5"/>
    <p:sldLayoutId id="2147488250" r:id="rId6"/>
    <p:sldLayoutId id="2147488251" r:id="rId7"/>
    <p:sldLayoutId id="2147488252" r:id="rId8"/>
    <p:sldLayoutId id="2147488253" r:id="rId9"/>
    <p:sldLayoutId id="2147488254" r:id="rId10"/>
    <p:sldLayoutId id="21474882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1212BE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E402-DA09-E941-AF67-5CCF1BF47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19F6808-BA49-9340-A7EA-24064BF8F412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4BF8E-A97A-534E-9F2B-B7F6A604E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7BA2-CDBE-C247-B0CE-3E89D2396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4025" y="63309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FF7D1A9-FA50-2F45-8429-C2463584F2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56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581E60F8-E9A8-EF45-8723-2A339941F9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827D702D-98F3-4E4F-8A64-A1B794C132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6D2FF-DDB4-7F4B-A878-7CBFC947C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BD33623-BD6B-5A4E-99E8-BD973932B4BF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2494-E988-EE42-9765-C19F23FC1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E34B5-7593-D94D-B4DE-65A722A2B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D7700B1-DC84-3946-98F1-C8F94A7B262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35A916-1EAC-2548-A460-976B168AF4D9}"/>
              </a:ext>
            </a:extLst>
          </p:cNvPr>
          <p:cNvSpPr/>
          <p:nvPr userDrawn="1"/>
        </p:nvSpPr>
        <p:spPr>
          <a:xfrm>
            <a:off x="-127000" y="0"/>
            <a:ext cx="9296400" cy="990600"/>
          </a:xfrm>
          <a:prstGeom prst="rect">
            <a:avLst/>
          </a:prstGeom>
          <a:solidFill>
            <a:srgbClr val="EDD5C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57" r:id="rId1"/>
    <p:sldLayoutId id="2147488258" r:id="rId2"/>
    <p:sldLayoutId id="2147488259" r:id="rId3"/>
    <p:sldLayoutId id="2147488260" r:id="rId4"/>
    <p:sldLayoutId id="2147488261" r:id="rId5"/>
    <p:sldLayoutId id="2147488262" r:id="rId6"/>
    <p:sldLayoutId id="2147488263" r:id="rId7"/>
    <p:sldLayoutId id="2147488264" r:id="rId8"/>
    <p:sldLayoutId id="2147488265" r:id="rId9"/>
    <p:sldLayoutId id="2147488266" r:id="rId10"/>
    <p:sldLayoutId id="21474882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1212BE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>
            <a:extLst>
              <a:ext uri="{FF2B5EF4-FFF2-40B4-BE49-F238E27FC236}">
                <a16:creationId xmlns:a16="http://schemas.microsoft.com/office/drawing/2014/main" id="{B7EE7632-4B55-4D4E-A771-C40F968041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063F93D6-008A-0D41-B827-686EC05B78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FBFD3-D705-BE4D-9455-92923D50C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A4EDA8-8593-F74F-BD6B-309140621661}" type="datetimeFigureOut">
              <a:rPr lang="en-US" altLang="en-US"/>
              <a:pPr/>
              <a:t>1/22/22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C7BFD-1D29-4F46-B4B6-9A7DE9F6C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89047-E622-3A42-A7F5-CB8D0D23D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55E253F-8CE5-4848-AB73-F0BCE5A2B70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4508E-C9E4-334C-A3D5-FB9DBC6BF13B}"/>
              </a:ext>
            </a:extLst>
          </p:cNvPr>
          <p:cNvSpPr/>
          <p:nvPr userDrawn="1"/>
        </p:nvSpPr>
        <p:spPr>
          <a:xfrm>
            <a:off x="-127000" y="0"/>
            <a:ext cx="9296400" cy="990600"/>
          </a:xfrm>
          <a:prstGeom prst="rect">
            <a:avLst/>
          </a:prstGeom>
          <a:solidFill>
            <a:srgbClr val="EDD5C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68" r:id="rId1"/>
    <p:sldLayoutId id="2147488269" r:id="rId2"/>
    <p:sldLayoutId id="2147488270" r:id="rId3"/>
    <p:sldLayoutId id="2147488271" r:id="rId4"/>
    <p:sldLayoutId id="2147488272" r:id="rId5"/>
    <p:sldLayoutId id="2147488273" r:id="rId6"/>
    <p:sldLayoutId id="2147488274" r:id="rId7"/>
    <p:sldLayoutId id="2147488275" r:id="rId8"/>
    <p:sldLayoutId id="2147488276" r:id="rId9"/>
    <p:sldLayoutId id="2147488277" r:id="rId10"/>
    <p:sldLayoutId id="21474882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1212BE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cnc2022.ieee-wcnc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.behmann@ieee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cnc2022.ieee-wcnc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cnc2022.ieee-wcnc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cnc2022.ieee-wcnc.org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4096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678F"/>
                </a:solidFill>
              </a:rPr>
              <a:t>IEEE Conferences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917911"/>
            <a:ext cx="8839200" cy="5724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678F"/>
                </a:solidFill>
              </a:rPr>
              <a:t>2022 IEEE </a:t>
            </a:r>
            <a:r>
              <a:rPr lang="en-US" sz="1800" b="1" dirty="0" err="1">
                <a:solidFill>
                  <a:srgbClr val="00678F"/>
                </a:solidFill>
              </a:rPr>
              <a:t>ComSoc</a:t>
            </a:r>
            <a:r>
              <a:rPr lang="en-US" sz="1800" b="1" dirty="0">
                <a:solidFill>
                  <a:srgbClr val="00678F"/>
                </a:solidFill>
              </a:rPr>
              <a:t> Student Tech Leadership Conference (CSTLC)</a:t>
            </a:r>
          </a:p>
          <a:p>
            <a:r>
              <a:rPr lang="en-US" sz="1800" dirty="0">
                <a:solidFill>
                  <a:srgbClr val="00678F"/>
                </a:solidFill>
              </a:rPr>
              <a:t>9 April 2022  |  Austin, Texas, USA</a:t>
            </a:r>
          </a:p>
          <a:p>
            <a:r>
              <a:rPr lang="en-US" sz="1600" i="1" dirty="0">
                <a:solidFill>
                  <a:srgbClr val="00678F"/>
                </a:solidFill>
              </a:rPr>
              <a:t>Sponsors:</a:t>
            </a:r>
            <a:r>
              <a:rPr lang="en-US" sz="1600" dirty="0">
                <a:solidFill>
                  <a:srgbClr val="00678F"/>
                </a:solidFill>
              </a:rPr>
              <a:t> IEEE Communications Society</a:t>
            </a:r>
          </a:p>
          <a:p>
            <a:pPr marL="285750" indent="-285750">
              <a:buFont typeface="Arial"/>
              <a:buChar char="•"/>
            </a:pPr>
            <a:endParaRPr lang="en-US" sz="900" dirty="0">
              <a:solidFill>
                <a:srgbClr val="00678F"/>
              </a:solidFill>
            </a:endParaRPr>
          </a:p>
          <a:p>
            <a:r>
              <a:rPr lang="en-US" sz="1800" b="1" dirty="0">
                <a:solidFill>
                  <a:srgbClr val="00678F"/>
                </a:solidFill>
              </a:rPr>
              <a:t>2022 IEEE Wireless Communications and Networking Conference (WCNC)</a:t>
            </a:r>
          </a:p>
          <a:p>
            <a:r>
              <a:rPr lang="en-US" sz="1800" dirty="0">
                <a:solidFill>
                  <a:srgbClr val="00678F"/>
                </a:solidFill>
              </a:rPr>
              <a:t>10 - 13 April 2022  |  Austin, Texas, USA</a:t>
            </a:r>
          </a:p>
          <a:p>
            <a:r>
              <a:rPr lang="en-US" sz="1600" i="1" dirty="0">
                <a:solidFill>
                  <a:srgbClr val="00678F"/>
                </a:solidFill>
              </a:rPr>
              <a:t>Sponsors:</a:t>
            </a:r>
            <a:r>
              <a:rPr lang="en-US" sz="1600" dirty="0">
                <a:solidFill>
                  <a:srgbClr val="00678F"/>
                </a:solidFill>
              </a:rPr>
              <a:t> Central Texas Section; Central Texas Section SP/COM Joint Chapter; IEEE Communications Society; Lone Star Section</a:t>
            </a:r>
          </a:p>
          <a:p>
            <a:endParaRPr lang="en-US" sz="1000" dirty="0">
              <a:solidFill>
                <a:srgbClr val="00678F"/>
              </a:solidFill>
            </a:endParaRPr>
          </a:p>
          <a:p>
            <a:r>
              <a:rPr lang="en-US" sz="1800" b="1" dirty="0">
                <a:solidFill>
                  <a:srgbClr val="00678F"/>
                </a:solidFill>
              </a:rPr>
              <a:t>2022 IEEE International Symposium on Circuits and Systems (ISCAS)</a:t>
            </a:r>
          </a:p>
          <a:p>
            <a:r>
              <a:rPr lang="en-US" sz="1800" dirty="0">
                <a:solidFill>
                  <a:srgbClr val="00678F"/>
                </a:solidFill>
              </a:rPr>
              <a:t>27 May - 1 June 2022  |  Austin, Texas, USA</a:t>
            </a:r>
          </a:p>
          <a:p>
            <a:r>
              <a:rPr lang="en-US" sz="1800" i="1" dirty="0">
                <a:solidFill>
                  <a:srgbClr val="00678F"/>
                </a:solidFill>
              </a:rPr>
              <a:t>Sponsors:</a:t>
            </a:r>
            <a:r>
              <a:rPr lang="en-US" sz="1800" dirty="0">
                <a:solidFill>
                  <a:srgbClr val="00678F"/>
                </a:solidFill>
              </a:rPr>
              <a:t> IEEE Circuits and Systems Society</a:t>
            </a:r>
          </a:p>
          <a:p>
            <a:endParaRPr lang="en-US" sz="1100" dirty="0">
              <a:solidFill>
                <a:srgbClr val="00678F"/>
              </a:solidFill>
            </a:endParaRPr>
          </a:p>
          <a:p>
            <a:r>
              <a:rPr lang="en-US" sz="1800" b="1" dirty="0">
                <a:solidFill>
                  <a:srgbClr val="00678F"/>
                </a:solidFill>
              </a:rPr>
              <a:t>2022 IEEE Electrical Energy Storage Application and Technologies Conference (EESAT)</a:t>
            </a:r>
          </a:p>
          <a:p>
            <a:r>
              <a:rPr lang="en-US" sz="1800" dirty="0">
                <a:solidFill>
                  <a:srgbClr val="00678F"/>
                </a:solidFill>
              </a:rPr>
              <a:t>8 - 9 November 2022  |  Austin, Texas, USA</a:t>
            </a:r>
          </a:p>
          <a:p>
            <a:r>
              <a:rPr lang="en-US" sz="1800" i="1" dirty="0">
                <a:solidFill>
                  <a:srgbClr val="00678F"/>
                </a:solidFill>
              </a:rPr>
              <a:t>Sponsors:</a:t>
            </a:r>
            <a:r>
              <a:rPr lang="en-US" sz="1800" dirty="0">
                <a:solidFill>
                  <a:srgbClr val="00678F"/>
                </a:solidFill>
              </a:rPr>
              <a:t> IEEE Power &amp; Energy Society</a:t>
            </a:r>
          </a:p>
          <a:p>
            <a:endParaRPr lang="en-US" sz="1800" dirty="0">
              <a:solidFill>
                <a:srgbClr val="00678F"/>
              </a:solidFill>
            </a:endParaRPr>
          </a:p>
          <a:p>
            <a:r>
              <a:rPr lang="en-US" sz="1800" b="1" dirty="0">
                <a:solidFill>
                  <a:srgbClr val="00678F"/>
                </a:solidFill>
              </a:rPr>
              <a:t>2022 IEEE International Performance, Computing, and Communications Conference (IPCCC)</a:t>
            </a:r>
          </a:p>
          <a:p>
            <a:r>
              <a:rPr lang="en-US" sz="1800" dirty="0">
                <a:solidFill>
                  <a:srgbClr val="00678F"/>
                </a:solidFill>
              </a:rPr>
              <a:t>11 - 13 November 2022  |  Austin, Texas, USA</a:t>
            </a:r>
          </a:p>
          <a:p>
            <a:r>
              <a:rPr lang="en-US" sz="1800" i="1" dirty="0">
                <a:solidFill>
                  <a:srgbClr val="00678F"/>
                </a:solidFill>
              </a:rPr>
              <a:t>Sponsors:</a:t>
            </a:r>
            <a:r>
              <a:rPr lang="en-US" sz="1800" dirty="0">
                <a:solidFill>
                  <a:srgbClr val="00678F"/>
                </a:solidFill>
              </a:rPr>
              <a:t> IEEE Computer Society</a:t>
            </a:r>
          </a:p>
        </p:txBody>
      </p:sp>
    </p:spTree>
    <p:extLst>
      <p:ext uri="{BB962C8B-B14F-4D97-AF65-F5344CB8AC3E}">
        <p14:creationId xmlns:p14="http://schemas.microsoft.com/office/powerpoint/2010/main" val="2622793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69400" cy="838200"/>
          </a:xfrm>
          <a:prstGeom prst="rect">
            <a:avLst/>
          </a:prstGeom>
          <a:solidFill>
            <a:srgbClr val="C6E9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28575"/>
            <a:ext cx="392266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WCNC 2022  - April 10-13</a:t>
            </a:r>
          </a:p>
        </p:txBody>
      </p:sp>
      <p:pic>
        <p:nvPicPr>
          <p:cNvPr id="10" name="Picture 4" descr="austin_1303236 h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-92908"/>
            <a:ext cx="228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IEEE 	 </a:t>
            </a: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WCNC 2022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                   Austin, TX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9768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hlinkClick r:id="rId4"/>
              </a:rPr>
              <a:t>https://wcnc2022.ieee-wcnc.org</a:t>
            </a:r>
            <a:endParaRPr lang="en-US" sz="1600" b="1" dirty="0">
              <a:solidFill>
                <a:srgbClr val="1F4E7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1800" y="4144682"/>
            <a:ext cx="56363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3230282"/>
            <a:ext cx="563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" name="TextBox 3"/>
          <p:cNvSpPr txBox="1"/>
          <p:nvPr/>
        </p:nvSpPr>
        <p:spPr>
          <a:xfrm>
            <a:off x="76200" y="5486400"/>
            <a:ext cx="24309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</a:rPr>
              <a:t>TC </a:t>
            </a:r>
            <a:r>
              <a:rPr lang="mr-IN" sz="1600" dirty="0">
                <a:solidFill>
                  <a:srgbClr val="1F4E79"/>
                </a:solidFill>
              </a:rPr>
              <a:t>–</a:t>
            </a:r>
            <a:r>
              <a:rPr lang="en-US" sz="1600" dirty="0">
                <a:solidFill>
                  <a:srgbClr val="1F4E79"/>
                </a:solidFill>
              </a:rPr>
              <a:t> Technical Program</a:t>
            </a:r>
          </a:p>
          <a:p>
            <a:r>
              <a:rPr lang="en-US" sz="1600" dirty="0">
                <a:solidFill>
                  <a:srgbClr val="1F4E79"/>
                </a:solidFill>
              </a:rPr>
              <a:t>IF&amp;E </a:t>
            </a:r>
            <a:r>
              <a:rPr lang="mr-IN" sz="1600" dirty="0">
                <a:solidFill>
                  <a:srgbClr val="1F4E79"/>
                </a:solidFill>
              </a:rPr>
              <a:t>–</a:t>
            </a:r>
            <a:r>
              <a:rPr lang="en-US" sz="1600" dirty="0">
                <a:solidFill>
                  <a:srgbClr val="1F4E79"/>
                </a:solidFill>
              </a:rPr>
              <a:t> Industry Program</a:t>
            </a:r>
          </a:p>
          <a:p>
            <a:r>
              <a:rPr lang="en-US" sz="1600" dirty="0">
                <a:solidFill>
                  <a:srgbClr val="1F4E79"/>
                </a:solidFill>
              </a:rPr>
              <a:t>OPS - Operations</a:t>
            </a:r>
          </a:p>
          <a:p>
            <a:r>
              <a:rPr lang="en-US" sz="1600" dirty="0">
                <a:solidFill>
                  <a:srgbClr val="1F4E79"/>
                </a:solidFill>
              </a:rPr>
              <a:t>LA </a:t>
            </a:r>
            <a:r>
              <a:rPr lang="mr-IN" sz="1600" dirty="0">
                <a:solidFill>
                  <a:srgbClr val="1F4E79"/>
                </a:solidFill>
              </a:rPr>
              <a:t>–</a:t>
            </a:r>
            <a:r>
              <a:rPr lang="en-US" sz="1600" dirty="0">
                <a:solidFill>
                  <a:srgbClr val="1F4E79"/>
                </a:solidFill>
              </a:rPr>
              <a:t> Local Arrangement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3733800"/>
            <a:ext cx="2595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</a:rPr>
              <a:t>Space/Rooms/Location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1F4E79"/>
                </a:solidFill>
              </a:rPr>
              <a:t>Space Allocation (OPS)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1F4E79"/>
                </a:solidFill>
              </a:rPr>
              <a:t>Contractual Space (LA)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982" y="2667000"/>
            <a:ext cx="237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</a:rPr>
              <a:t>Content/Platform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1F4E79"/>
                </a:solidFill>
              </a:rPr>
              <a:t>Content (Tech, IF&amp;E)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1F4E79"/>
                </a:solidFill>
              </a:rPr>
              <a:t>Platform (OPS)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71800" y="2158424"/>
            <a:ext cx="838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5638800" y="2158424"/>
            <a:ext cx="457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0" name="Rectangle 19"/>
          <p:cNvSpPr/>
          <p:nvPr/>
        </p:nvSpPr>
        <p:spPr>
          <a:xfrm>
            <a:off x="7239000" y="2158424"/>
            <a:ext cx="6096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1" name="TextBox 20"/>
          <p:cNvSpPr txBox="1"/>
          <p:nvPr/>
        </p:nvSpPr>
        <p:spPr>
          <a:xfrm>
            <a:off x="4503426" y="3319046"/>
            <a:ext cx="2120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</a:rPr>
              <a:t>Delivery Hybrid Platform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1800" y="2234624"/>
            <a:ext cx="869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</a:rPr>
              <a:t>WS/TUT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2133600"/>
            <a:ext cx="54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</a:rPr>
              <a:t>IND </a:t>
            </a:r>
          </a:p>
          <a:p>
            <a:r>
              <a:rPr lang="en-US" sz="1400" dirty="0">
                <a:solidFill>
                  <a:srgbClr val="1F4E79"/>
                </a:solidFill>
              </a:rPr>
              <a:t>LDR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128168400" y="2158424"/>
            <a:ext cx="9144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6" name="TextBox 25"/>
          <p:cNvSpPr txBox="1"/>
          <p:nvPr/>
        </p:nvSpPr>
        <p:spPr>
          <a:xfrm>
            <a:off x="5661929" y="2252246"/>
            <a:ext cx="434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</a:rPr>
              <a:t>KN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62800" y="2277070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</a:rPr>
              <a:t>Panels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71800" y="3763682"/>
            <a:ext cx="56363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05200" y="3763682"/>
            <a:ext cx="3690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</a:rPr>
              <a:t>Space Allocation (to Tech, Industry, others)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00" y="4144682"/>
            <a:ext cx="460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</a:rPr>
              <a:t>Space Ref. (plenary, breakout rooms, exhibits, lunch, ..)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47800" y="1066800"/>
            <a:ext cx="7167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F4E79"/>
                </a:solidFill>
              </a:rPr>
              <a:t>Content Collection, Delivery Platform and Space/Location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848600" y="2158424"/>
            <a:ext cx="7620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4" name="TextBox 33"/>
          <p:cNvSpPr txBox="1"/>
          <p:nvPr/>
        </p:nvSpPr>
        <p:spPr>
          <a:xfrm>
            <a:off x="7848600" y="2209800"/>
            <a:ext cx="723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</a:rPr>
              <a:t>Others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71800" y="2696882"/>
            <a:ext cx="5638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6" name="TextBox 35"/>
          <p:cNvSpPr txBox="1"/>
          <p:nvPr/>
        </p:nvSpPr>
        <p:spPr>
          <a:xfrm>
            <a:off x="6611825" y="2133600"/>
            <a:ext cx="703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</a:rPr>
              <a:t>IND </a:t>
            </a:r>
          </a:p>
          <a:p>
            <a:r>
              <a:rPr lang="en-US" sz="1400" dirty="0">
                <a:solidFill>
                  <a:srgbClr val="1F4E79"/>
                </a:solidFill>
              </a:rPr>
              <a:t>Forum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29400" y="2164977"/>
            <a:ext cx="6096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8" name="Rectangle 37"/>
          <p:cNvSpPr/>
          <p:nvPr/>
        </p:nvSpPr>
        <p:spPr>
          <a:xfrm>
            <a:off x="6096000" y="2163482"/>
            <a:ext cx="5334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9" name="Rectangle 38"/>
          <p:cNvSpPr/>
          <p:nvPr/>
        </p:nvSpPr>
        <p:spPr>
          <a:xfrm>
            <a:off x="5653741" y="2711823"/>
            <a:ext cx="2937436" cy="1867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0" name="Rectangle 39"/>
          <p:cNvSpPr/>
          <p:nvPr/>
        </p:nvSpPr>
        <p:spPr>
          <a:xfrm>
            <a:off x="3810000" y="2164977"/>
            <a:ext cx="457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1" name="Rectangle 40"/>
          <p:cNvSpPr/>
          <p:nvPr/>
        </p:nvSpPr>
        <p:spPr>
          <a:xfrm>
            <a:off x="4267200" y="2163482"/>
            <a:ext cx="457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2" name="Rectangle 41"/>
          <p:cNvSpPr/>
          <p:nvPr/>
        </p:nvSpPr>
        <p:spPr>
          <a:xfrm>
            <a:off x="4724400" y="2161987"/>
            <a:ext cx="457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3" name="Rectangle 42"/>
          <p:cNvSpPr/>
          <p:nvPr/>
        </p:nvSpPr>
        <p:spPr>
          <a:xfrm>
            <a:off x="5181600" y="2160492"/>
            <a:ext cx="457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4" name="TextBox 43"/>
          <p:cNvSpPr txBox="1"/>
          <p:nvPr/>
        </p:nvSpPr>
        <p:spPr>
          <a:xfrm>
            <a:off x="3748741" y="22098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</a:rPr>
              <a:t>TRK</a:t>
            </a:r>
          </a:p>
          <a:p>
            <a:r>
              <a:rPr lang="en-US" sz="1400" dirty="0">
                <a:solidFill>
                  <a:srgbClr val="1F4E79"/>
                </a:solidFill>
              </a:rPr>
              <a:t>  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56861" y="22098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</a:rPr>
              <a:t>TRK</a:t>
            </a:r>
          </a:p>
          <a:p>
            <a:r>
              <a:rPr lang="en-US" sz="1400" dirty="0">
                <a:solidFill>
                  <a:srgbClr val="1F4E79"/>
                </a:solidFill>
              </a:rPr>
              <a:t> 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78082" y="22098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</a:rPr>
              <a:t>TRK</a:t>
            </a:r>
          </a:p>
          <a:p>
            <a:r>
              <a:rPr lang="en-US" sz="1400" dirty="0">
                <a:solidFill>
                  <a:srgbClr val="1F4E79"/>
                </a:solidFill>
              </a:rPr>
              <a:t> 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29185" y="22098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</a:rPr>
              <a:t>TRK</a:t>
            </a:r>
          </a:p>
          <a:p>
            <a:r>
              <a:rPr lang="en-US" sz="1400" dirty="0">
                <a:solidFill>
                  <a:srgbClr val="1F4E79"/>
                </a:solidFill>
              </a:rPr>
              <a:t>  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971801" y="2696881"/>
            <a:ext cx="2666999" cy="2136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" name="TextBox 6"/>
          <p:cNvSpPr txBox="1"/>
          <p:nvPr/>
        </p:nvSpPr>
        <p:spPr>
          <a:xfrm>
            <a:off x="6477000" y="2652059"/>
            <a:ext cx="1955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F4E79"/>
                </a:solidFill>
              </a:rPr>
              <a:t>Repository - Google Drive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62400" y="2667000"/>
            <a:ext cx="147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F4E79"/>
                </a:solidFill>
              </a:rPr>
              <a:t>Repository - EDAS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10000" y="2895600"/>
            <a:ext cx="3613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1F4E79"/>
                </a:solidFill>
              </a:rPr>
              <a:t>Program Components Matrix / website/ mobile/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6661" y="2252246"/>
            <a:ext cx="197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</a:rPr>
              <a:t>Content Generation</a:t>
            </a:r>
          </a:p>
        </p:txBody>
      </p:sp>
    </p:spTree>
    <p:extLst>
      <p:ext uri="{BB962C8B-B14F-4D97-AF65-F5344CB8AC3E}">
        <p14:creationId xmlns:p14="http://schemas.microsoft.com/office/powerpoint/2010/main" val="248801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69400" cy="838200"/>
          </a:xfrm>
          <a:prstGeom prst="rect">
            <a:avLst/>
          </a:prstGeom>
          <a:solidFill>
            <a:srgbClr val="C6E9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28575"/>
            <a:ext cx="392266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WCNC 2022  - April 10-13</a:t>
            </a:r>
          </a:p>
        </p:txBody>
      </p:sp>
      <p:pic>
        <p:nvPicPr>
          <p:cNvPr id="10" name="Picture 4" descr="austin_1303236 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-92908"/>
            <a:ext cx="228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IEEE 	 </a:t>
            </a: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WCNC 2022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                   Austin, TX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88392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Volunteer Help Needed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TECHNICAL MARKETING, MESSAGING AND COMMUNICATIONS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OUTREACH TECHNICAL COMMUNITY AND LOCAL COMPANIES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WEBSITE SUPPORT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OPERATIONS SUPPORT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LOCAL ARRANGEMENT</a:t>
            </a:r>
          </a:p>
          <a:p>
            <a:pPr>
              <a:defRPr/>
            </a:pPr>
            <a:endParaRPr lang="en-US" sz="1800" i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1800" i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If interested email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fawzi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behmann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@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  <a:hlinkClick r:id="rId3"/>
              </a:rPr>
              <a:t>f.behmann@ieee.org</a:t>
            </a:r>
            <a:endParaRPr lang="en-US" sz="1800" i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1800" i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1000" i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eaLnBrk="1" hangingPunct="1"/>
            <a:endParaRPr lang="en-US" sz="1800" dirty="0">
              <a:solidFill>
                <a:srgbClr val="1F4E7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39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austin hi res.jpg">
            <a:extLst>
              <a:ext uri="{FF2B5EF4-FFF2-40B4-BE49-F238E27FC236}">
                <a16:creationId xmlns:a16="http://schemas.microsoft.com/office/drawing/2014/main" id="{DE88BBC0-DE02-8343-B2A2-73D3BB028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90600"/>
            <a:ext cx="92964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69400" cy="1066800"/>
          </a:xfrm>
          <a:prstGeom prst="rect">
            <a:avLst/>
          </a:prstGeom>
          <a:solidFill>
            <a:srgbClr val="C6E9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616204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WCNC 2022, Austin </a:t>
            </a: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April 10-13</a:t>
            </a:r>
          </a:p>
          <a:p>
            <a:pPr>
              <a:defRPr/>
            </a:pPr>
            <a:r>
              <a:rPr lang="en-US" sz="2800" i="1" dirty="0">
                <a:solidFill>
                  <a:srgbClr val="1F4E79"/>
                </a:solidFill>
                <a:latin typeface="Arial" charset="0"/>
                <a:ea typeface="ＭＳ Ｐゴシック" charset="0"/>
                <a:cs typeface="ＭＳ Ｐゴシック" charset="0"/>
              </a:rPr>
              <a:t>Boosting Verticals into Wireless Orbit</a:t>
            </a:r>
          </a:p>
        </p:txBody>
      </p:sp>
      <p:pic>
        <p:nvPicPr>
          <p:cNvPr id="13" name="Picture 4" descr="austin_1303236 h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8534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86600" y="25626"/>
            <a:ext cx="228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IEEE 	 </a:t>
            </a: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WCNC 2022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                   Austin, TX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2400" y="1219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https://wcnc2022.ieee-wcnc.org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0" y="1828800"/>
            <a:ext cx="204981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F. Behmann</a:t>
            </a:r>
          </a:p>
          <a:p>
            <a:r>
              <a:rPr lang="en-US" sz="2400" dirty="0"/>
              <a:t>January 2022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69400" cy="838200"/>
          </a:xfrm>
          <a:prstGeom prst="rect">
            <a:avLst/>
          </a:prstGeom>
          <a:solidFill>
            <a:srgbClr val="C6E9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28575"/>
            <a:ext cx="613327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WCNC 2022  - April 10-13</a:t>
            </a:r>
          </a:p>
          <a:p>
            <a:pPr lvl="0">
              <a:defRPr/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WCNC 2022 Current Schedule at Glance</a:t>
            </a:r>
            <a:endParaRPr lang="en-US" sz="2300" i="1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10" name="Picture 4" descr="austin_1303236 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-92908"/>
            <a:ext cx="228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IEEE 	 </a:t>
            </a: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WCNC 2022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                   Austin, TX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06204"/>
              </p:ext>
            </p:extLst>
          </p:nvPr>
        </p:nvGraphicFramePr>
        <p:xfrm>
          <a:off x="228600" y="1143000"/>
          <a:ext cx="8686799" cy="5437188"/>
        </p:xfrm>
        <a:graphic>
          <a:graphicData uri="http://schemas.openxmlformats.org/drawingml/2006/table">
            <a:tbl>
              <a:tblPr/>
              <a:tblGrid>
                <a:gridCol w="116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19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757">
                <a:tc>
                  <a:txBody>
                    <a:bodyPr/>
                    <a:lstStyle/>
                    <a:p>
                      <a:pPr algn="ctr" fontAlgn="ctr"/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700" marR="10700" marT="1068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AF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Sunday April 10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AF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Monday April 11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AF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Tuesday April 12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AF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Wednesday April 13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AF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9:00 </a:t>
                      </a:r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10:30</a:t>
                      </a:r>
                    </a:p>
                  </a:txBody>
                  <a:tcPr marL="10700" marR="10700" marT="1068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Tutorials &amp; Workshops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Opening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Plenary/Keynotes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Keynotes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Keynotes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10:30 </a:t>
                      </a:r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11:00</a:t>
                      </a:r>
                    </a:p>
                  </a:txBody>
                  <a:tcPr marL="10700" marR="10700" marT="1068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Networking Break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Networking Break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Networking Break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Networking Break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11:00 </a:t>
                      </a:r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12:30</a:t>
                      </a:r>
                    </a:p>
                  </a:txBody>
                  <a:tcPr marL="10700" marR="10700" marT="1068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Tutorials &amp; Workshops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Sessions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Panels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Sessions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Panels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Sessions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Panels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12:30 </a:t>
                      </a:r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14:30</a:t>
                      </a:r>
                    </a:p>
                  </a:txBody>
                  <a:tcPr marL="10700" marR="10700" marT="1068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14:00 </a:t>
                      </a:r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15:30</a:t>
                      </a:r>
                    </a:p>
                  </a:txBody>
                  <a:tcPr marL="10700" marR="10700" marT="1068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Tutorials &amp; Workshops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Sessions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Panels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Sessions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Panels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Sessions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Panels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15:30 </a:t>
                      </a:r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16:00</a:t>
                      </a:r>
                    </a:p>
                  </a:txBody>
                  <a:tcPr marL="10700" marR="10700" marT="1068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Networking Break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Networking Break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Networking Break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Networking Break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2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16:00 </a:t>
                      </a:r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17:30</a:t>
                      </a:r>
                    </a:p>
                  </a:txBody>
                  <a:tcPr marL="10700" marR="10700" marT="1068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Tutorials &amp; Workshops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Sessions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Panels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Sessions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Panels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Sessions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Panels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18:00 </a:t>
                      </a:r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20:00</a:t>
                      </a:r>
                    </a:p>
                  </a:txBody>
                  <a:tcPr marL="10700" marR="10700" marT="1068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Welcome Reception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Dialogue with Industry Leaders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Conference Banquet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700" marR="10700" marT="10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27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69400" cy="838200"/>
          </a:xfrm>
          <a:prstGeom prst="rect">
            <a:avLst/>
          </a:prstGeom>
          <a:solidFill>
            <a:srgbClr val="C6E9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28575"/>
            <a:ext cx="4141729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WCNC 2022  - April 10-13</a:t>
            </a:r>
          </a:p>
          <a:p>
            <a:pPr>
              <a:defRPr/>
            </a:pPr>
            <a:r>
              <a:rPr lang="en-US" sz="2400" b="1" dirty="0">
                <a:solidFill>
                  <a:srgbClr val="1F4E79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 Matrix April 10, 11</a:t>
            </a:r>
          </a:p>
        </p:txBody>
      </p:sp>
      <p:pic>
        <p:nvPicPr>
          <p:cNvPr id="10" name="Picture 4" descr="austin_1303236 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-92908"/>
            <a:ext cx="228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IEEE 	 </a:t>
            </a: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WCNC 2022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                   Austin, TX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9768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hlinkClick r:id="rId3"/>
              </a:rPr>
              <a:t>https://wcnc2022.ieee-wcnc.org</a:t>
            </a:r>
            <a:endParaRPr lang="en-US" sz="1600" b="1" dirty="0">
              <a:solidFill>
                <a:srgbClr val="1F4E79"/>
              </a:solidFill>
            </a:endParaRPr>
          </a:p>
        </p:txBody>
      </p:sp>
      <p:pic>
        <p:nvPicPr>
          <p:cNvPr id="4" name="Picture 3" descr="screen 1Screen Shot 2021-11-03 at 10.11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7924800" cy="54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3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69400" cy="838200"/>
          </a:xfrm>
          <a:prstGeom prst="rect">
            <a:avLst/>
          </a:prstGeom>
          <a:solidFill>
            <a:srgbClr val="C6E9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28575"/>
            <a:ext cx="4158711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WCNC 2022  - April 10-13</a:t>
            </a:r>
          </a:p>
          <a:p>
            <a:pPr>
              <a:defRPr/>
            </a:pPr>
            <a:r>
              <a:rPr lang="en-US" sz="2400" b="1" dirty="0">
                <a:solidFill>
                  <a:srgbClr val="1F4E79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 Matrix April 12, 13</a:t>
            </a:r>
          </a:p>
        </p:txBody>
      </p:sp>
      <p:pic>
        <p:nvPicPr>
          <p:cNvPr id="10" name="Picture 4" descr="austin_1303236 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-92908"/>
            <a:ext cx="228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IEEE 	 </a:t>
            </a: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WCNC 2022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                   Austin, TX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9768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hlinkClick r:id="rId3"/>
              </a:rPr>
              <a:t>https://wcnc2022.ieee-wcnc.org</a:t>
            </a:r>
            <a:endParaRPr lang="en-US" sz="1600" b="1" dirty="0">
              <a:solidFill>
                <a:srgbClr val="1F4E79"/>
              </a:solidFill>
            </a:endParaRPr>
          </a:p>
        </p:txBody>
      </p:sp>
      <p:pic>
        <p:nvPicPr>
          <p:cNvPr id="4" name="Picture 3" descr="screen 2 Screen Shot 2021-11-03 at 10.12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9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9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69400" cy="838200"/>
          </a:xfrm>
          <a:prstGeom prst="rect">
            <a:avLst/>
          </a:prstGeom>
          <a:solidFill>
            <a:srgbClr val="C6E9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058" name="Picture 4" descr="austin_1303236 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400"/>
            <a:ext cx="2286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1763" y="177800"/>
            <a:ext cx="2493867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Austin Hilton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-76200"/>
            <a:ext cx="2514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IEEE 	 </a:t>
            </a:r>
            <a:r>
              <a:rPr lang="en-US" sz="14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WCNC 2022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                   Austin, TX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381000" y="914400"/>
            <a:ext cx="320487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 b="1" dirty="0">
              <a:solidFill>
                <a:srgbClr val="1F4E79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1F4E79"/>
                </a:solidFill>
                <a:latin typeface="+mn-lt"/>
              </a:rPr>
              <a:t>500 East 4</a:t>
            </a:r>
            <a:r>
              <a:rPr lang="en-US" sz="2400" b="1" baseline="30000" dirty="0">
                <a:solidFill>
                  <a:srgbClr val="1F4E79"/>
                </a:solidFill>
                <a:latin typeface="+mn-lt"/>
              </a:rPr>
              <a:t>nd</a:t>
            </a:r>
            <a:r>
              <a:rPr lang="en-US" sz="2400" b="1" dirty="0">
                <a:solidFill>
                  <a:srgbClr val="1F4E79"/>
                </a:solidFill>
                <a:latin typeface="+mn-lt"/>
              </a:rPr>
              <a:t> Street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1F4E79"/>
                </a:solidFill>
                <a:latin typeface="+mn-lt"/>
              </a:rPr>
              <a:t>Austin, Texas 78701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1F4E79"/>
                </a:solidFill>
                <a:latin typeface="+mn-lt"/>
              </a:rPr>
              <a:t>512.482.8000</a:t>
            </a:r>
          </a:p>
          <a:p>
            <a:pPr eaLnBrk="1" hangingPunct="1">
              <a:defRPr/>
            </a:pPr>
            <a:r>
              <a:rPr lang="en-US" sz="2400" b="1" dirty="0" err="1">
                <a:solidFill>
                  <a:srgbClr val="1F4E79"/>
                </a:solidFill>
                <a:latin typeface="+mn-lt"/>
              </a:rPr>
              <a:t>www.austin.hilton.com</a:t>
            </a:r>
            <a:endParaRPr lang="en-US" sz="2400" b="1" dirty="0">
              <a:solidFill>
                <a:srgbClr val="1F4E79"/>
              </a:solidFill>
              <a:latin typeface="+mn-lt"/>
            </a:endParaRPr>
          </a:p>
          <a:p>
            <a:pPr eaLnBrk="1" hangingPunct="1">
              <a:defRPr/>
            </a:pPr>
            <a:endParaRPr lang="en-US" sz="1200" b="1" dirty="0">
              <a:solidFill>
                <a:srgbClr val="1F4E79"/>
              </a:solidFill>
              <a:latin typeface="+mn-lt"/>
            </a:endParaRPr>
          </a:p>
        </p:txBody>
      </p:sp>
      <p:pic>
        <p:nvPicPr>
          <p:cNvPr id="26" name="Picture 4" descr="hil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Screen Shot 2019-07-08 at 10.24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5900" y="4495800"/>
            <a:ext cx="3603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1143000" y="3200400"/>
            <a:ext cx="31343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1F4E79"/>
                </a:solidFill>
                <a:latin typeface="+mn-lt"/>
              </a:rPr>
              <a:t>Conference Meetings Space</a:t>
            </a:r>
          </a:p>
        </p:txBody>
      </p:sp>
      <p:pic>
        <p:nvPicPr>
          <p:cNvPr id="29" name="Picture 1" descr="Hilton 1 r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43465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92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69400" cy="838200"/>
          </a:xfrm>
          <a:prstGeom prst="rect">
            <a:avLst/>
          </a:prstGeom>
          <a:solidFill>
            <a:srgbClr val="C6E9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28575"/>
            <a:ext cx="4655717" cy="1200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WCNC 2022  - April 10-13</a:t>
            </a:r>
          </a:p>
          <a:p>
            <a:pPr>
              <a:defRPr/>
            </a:pPr>
            <a:r>
              <a:rPr lang="en-US" sz="2800" dirty="0">
                <a:solidFill>
                  <a:srgbClr val="1F4E79"/>
                </a:solidFill>
              </a:rPr>
              <a:t>Hilton Hotel Allocated space </a:t>
            </a:r>
            <a:endParaRPr lang="en-US" sz="1400" dirty="0">
              <a:solidFill>
                <a:srgbClr val="1F4E79"/>
              </a:solidFill>
            </a:endParaRPr>
          </a:p>
          <a:p>
            <a:endParaRPr lang="en-US" sz="1600" dirty="0">
              <a:solidFill>
                <a:srgbClr val="1F4E79"/>
              </a:solidFill>
            </a:endParaRPr>
          </a:p>
        </p:txBody>
      </p:sp>
      <p:pic>
        <p:nvPicPr>
          <p:cNvPr id="10" name="Picture 4" descr="austin_1303236 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-92908"/>
            <a:ext cx="228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IEEE 	 </a:t>
            </a: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WCNC 2022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                   Austin, TX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324600"/>
            <a:ext cx="2057400" cy="365125"/>
          </a:xfrm>
        </p:spPr>
        <p:txBody>
          <a:bodyPr/>
          <a:lstStyle/>
          <a:p>
            <a:pPr>
              <a:defRPr/>
            </a:pPr>
            <a:fld id="{BC941FE5-8751-5A41-9B57-5853A55FD1D9}" type="slidenum">
              <a:rPr lang="en-US" smtClean="0">
                <a:solidFill>
                  <a:prstClr val="white"/>
                </a:solidFill>
                <a:latin typeface="Calibri"/>
              </a:rPr>
              <a:pPr>
                <a:defRPr/>
              </a:pPr>
              <a:t>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721475"/>
            <a:ext cx="2057400" cy="365125"/>
          </a:xfrm>
        </p:spPr>
        <p:txBody>
          <a:bodyPr/>
          <a:lstStyle/>
          <a:p>
            <a:pPr>
              <a:defRPr/>
            </a:pPr>
            <a:fld id="{BC941FE5-8751-5A41-9B57-5853A55FD1D9}" type="slidenum">
              <a:rPr lang="en-US" smtClean="0">
                <a:solidFill>
                  <a:prstClr val="white"/>
                </a:solidFill>
                <a:latin typeface="Calibri"/>
              </a:rPr>
              <a:pPr>
                <a:defRPr/>
              </a:pPr>
              <a:t>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5" y="1284790"/>
            <a:ext cx="4500560" cy="4804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033" y="1284789"/>
            <a:ext cx="4247197" cy="48043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37352" y="6421993"/>
            <a:ext cx="96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800" dirty="0">
                <a:solidFill>
                  <a:prstClr val="black"/>
                </a:solidFill>
                <a:latin typeface="Calibri" charset="0"/>
                <a:ea typeface="+mn-ea"/>
              </a:rPr>
              <a:t>4</a:t>
            </a:r>
            <a:r>
              <a:rPr lang="en-US" sz="1800" baseline="30000" dirty="0">
                <a:solidFill>
                  <a:prstClr val="black"/>
                </a:solidFill>
                <a:latin typeface="Calibri" charset="0"/>
                <a:ea typeface="+mn-ea"/>
              </a:rPr>
              <a:t>th</a:t>
            </a:r>
            <a:r>
              <a:rPr lang="en-US" sz="1800" dirty="0">
                <a:solidFill>
                  <a:prstClr val="black"/>
                </a:solidFill>
                <a:latin typeface="Calibri" charset="0"/>
                <a:ea typeface="+mn-ea"/>
              </a:rPr>
              <a:t> Floor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6538" y="6421993"/>
            <a:ext cx="96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800" dirty="0">
                <a:solidFill>
                  <a:prstClr val="black"/>
                </a:solidFill>
                <a:latin typeface="Calibri" charset="0"/>
                <a:ea typeface="+mn-ea"/>
              </a:rPr>
              <a:t>6</a:t>
            </a:r>
            <a:r>
              <a:rPr lang="en-US" sz="1800" baseline="30000" dirty="0">
                <a:solidFill>
                  <a:prstClr val="black"/>
                </a:solidFill>
                <a:latin typeface="Calibri" charset="0"/>
                <a:ea typeface="+mn-ea"/>
              </a:rPr>
              <a:t>th</a:t>
            </a:r>
            <a:r>
              <a:rPr lang="en-US" sz="1800" dirty="0">
                <a:solidFill>
                  <a:prstClr val="black"/>
                </a:solidFill>
                <a:latin typeface="Calibri" charset="0"/>
                <a:ea typeface="+mn-ea"/>
              </a:rPr>
              <a:t> Floor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72721" y="1503047"/>
            <a:ext cx="468084" cy="487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05886" y="1586865"/>
            <a:ext cx="354487" cy="4038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58125" y="3136266"/>
            <a:ext cx="365760" cy="4711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01993" y="2348864"/>
            <a:ext cx="344805" cy="355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77716" y="3136267"/>
            <a:ext cx="320517" cy="378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15328" y="2755265"/>
            <a:ext cx="382905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9554" y="2407004"/>
            <a:ext cx="1393641" cy="151158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06190" y="2874646"/>
            <a:ext cx="325754" cy="341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42388" y="3215853"/>
            <a:ext cx="351947" cy="353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97555" y="3027046"/>
            <a:ext cx="407670" cy="433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48992" y="3507106"/>
            <a:ext cx="339567" cy="3352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88105" y="4048125"/>
            <a:ext cx="396240" cy="434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88107" y="3574799"/>
            <a:ext cx="342423" cy="419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07408" y="2291866"/>
            <a:ext cx="1706879" cy="96691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534" y="2916239"/>
            <a:ext cx="405764" cy="461665"/>
          </a:xfrm>
          <a:prstGeom prst="rect">
            <a:avLst/>
          </a:prstGeom>
          <a:noFill/>
          <a:ln w="38100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sz="800" b="1" dirty="0" err="1">
                <a:solidFill>
                  <a:prstClr val="black"/>
                </a:solidFill>
                <a:latin typeface="Calibri" charset="0"/>
                <a:ea typeface="+mn-ea"/>
              </a:rPr>
              <a:t>Reg</a:t>
            </a:r>
            <a:r>
              <a:rPr lang="en-US" sz="800" b="1" dirty="0">
                <a:solidFill>
                  <a:prstClr val="black"/>
                </a:solidFill>
                <a:latin typeface="Calibri" charset="0"/>
                <a:ea typeface="+mn-ea"/>
              </a:rPr>
              <a:t> Desk 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81883" y="2929085"/>
            <a:ext cx="864339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800" b="1" dirty="0">
                <a:solidFill>
                  <a:srgbClr val="7030A0"/>
                </a:solidFill>
                <a:latin typeface="Calibri" charset="0"/>
                <a:ea typeface="+mn-ea"/>
              </a:rPr>
              <a:t>Lunch / Exhibits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13156" y="1586865"/>
            <a:ext cx="568798" cy="4038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12354" y="4551050"/>
            <a:ext cx="439180" cy="4038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60968" y="4048125"/>
            <a:ext cx="86064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400" dirty="0">
                <a:solidFill>
                  <a:prstClr val="black"/>
                </a:solidFill>
                <a:latin typeface="Calibri" charset="0"/>
                <a:ea typeface="+mn-ea"/>
              </a:rPr>
              <a:t>Not Available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15025" y="3371850"/>
            <a:ext cx="1691640" cy="2070737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10116" y="2323548"/>
            <a:ext cx="19032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5DA824"/>
                </a:solidFill>
                <a:latin typeface="Calibri" charset="0"/>
                <a:ea typeface="+mn-ea"/>
              </a:rPr>
              <a:t>General Session / 1-2 Breakouts</a:t>
            </a:r>
          </a:p>
        </p:txBody>
      </p:sp>
    </p:spTree>
    <p:extLst>
      <p:ext uri="{BB962C8B-B14F-4D97-AF65-F5344CB8AC3E}">
        <p14:creationId xmlns:p14="http://schemas.microsoft.com/office/powerpoint/2010/main" val="20744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69400" cy="838200"/>
          </a:xfrm>
          <a:prstGeom prst="rect">
            <a:avLst/>
          </a:prstGeom>
          <a:solidFill>
            <a:srgbClr val="C6E9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28575"/>
            <a:ext cx="392266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WCNC 2022  - April 10-13</a:t>
            </a:r>
          </a:p>
        </p:txBody>
      </p:sp>
      <p:pic>
        <p:nvPicPr>
          <p:cNvPr id="10" name="Picture 4" descr="austin_1303236 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-92908"/>
            <a:ext cx="228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IEEE 	 </a:t>
            </a: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WCNC 2022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                   Austin, TX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9768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hlinkClick r:id="rId3"/>
              </a:rPr>
              <a:t>https://wcnc2022.ieee-wcnc.org</a:t>
            </a:r>
            <a:endParaRPr lang="en-US" sz="1600" b="1" dirty="0">
              <a:solidFill>
                <a:srgbClr val="1F4E79"/>
              </a:solidFill>
            </a:endParaRPr>
          </a:p>
        </p:txBody>
      </p:sp>
      <p:pic>
        <p:nvPicPr>
          <p:cNvPr id="12" name="Picture 11" descr="New limestone and glass librar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1"/>
            <a:ext cx="47244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picture containing building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43434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56922" y="5178623"/>
            <a:ext cx="1271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1F4E79"/>
                </a:solidFill>
              </a:rPr>
              <a:t>Roof Garden</a:t>
            </a:r>
            <a:endParaRPr lang="en-US" sz="1400" dirty="0">
              <a:solidFill>
                <a:srgbClr val="1F4E7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F4E79"/>
                </a:solidFill>
              </a:rPr>
              <a:t>Austin Central Library Event Center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5473005"/>
            <a:ext cx="312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1F4E79"/>
                </a:solidFill>
              </a:rPr>
              <a:t>WCNC 2022 Banquet Hours</a:t>
            </a:r>
          </a:p>
          <a:p>
            <a:r>
              <a:rPr lang="en-US" sz="1400" dirty="0">
                <a:solidFill>
                  <a:srgbClr val="1F4E79"/>
                </a:solidFill>
              </a:rPr>
              <a:t>Doors open 6:30 pm</a:t>
            </a:r>
          </a:p>
          <a:p>
            <a:r>
              <a:rPr lang="en-US" sz="1400" dirty="0">
                <a:solidFill>
                  <a:srgbClr val="1F4E79"/>
                </a:solidFill>
              </a:rPr>
              <a:t>Bars open 6:30 pm until 8:30pm</a:t>
            </a:r>
          </a:p>
          <a:p>
            <a:r>
              <a:rPr lang="en-US" sz="1400" dirty="0">
                <a:solidFill>
                  <a:srgbClr val="1F4E79"/>
                </a:solidFill>
              </a:rPr>
              <a:t>Dinner served 7:30 pm</a:t>
            </a:r>
          </a:p>
          <a:p>
            <a:r>
              <a:rPr lang="en-US" sz="1400" dirty="0">
                <a:solidFill>
                  <a:srgbClr val="1F4E79"/>
                </a:solidFill>
              </a:rPr>
              <a:t>Event ends by 9 pm</a:t>
            </a:r>
          </a:p>
          <a:p>
            <a:r>
              <a:rPr lang="en-US" sz="1400" dirty="0">
                <a:solidFill>
                  <a:srgbClr val="1F4E79"/>
                </a:solidFill>
              </a:rPr>
              <a:t>Departure by 10 pm</a:t>
            </a:r>
          </a:p>
        </p:txBody>
      </p:sp>
      <p:pic>
        <p:nvPicPr>
          <p:cNvPr id="14" name="Picture 13" descr="distance Screen Shot 2021-08-02 at 9.59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76300"/>
            <a:ext cx="4114800" cy="13081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53000" y="914400"/>
            <a:ext cx="4114800" cy="1295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table, indoor, ceiling&#10;&#10;Description automatically generated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7270"/>
            <a:ext cx="4191000" cy="31991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5400" y="420469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E79"/>
                </a:solidFill>
              </a:rPr>
              <a:t>On-site visit </a:t>
            </a:r>
            <a:r>
              <a:rPr lang="mr-IN" sz="2400" b="1" dirty="0">
                <a:solidFill>
                  <a:srgbClr val="1F4E79"/>
                </a:solidFill>
              </a:rPr>
              <a:t>–</a:t>
            </a:r>
            <a:r>
              <a:rPr lang="en-US" sz="2400" b="1" dirty="0">
                <a:solidFill>
                  <a:srgbClr val="1F4E79"/>
                </a:solidFill>
              </a:rPr>
              <a:t> Banquet space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1078468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</a:rPr>
              <a:t>https://</a:t>
            </a:r>
            <a:r>
              <a:rPr lang="en-US" sz="1600" dirty="0" err="1">
                <a:solidFill>
                  <a:srgbClr val="1F4E79"/>
                </a:solidFill>
              </a:rPr>
              <a:t>library.austintexas.gov</a:t>
            </a:r>
            <a:r>
              <a:rPr lang="en-US" sz="1600" dirty="0">
                <a:solidFill>
                  <a:srgbClr val="1F4E79"/>
                </a:solidFill>
              </a:rPr>
              <a:t>/ </a:t>
            </a:r>
          </a:p>
        </p:txBody>
      </p:sp>
      <p:pic>
        <p:nvPicPr>
          <p:cNvPr id="18" name="Picture 17" descr="APL Screen Shot 2021-08-02 at 10.28.3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2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69400" cy="838200"/>
          </a:xfrm>
          <a:prstGeom prst="rect">
            <a:avLst/>
          </a:prstGeom>
          <a:solidFill>
            <a:srgbClr val="C6E9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28575"/>
            <a:ext cx="616204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WCNC 2022  - April 10-13</a:t>
            </a:r>
          </a:p>
          <a:p>
            <a:pPr lvl="0">
              <a:defRPr/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WCNC 2022 Enhanced Industry Program </a:t>
            </a:r>
            <a:endParaRPr lang="en-US" sz="2300" i="1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10" name="Picture 4" descr="austin_1303236 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-92908"/>
            <a:ext cx="228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IEEE 	 </a:t>
            </a: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WCNC 2022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                   Austin, TX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" descr="Screen Shot 2020-11-29 at 7.26.07 PM.png">
            <a:extLst>
              <a:ext uri="{FF2B5EF4-FFF2-40B4-BE49-F238E27FC236}">
                <a16:creationId xmlns:a16="http://schemas.microsoft.com/office/drawing/2014/main" id="{E4BB4C45-99BA-A84E-8C14-C61B8AB3E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62896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2107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Designs\CTS June 14th Meeting1.pot</Template>
  <TotalTime>79895</TotalTime>
  <Words>736</Words>
  <Application>Microsoft Macintosh PowerPoint</Application>
  <PresentationFormat>On-screen Show (4:3)</PresentationFormat>
  <Paragraphs>202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Custom Design</vt:lpstr>
      <vt:lpstr>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Southwest Research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TEXAS SECTION OF THE IEEE</dc:title>
  <dc:creator>Joe Redfield</dc:creator>
  <cp:lastModifiedBy>mcdodge@gmail.com</cp:lastModifiedBy>
  <cp:revision>1479</cp:revision>
  <cp:lastPrinted>2021-06-18T13:46:40Z</cp:lastPrinted>
  <dcterms:created xsi:type="dcterms:W3CDTF">2012-09-01T02:44:56Z</dcterms:created>
  <dcterms:modified xsi:type="dcterms:W3CDTF">2022-01-22T14:51:37Z</dcterms:modified>
</cp:coreProperties>
</file>