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4"/>
    <p:sldMasterId id="2147483825" r:id="rId5"/>
    <p:sldMasterId id="2147483843" r:id="rId6"/>
  </p:sldMasterIdLst>
  <p:notesMasterIdLst>
    <p:notesMasterId r:id="rId21"/>
  </p:notesMasterIdLst>
  <p:handoutMasterIdLst>
    <p:handoutMasterId r:id="rId22"/>
  </p:handoutMasterIdLst>
  <p:sldIdLst>
    <p:sldId id="271" r:id="rId7"/>
    <p:sldId id="286" r:id="rId8"/>
    <p:sldId id="257" r:id="rId9"/>
    <p:sldId id="272" r:id="rId10"/>
    <p:sldId id="282" r:id="rId11"/>
    <p:sldId id="273" r:id="rId12"/>
    <p:sldId id="270" r:id="rId13"/>
    <p:sldId id="296" r:id="rId14"/>
    <p:sldId id="297" r:id="rId15"/>
    <p:sldId id="266" r:id="rId16"/>
    <p:sldId id="294" r:id="rId17"/>
    <p:sldId id="295" r:id="rId18"/>
    <p:sldId id="290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2"/>
    <a:srgbClr val="6A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37" autoAdjust="0"/>
    <p:restoredTop sz="86499" autoAdjust="0"/>
  </p:normalViewPr>
  <p:slideViewPr>
    <p:cSldViewPr snapToGrid="0" snapToObjects="1">
      <p:cViewPr varScale="1">
        <p:scale>
          <a:sx n="100" d="100"/>
          <a:sy n="100" d="100"/>
        </p:scale>
        <p:origin x="249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1/21/22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1/21/22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2950" cy="3414713"/>
          </a:xfrm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26513"/>
            <a:ext cx="5070244" cy="431556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Notes: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2950" cy="3414713"/>
          </a:xfrm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26513"/>
            <a:ext cx="5070244" cy="431556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061162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2950" cy="3414713"/>
          </a:xfrm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26513"/>
            <a:ext cx="5070244" cy="431556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Notes: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1/21/22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3213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762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709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352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021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8701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703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27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857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1968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9909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 Image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3429318"/>
            <a:ext cx="7772400" cy="9039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4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685800" y="4425316"/>
            <a:ext cx="7772400" cy="1244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SzPct val="100000"/>
              <a:buFont typeface="Noto Sans Symbols"/>
              <a:buNone/>
              <a:defRPr sz="2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84587"/>
            <a:ext cx="1823679" cy="182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074510"/>
            <a:ext cx="1825874" cy="182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600" y="1084587"/>
            <a:ext cx="1825874" cy="182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1084587"/>
            <a:ext cx="1825874" cy="182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15200" y="1084587"/>
            <a:ext cx="1825874" cy="1825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26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685800" y="2273452"/>
            <a:ext cx="7772400" cy="9039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4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685800" y="3269450"/>
            <a:ext cx="7772400" cy="1244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7F7F7F"/>
              </a:buClr>
              <a:buSzPct val="100000"/>
              <a:buFont typeface="Arial"/>
              <a:buNone/>
              <a:defRPr sz="2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5749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OneColumnBulle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396815" y="1199109"/>
            <a:ext cx="8419381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7F7F7F"/>
              </a:buClr>
              <a:buSzPct val="100000"/>
              <a:buFont typeface="Arial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396815" y="1825625"/>
            <a:ext cx="8419381" cy="414385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00100" marR="0" lvl="1" indent="-22860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7300" marR="0" lvl="2" indent="-24130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7350" marR="0" lvl="3" indent="-19685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4550" marR="0" lvl="4" indent="-19685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5832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TwoColumnBulletsGraphic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396815" y="1199109"/>
            <a:ext cx="8419381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7F7F7F"/>
              </a:buClr>
              <a:buSzPct val="100000"/>
              <a:buFont typeface="Arial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396816" y="1825625"/>
            <a:ext cx="4076330" cy="414385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00100" marR="0" lvl="1" indent="-22860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7300" marR="0" lvl="2" indent="-24130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7350" marR="0" lvl="3" indent="-19685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4550" marR="0" lvl="4" indent="-19685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3"/>
          </p:nvPr>
        </p:nvSpPr>
        <p:spPr>
          <a:xfrm>
            <a:off x="4621213" y="1825625"/>
            <a:ext cx="4195762" cy="41433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9270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750300" y="65198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E7B08B5-BF7C-7846-AEDA-2DE2CBA4E0A5}" type="datetimeFigureOut">
              <a:rPr lang="en-US"/>
              <a:pPr>
                <a:defRPr/>
              </a:pPr>
              <a:t>1/21/22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4E024DD-2166-4A40-B731-8C61BF65C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1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4E4807B-86D3-7543-85A7-AEF83015FC1B}" type="datetimeFigureOut">
              <a:rPr lang="en-US"/>
              <a:pPr>
                <a:defRPr/>
              </a:pPr>
              <a:t>1/21/22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7CBBD65-6790-2D49-916E-66976BC22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0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2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C2C9544-F5C4-0A45-AA8A-5CEDE493F6AA}" type="datetimeFigureOut">
              <a:rPr lang="en-US"/>
              <a:pPr>
                <a:defRPr/>
              </a:pPr>
              <a:t>1/21/22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0E1DE07-DF04-AD4C-BEA3-D16144FD2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77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B520996-5F19-3B48-9A99-2F33D4C4CC54}" type="datetimeFigureOut">
              <a:rPr lang="en-US"/>
              <a:pPr>
                <a:defRPr/>
              </a:pPr>
              <a:t>1/21/22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D4DC80-1652-FF4C-B006-CECFC8994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2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A825701-0D58-B84C-90F7-2B15F34DCB9F}" type="datetimeFigureOut">
              <a:rPr lang="en-US"/>
              <a:pPr>
                <a:defRPr/>
              </a:pPr>
              <a:t>1/21/22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55E2909-FFBC-9348-B870-685C90368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748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134D6BE-B2DB-9645-BB27-8CF34E536748}" type="datetimeFigureOut">
              <a:rPr lang="en-US"/>
              <a:pPr>
                <a:defRPr/>
              </a:pPr>
              <a:t>1/21/22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35A462-5A6E-5F42-9E94-0DD269C0C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870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804FEAB-2666-EC41-85FA-406571E212A6}" type="datetimeFigureOut">
              <a:rPr lang="en-US"/>
              <a:pPr>
                <a:defRPr/>
              </a:pPr>
              <a:t>1/21/22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F16764F-5576-5346-8F76-B7F816949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4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9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5AA8804-3D30-0B46-9782-1B9994DEDE1F}" type="datetimeFigureOut">
              <a:rPr lang="en-US"/>
              <a:pPr>
                <a:defRPr/>
              </a:pPr>
              <a:t>1/21/22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807D09-85F9-4E44-8846-07E27DFD4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51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9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7C86934-B412-A642-AD01-1BC7838C548B}" type="datetimeFigureOut">
              <a:rPr lang="en-US"/>
              <a:pPr>
                <a:defRPr/>
              </a:pPr>
              <a:t>1/21/22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0EA946B-23C2-2749-9C56-FE6849D44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34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5F534DD-34EE-3B4F-8DD7-459E7033F026}" type="datetimeFigureOut">
              <a:rPr lang="en-US"/>
              <a:pPr>
                <a:defRPr/>
              </a:pPr>
              <a:t>1/21/22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C06EC37-F4B5-F24D-A80B-C633634B9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807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0D6FBC3-614B-1A4D-A0A8-58CAA4C2DFB3}" type="datetimeFigureOut">
              <a:rPr lang="en-US"/>
              <a:pPr>
                <a:defRPr/>
              </a:pPr>
              <a:t>1/21/22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8F98B8-BCB5-AE4B-9259-687D6F52A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8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1/21/22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1/21/22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1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</p:sldLayoutIdLst>
  <p:txStyles>
    <p:titleStyle>
      <a:lvl1pPr algn="ctr" defTabSz="754063" rtl="0" eaLnBrk="0" fontAlgn="base" hangingPunct="0">
        <a:spcBef>
          <a:spcPct val="0"/>
        </a:spcBef>
        <a:spcAft>
          <a:spcPct val="0"/>
        </a:spcAft>
        <a:defRPr sz="3500" b="1" i="1">
          <a:solidFill>
            <a:srgbClr val="CF0E3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defTabSz="754063" rtl="0" eaLnBrk="0" fontAlgn="base" hangingPunct="0">
        <a:spcBef>
          <a:spcPct val="0"/>
        </a:spcBef>
        <a:spcAft>
          <a:spcPct val="0"/>
        </a:spcAft>
        <a:defRPr sz="3500" b="1" i="1">
          <a:solidFill>
            <a:srgbClr val="CF0E3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defTabSz="754063" rtl="0" eaLnBrk="0" fontAlgn="base" hangingPunct="0">
        <a:spcBef>
          <a:spcPct val="0"/>
        </a:spcBef>
        <a:spcAft>
          <a:spcPct val="0"/>
        </a:spcAft>
        <a:defRPr sz="3500" b="1" i="1">
          <a:solidFill>
            <a:srgbClr val="CF0E3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defTabSz="754063" rtl="0" eaLnBrk="0" fontAlgn="base" hangingPunct="0">
        <a:spcBef>
          <a:spcPct val="0"/>
        </a:spcBef>
        <a:spcAft>
          <a:spcPct val="0"/>
        </a:spcAft>
        <a:defRPr sz="3500" b="1" i="1">
          <a:solidFill>
            <a:srgbClr val="CF0E3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defTabSz="754063" rtl="0" eaLnBrk="0" fontAlgn="base" hangingPunct="0">
        <a:spcBef>
          <a:spcPct val="0"/>
        </a:spcBef>
        <a:spcAft>
          <a:spcPct val="0"/>
        </a:spcAft>
        <a:defRPr sz="3500" b="1" i="1">
          <a:solidFill>
            <a:srgbClr val="CF0E3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defTabSz="754063" rtl="0" eaLnBrk="0" fontAlgn="base" hangingPunct="0">
        <a:spcBef>
          <a:spcPct val="0"/>
        </a:spcBef>
        <a:spcAft>
          <a:spcPct val="0"/>
        </a:spcAft>
        <a:defRPr sz="3500" b="1" i="1">
          <a:solidFill>
            <a:srgbClr val="CF0E3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defTabSz="754063" rtl="0" eaLnBrk="0" fontAlgn="base" hangingPunct="0">
        <a:spcBef>
          <a:spcPct val="0"/>
        </a:spcBef>
        <a:spcAft>
          <a:spcPct val="0"/>
        </a:spcAft>
        <a:defRPr sz="3500" b="1" i="1">
          <a:solidFill>
            <a:srgbClr val="CF0E3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defTabSz="754063" rtl="0" eaLnBrk="0" fontAlgn="base" hangingPunct="0">
        <a:spcBef>
          <a:spcPct val="0"/>
        </a:spcBef>
        <a:spcAft>
          <a:spcPct val="0"/>
        </a:spcAft>
        <a:defRPr sz="3500" b="1" i="1">
          <a:solidFill>
            <a:srgbClr val="CF0E3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defTabSz="754063" rtl="0" eaLnBrk="0" fontAlgn="base" hangingPunct="0">
        <a:spcBef>
          <a:spcPct val="0"/>
        </a:spcBef>
        <a:spcAft>
          <a:spcPct val="0"/>
        </a:spcAft>
        <a:defRPr sz="3500" b="1" i="1">
          <a:solidFill>
            <a:srgbClr val="CF0E3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defTabSz="754063" rtl="0" eaLnBrk="0" fontAlgn="base" hangingPunct="0">
        <a:spcBef>
          <a:spcPct val="20000"/>
        </a:spcBef>
        <a:spcAft>
          <a:spcPct val="0"/>
        </a:spcAft>
        <a:buClr>
          <a:srgbClr val="CF0E30"/>
        </a:buClr>
        <a:buSzPct val="79000"/>
        <a:buFont typeface="Monotype Sorts" charset="0"/>
        <a:buChar char="u"/>
        <a:defRPr sz="2900" b="1">
          <a:solidFill>
            <a:srgbClr val="0033CC"/>
          </a:solidFill>
          <a:latin typeface="+mn-lt"/>
          <a:ea typeface="ＭＳ Ｐゴシック" charset="0"/>
          <a:cs typeface="ＭＳ Ｐゴシック" charset="0"/>
        </a:defRPr>
      </a:lvl1pPr>
      <a:lvl2pPr marL="733425" indent="-276225" algn="l" defTabSz="754063" rtl="0" eaLnBrk="0" fontAlgn="base" hangingPunct="0">
        <a:spcBef>
          <a:spcPct val="20000"/>
        </a:spcBef>
        <a:spcAft>
          <a:spcPct val="0"/>
        </a:spcAft>
        <a:buClr>
          <a:srgbClr val="CF0E30"/>
        </a:buClr>
        <a:buSzPct val="89000"/>
        <a:buChar char="o"/>
        <a:defRPr sz="2500" b="1">
          <a:solidFill>
            <a:srgbClr val="0033CC"/>
          </a:solidFill>
          <a:latin typeface="+mn-lt"/>
          <a:ea typeface="ＭＳ Ｐゴシック" charset="0"/>
        </a:defRPr>
      </a:lvl2pPr>
      <a:lvl3pPr marL="1143000" indent="-295275" algn="l" defTabSz="7540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charset="0"/>
        <a:buChar char="ü"/>
        <a:defRPr sz="2100" b="1">
          <a:solidFill>
            <a:srgbClr val="0033CC"/>
          </a:solidFill>
          <a:latin typeface="+mn-lt"/>
          <a:ea typeface="ＭＳ Ｐゴシック" charset="0"/>
        </a:defRPr>
      </a:lvl3pPr>
      <a:lvl4pPr marL="1549400" indent="-292100" algn="l" defTabSz="7540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charset="0"/>
        <a:buChar char="§"/>
        <a:defRPr>
          <a:solidFill>
            <a:srgbClr val="0033CC"/>
          </a:solidFill>
          <a:latin typeface="+mn-lt"/>
          <a:ea typeface="ＭＳ Ｐゴシック" charset="0"/>
        </a:defRPr>
      </a:lvl4pPr>
      <a:lvl5pPr marL="1943100" indent="-279400" algn="l" defTabSz="7540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rgbClr val="0033CC"/>
          </a:solidFill>
          <a:latin typeface="+mn-lt"/>
          <a:ea typeface="ＭＳ Ｐゴシック" charset="0"/>
        </a:defRPr>
      </a:lvl5pPr>
      <a:lvl6pPr marL="2400300" indent="-279400" algn="l" defTabSz="7540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rgbClr val="0033CC"/>
          </a:solidFill>
          <a:latin typeface="+mn-lt"/>
        </a:defRPr>
      </a:lvl6pPr>
      <a:lvl7pPr marL="2857500" indent="-279400" algn="l" defTabSz="7540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rgbClr val="0033CC"/>
          </a:solidFill>
          <a:latin typeface="+mn-lt"/>
        </a:defRPr>
      </a:lvl7pPr>
      <a:lvl8pPr marL="3314700" indent="-279400" algn="l" defTabSz="7540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rgbClr val="0033CC"/>
          </a:solidFill>
          <a:latin typeface="+mn-lt"/>
        </a:defRPr>
      </a:lvl8pPr>
      <a:lvl9pPr marL="3771900" indent="-279400" algn="l" defTabSz="7540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rgbClr val="0033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914400">
              <a:defRPr/>
            </a:pPr>
            <a:fld id="{15BE6D28-0034-484B-AFAD-83E36076D507}" type="datetimeFigureOut">
              <a:rPr lang="en-US"/>
              <a:pPr defTabSz="914400">
                <a:defRPr/>
              </a:pPr>
              <a:t>1/21/22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914400">
              <a:defRPr/>
            </a:pPr>
            <a:fld id="{02011F64-BF72-A640-BAE3-F8C8ABF126AF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88" y="6002338"/>
            <a:ext cx="9123362" cy="873125"/>
          </a:xfrm>
          <a:prstGeom prst="rect">
            <a:avLst/>
          </a:prstGeom>
          <a:gradFill flip="none" rotWithShape="1">
            <a:gsLst>
              <a:gs pos="23000">
                <a:schemeClr val="accent6"/>
              </a:gs>
              <a:gs pos="100000">
                <a:srgbClr val="FFFFFF"/>
              </a:gs>
              <a:gs pos="65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23363" cy="254000"/>
          </a:xfrm>
          <a:prstGeom prst="rect">
            <a:avLst/>
          </a:prstGeom>
          <a:gradFill flip="none" rotWithShape="1">
            <a:gsLst>
              <a:gs pos="23000">
                <a:schemeClr val="accent6"/>
              </a:gs>
              <a:gs pos="100000">
                <a:srgbClr val="FFFFFF"/>
              </a:gs>
              <a:gs pos="65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51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1212BE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osters.ieee.org/home.html" TargetMode="Externa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rosters.ieee.org/home.html" TargetMode="Externa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hair@ieeeut.org" TargetMode="External"/><Relationship Id="rId2" Type="http://schemas.openxmlformats.org/officeDocument/2006/relationships/hyperlink" Target="mailto:wpx1@txstate.edu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president@hkn.ece.utexas.edu" TargetMode="External"/><Relationship Id="rId5" Type="http://schemas.openxmlformats.org/officeDocument/2006/relationships/hyperlink" Target="http://president.ut.ieeepes@gmail.com" TargetMode="External"/><Relationship Id="rId4" Type="http://schemas.openxmlformats.org/officeDocument/2006/relationships/hyperlink" Target="mailto:ras_president@utlists.utexas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9" descr="MBblue_noma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79" y="228601"/>
            <a:ext cx="1979221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" y="65173"/>
            <a:ext cx="8661952" cy="711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55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CTS Winter Planning Meeting January 22</a:t>
            </a:r>
            <a:r>
              <a:rPr lang="en-US" sz="1800" b="1" baseline="30000" dirty="0">
                <a:solidFill>
                  <a:srgbClr val="0055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800" b="1" dirty="0">
                <a:solidFill>
                  <a:srgbClr val="0055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2022 </a:t>
            </a:r>
            <a:r>
              <a:rPr lang="en-US" sz="1800" dirty="0">
                <a:solidFill>
                  <a:srgbClr val="0055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b="1" dirty="0">
                <a:solidFill>
                  <a:srgbClr val="0055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rgbClr val="00558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55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Proposed Agenda</a:t>
            </a:r>
            <a:endParaRPr lang="en-US" sz="1800" dirty="0">
              <a:solidFill>
                <a:srgbClr val="00558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08:40           ZOOM Website available, for sign-in and discussion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08:55           Call to Order, Set Agenda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09:00           Roll Call / Introduction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09:10           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and Officers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                Chairman’s Report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-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Treasurer/Finance Committee        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- Business:  Approval of 2021 Budget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Vice Chairs’ Report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Secretary’s Report on L31 &amp; 2020 Results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:15 - Break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10:30          Standard Committee Reports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STEM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YP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PACE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Conferences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 Upgrade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Membership Development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Newsletter / Website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Policies &amp; Procedures 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  </a:t>
            </a:r>
            <a:endParaRPr lang="en-US" sz="1400" dirty="0">
              <a:solidFill>
                <a:srgbClr val="005582"/>
              </a:solidFill>
            </a:endParaRPr>
          </a:p>
        </p:txBody>
      </p:sp>
      <p:pic>
        <p:nvPicPr>
          <p:cNvPr id="6" name="Picture 5" descr="Macintosh HD:Users:fawzibehmann:Desktop:Events:EVENTS-TRV:0.5 IEEE LOGOS &gt;&gt;&gt;&gt;&gt;&gt;&gt;LLLLLLLLLL&lt;&lt;&lt;&lt;&lt;&lt;&lt;&lt;&lt;&lt;&gt;&gt;&gt;&gt;&gt;&gt;&gt;&gt;:ieec-cts logocccccccccccccc:ieee-cts-scaleable log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863600"/>
            <a:ext cx="774700" cy="1257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18219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2021 Section Vitality &amp; Help Needed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10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Chapter Vitality Assessment (Strong, Ok, Need Improvement) </a:t>
            </a:r>
          </a:p>
          <a:p>
            <a:r>
              <a:rPr lang="en-US" sz="1600" dirty="0"/>
              <a:t>Yes, to all of the Above!!</a:t>
            </a:r>
            <a:endParaRPr lang="en-US" sz="1400" dirty="0"/>
          </a:p>
          <a:p>
            <a:r>
              <a:rPr lang="en-US" sz="1400" dirty="0"/>
              <a:t>This is not the Section I imagined leading when approached in Q4 2019 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b="1" dirty="0"/>
              <a:t>Top Help Needed/Issues</a:t>
            </a:r>
            <a:r>
              <a:rPr lang="en-US" sz="2000" b="1" dirty="0"/>
              <a:t> </a:t>
            </a:r>
          </a:p>
          <a:p>
            <a:r>
              <a:rPr lang="en-US" sz="1600" dirty="0"/>
              <a:t>My assessment has us operating on-line until the members feel comfortable meeting in person again - - This will be after an effective vaccine is distributed and one can presume herd immunity.   Timing is in the indefinite future, quite likely through my term as Chair.</a:t>
            </a:r>
            <a:endParaRPr lang="en-US" sz="1400" dirty="0"/>
          </a:p>
          <a:p>
            <a:endParaRPr lang="en-US" sz="1400" dirty="0"/>
          </a:p>
          <a:p>
            <a:r>
              <a:rPr lang="en-US" b="1" dirty="0"/>
              <a:t>Approach to a Solution</a:t>
            </a:r>
            <a:r>
              <a:rPr lang="en-US" sz="2400" b="1" dirty="0"/>
              <a:t> </a:t>
            </a:r>
          </a:p>
          <a:p>
            <a:r>
              <a:rPr lang="en-US" sz="1800" dirty="0"/>
              <a:t>When life hands you a lemon - - make lemonade…</a:t>
            </a:r>
          </a:p>
          <a:p>
            <a:endParaRPr lang="en-US" dirty="0"/>
          </a:p>
          <a:p>
            <a:r>
              <a:rPr lang="en-US" dirty="0"/>
              <a:t>I encourage ALL Chapters to develop a schedule of web-presented technical meetings </a:t>
            </a:r>
          </a:p>
          <a:p>
            <a:r>
              <a:rPr lang="en-US" dirty="0"/>
              <a:t>– AND – </a:t>
            </a:r>
          </a:p>
          <a:p>
            <a:r>
              <a:rPr lang="en-US" dirty="0"/>
              <a:t>Be aware – many Chapter Motherships are also sponsoring high quality technical talks – you just need to tune in!</a:t>
            </a:r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11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916" y="1417207"/>
            <a:ext cx="80984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A number of the Technical Chapters have continued apace.  I am impressed that they have pretty much continued at or perhaps even above their pre-COVID pace.  I, in fact, have found it easier to attend meetings when all it takes is a walk upstairs!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My Thanks and Congratulations to these Chapters:   [See </a:t>
            </a:r>
            <a:r>
              <a:rPr lang="en-US" sz="1600" b="1" u="sng" dirty="0" err="1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Marthas</a:t>
            </a:r>
            <a:r>
              <a:rPr lang="en-US" sz="1600" b="1" u="sng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 Presentation for “Final” numbers]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Texas State University – Steven Smyth =&gt; Nick Garrard</a:t>
            </a:r>
            <a:endParaRPr lang="en-US" sz="700" b="1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00" b="1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University of Texas– Pranesh Satish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PI2 (</a:t>
            </a:r>
            <a:r>
              <a:rPr lang="pt-BR" sz="1600" b="1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PES, PELS, IES, IAS) – Ruth Sulzer  [Going to PI3 or “PIPPI”?]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Comm &amp; Signal Proc. (COM19/SP01) – Fawzi </a:t>
            </a:r>
            <a:r>
              <a:rPr lang="en-US" sz="1600" b="1" dirty="0" err="1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Behman</a:t>
            </a:r>
            <a:endParaRPr lang="en-US" sz="1600" b="1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00" b="1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Computers &amp; EMBS (C16/EMB18) – Fawzi </a:t>
            </a:r>
            <a:r>
              <a:rPr lang="en-US" sz="1600" b="1" dirty="0" err="1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Behman</a:t>
            </a:r>
            <a:r>
              <a:rPr lang="en-US" sz="1600" b="1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00" b="1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00" b="1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700" b="1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Life Members - -  Kai Wong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Consultants Network – Luis Basto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982" y="298581"/>
            <a:ext cx="7940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Exceptional Virtual Activity</a:t>
            </a:r>
          </a:p>
        </p:txBody>
      </p:sp>
      <p:sp>
        <p:nvSpPr>
          <p:cNvPr id="7" name="AutoShape 2">
            <a:hlinkClick r:id="rId2"/>
            <a:extLst>
              <a:ext uri="{FF2B5EF4-FFF2-40B4-BE49-F238E27FC236}">
                <a16:creationId xmlns:a16="http://schemas.microsoft.com/office/drawing/2014/main" id="{5FD43E35-0434-4C75-A99A-6294A5EA15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73900" y="-113157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15149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915" y="1587685"/>
            <a:ext cx="896258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South Area Chair:   </a:t>
            </a:r>
            <a:r>
              <a:rPr lang="en-US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Christopher B. Sanderson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Government Activities Coordinator:</a:t>
            </a:r>
            <a:r>
              <a:rPr lang="en-US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      Mina Hanna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Membership Development:</a:t>
            </a:r>
            <a:r>
              <a:rPr lang="en-US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    Joe Redfield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0" dirty="0">
                <a:solidFill>
                  <a:srgbClr val="00558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Region Conference Coordinator</a:t>
            </a:r>
            <a:r>
              <a:rPr lang="en-US" b="1" i="0" dirty="0">
                <a:solidFill>
                  <a:srgbClr val="005582"/>
                </a:solidFill>
                <a:effectLst/>
                <a:latin typeface="Arial"/>
                <a:ea typeface="ＭＳ Ｐゴシック" charset="0"/>
              </a:rPr>
              <a:t>:    </a:t>
            </a:r>
            <a:r>
              <a:rPr lang="en-US" i="0" dirty="0">
                <a:solidFill>
                  <a:srgbClr val="005582"/>
                </a:solidFill>
                <a:effectLst/>
                <a:latin typeface="Arial"/>
                <a:ea typeface="ＭＳ Ｐゴシック" charset="0"/>
              </a:rPr>
              <a:t>Kenny Rice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SAMIEEE Recipient:</a:t>
            </a:r>
            <a:r>
              <a:rPr lang="en-US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      Mina Hanna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5582"/>
              </a:solidFill>
              <a:effectLst/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558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IEEE Communications Society -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558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Director - North America Region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558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5582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: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5582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5582"/>
                </a:solidFill>
                <a:effectLst/>
                <a:latin typeface="Verdana" panose="020B0604030504040204" pitchFamily="34" charset="0"/>
              </a:rPr>
              <a:t>Fawzi Behmann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5582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558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IEEE Communications Society – 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55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Distinguished Lecturer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558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5582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: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5582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     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5582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Fawzi Behmann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582"/>
              </a:solidFill>
              <a:effectLst/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982" y="298581"/>
            <a:ext cx="79405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Region 5 or other Higher Level  Contributors</a:t>
            </a:r>
          </a:p>
        </p:txBody>
      </p:sp>
      <p:sp>
        <p:nvSpPr>
          <p:cNvPr id="7" name="AutoShape 2">
            <a:hlinkClick r:id="rId2"/>
            <a:extLst>
              <a:ext uri="{FF2B5EF4-FFF2-40B4-BE49-F238E27FC236}">
                <a16:creationId xmlns:a16="http://schemas.microsoft.com/office/drawing/2014/main" id="{5FD43E35-0434-4C75-A99A-6294A5EA15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73900" y="-113157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34178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EE62-95DF-412D-BCC7-431EA8EE8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Real Business: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DFE83-6148-4BCE-8877-D4FB59D4804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Review and approval of 2022 Budget</a:t>
            </a:r>
          </a:p>
          <a:p>
            <a:pPr lvl="1"/>
            <a:r>
              <a:rPr lang="en-US" dirty="0"/>
              <a:t>Hold for Treasurer/Finance Committee Presentation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5974E-8C3D-4C14-B6FC-671CC2E093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90F99-89A5-4996-96AB-74F5D3C2617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2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Organizations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1/21/22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AAD0B6-D7CF-4F17-ADA2-8D9449006288}"/>
              </a:ext>
            </a:extLst>
          </p:cNvPr>
          <p:cNvSpPr txBox="1"/>
          <p:nvPr/>
        </p:nvSpPr>
        <p:spPr>
          <a:xfrm>
            <a:off x="366889" y="1806849"/>
            <a:ext cx="7563289" cy="369331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Student Branches</a:t>
            </a:r>
          </a:p>
          <a:p>
            <a:r>
              <a:rPr lang="en-US" dirty="0"/>
              <a:t>University of Texas – Austin							STB01971</a:t>
            </a:r>
          </a:p>
          <a:p>
            <a:r>
              <a:rPr lang="en-US" dirty="0"/>
              <a:t>Texas State University at San Marcos				STB04141</a:t>
            </a:r>
          </a:p>
          <a:p>
            <a:endParaRPr lang="en-US" dirty="0"/>
          </a:p>
          <a:p>
            <a:r>
              <a:rPr lang="en-US" b="1" dirty="0"/>
              <a:t>Student Affinity Groups</a:t>
            </a:r>
          </a:p>
          <a:p>
            <a:r>
              <a:rPr lang="en-US" dirty="0"/>
              <a:t>University of Texas – Austin, Psi					HKN023</a:t>
            </a:r>
          </a:p>
          <a:p>
            <a:endParaRPr lang="en-US" dirty="0"/>
          </a:p>
          <a:p>
            <a:r>
              <a:rPr lang="en-US" b="1" dirty="0"/>
              <a:t>Student Branch Chapters</a:t>
            </a:r>
          </a:p>
          <a:p>
            <a:r>
              <a:rPr lang="en-US" dirty="0"/>
              <a:t>University of Texas – Austin	,C16					SBC01971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University of Texas – Austin, COM19				SBC01971A</a:t>
            </a:r>
          </a:p>
          <a:p>
            <a:r>
              <a:rPr lang="en-US" dirty="0"/>
              <a:t>University of Texas – Austin, PE31					SBC01971C</a:t>
            </a:r>
          </a:p>
          <a:p>
            <a:r>
              <a:rPr lang="en-US" dirty="0"/>
              <a:t>University of Texas – Austin, RA24					SBC01971B</a:t>
            </a:r>
          </a:p>
          <a:p>
            <a:r>
              <a:rPr lang="en-US" dirty="0"/>
              <a:t>Texas State University,    C16						SBC04141A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5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9" descr="MBblue_noma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79" y="228601"/>
            <a:ext cx="1979221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" y="65173"/>
            <a:ext cx="8661952" cy="5282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558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 CTS Winter Planning Meeting January 23</a:t>
            </a:r>
            <a:r>
              <a:rPr lang="en-US" b="1" baseline="30000" dirty="0">
                <a:solidFill>
                  <a:srgbClr val="00558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b="1" dirty="0">
                <a:solidFill>
                  <a:srgbClr val="00558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2021 </a:t>
            </a:r>
            <a:r>
              <a:rPr lang="en-US" dirty="0">
                <a:solidFill>
                  <a:srgbClr val="00558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solidFill>
                  <a:srgbClr val="00558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55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b="1" dirty="0">
                <a:solidFill>
                  <a:srgbClr val="0055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rgbClr val="00558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55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Proposed Agenda Continued</a:t>
            </a:r>
            <a:endParaRPr lang="en-US" sz="1800" dirty="0">
              <a:solidFill>
                <a:srgbClr val="00558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5582"/>
                </a:solidFill>
              </a:rPr>
              <a:t>    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11:45           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Chapter/ Affinity Group Reports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             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12:30           Break   [option to re-convene earlier if close to finishing]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13:00           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Branch Activities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 Graduate {TEM}</a:t>
            </a: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TXState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UT-Austin</a:t>
            </a: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Branch Chapters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14:00           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Reports continued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14:40           New Business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15:00           Adjourn</a:t>
            </a:r>
          </a:p>
          <a:p>
            <a:r>
              <a:rPr lang="en-US" sz="1200" dirty="0">
                <a:solidFill>
                  <a:srgbClr val="005582"/>
                </a:solidFill>
              </a:rPr>
              <a:t> </a:t>
            </a:r>
          </a:p>
          <a:p>
            <a:endParaRPr lang="en-US" sz="1400" dirty="0">
              <a:solidFill>
                <a:srgbClr val="005582"/>
              </a:solidFill>
            </a:endParaRPr>
          </a:p>
        </p:txBody>
      </p:sp>
      <p:pic>
        <p:nvPicPr>
          <p:cNvPr id="6" name="Picture 5" descr="Macintosh HD:Users:fawzibehmann:Desktop:Events:EVENTS-TRV:0.5 IEEE LOGOS &gt;&gt;&gt;&gt;&gt;&gt;&gt;LLLLLLLLLL&lt;&lt;&lt;&lt;&lt;&lt;&lt;&lt;&lt;&lt;&gt;&gt;&gt;&gt;&gt;&gt;&gt;&gt;:ieec-cts logocccccccccccccc:ieee-cts-scaleable log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863600"/>
            <a:ext cx="774700" cy="1257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02784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Central Texas Section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2022 Winter Leadership Planning Meeting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Saturday, January 22, 2022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in-person at Texas State University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AND Virtual via WebEx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2" y="4602996"/>
            <a:ext cx="8400987" cy="12210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Section: CTS Central Texas Section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Prepared by:  Larry Larson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1/21/22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9" descr="MBblue_noma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200400" cy="102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8600" y="2302654"/>
            <a:ext cx="8373179" cy="385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For Central Texas Section to be </a:t>
            </a:r>
            <a:r>
              <a:rPr lang="en-US" sz="2400" b="1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RELEVANT</a:t>
            </a:r>
            <a:r>
              <a:rPr lang="en-US" sz="2000" b="1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 to the members and community at large.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Chapter vitality: Min 3-5 meetings, relevant topics, increase attendance, audience satisfaction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Improve Communications and Training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Building communities of Interest: K-12, Student engagement, YP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CTS Initiatives: Collaboration with other consortiums/councils, special interest groups, industry, government and academia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 b="1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Collaboration with other sections, regions, and societies</a:t>
            </a:r>
          </a:p>
        </p:txBody>
      </p:sp>
      <p:pic>
        <p:nvPicPr>
          <p:cNvPr id="12" name="Picture 11" descr="Macintosh HD:Users:fawzibehmann:Desktop:Events:EVENTS-TRV:0.5 IEEE LOGOS &gt;&gt;&gt;&gt;&gt;&gt;&gt;LLLLLLLLLL&lt;&lt;&lt;&lt;&lt;&lt;&lt;&lt;&lt;&lt;&gt;&gt;&gt;&gt;&gt;&gt;&gt;&gt;:ieec-cts logocccccccccccccc:ieee-cts-scaleable log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"/>
            <a:ext cx="1102360" cy="18091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567318" y="1447800"/>
            <a:ext cx="3262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CTS Mission</a:t>
            </a:r>
          </a:p>
        </p:txBody>
      </p:sp>
    </p:spTree>
    <p:extLst>
      <p:ext uri="{BB962C8B-B14F-4D97-AF65-F5344CB8AC3E}">
        <p14:creationId xmlns:p14="http://schemas.microsoft.com/office/powerpoint/2010/main" val="4483624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2020 -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915" y="1402157"/>
            <a:ext cx="896258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600" b="1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Chapter vitality: Min 3-5 meetings, relevant topics, increase attendance, audience satisfaction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Tracking inactive chapters and develop action plan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Celebrate achievement and awarded individuals.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2. Improve Communications and Training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Continue to polish and develop CTS newsletter and editorial column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Chapter/Officers </a:t>
            </a:r>
            <a:r>
              <a:rPr lang="mr-IN" sz="1400" dirty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–</a:t>
            </a:r>
            <a:r>
              <a:rPr lang="en-US" sz="1400" dirty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 Operations Training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Leadership Training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Gap analysis (CTS Roster, </a:t>
            </a:r>
            <a:r>
              <a:rPr lang="en-US" sz="1400" dirty="0" err="1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vTools</a:t>
            </a:r>
            <a:r>
              <a:rPr lang="en-US" sz="1400" dirty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, Website, </a:t>
            </a:r>
            <a:r>
              <a:rPr lang="mr-IN" sz="1400" dirty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…</a:t>
            </a:r>
            <a:r>
              <a:rPr lang="en-US" sz="1400" dirty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)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3. Building communities of Interest: K-12, Student engagement, YP</a:t>
            </a:r>
            <a:endParaRPr lang="en-US" sz="1600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Discover, develop and engage Student Affinity Groups and Student Branch Chapters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Advise and assist in the Formation and Development of Graduate Student Chapters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Advise and assist in the Formation and Development of Student Branch Chapters</a:t>
            </a:r>
          </a:p>
          <a:p>
            <a:endParaRPr lang="en-US" dirty="0">
              <a:solidFill>
                <a:srgbClr val="005582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3415" y="462357"/>
            <a:ext cx="89625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Focus Areas</a:t>
            </a:r>
          </a:p>
        </p:txBody>
      </p:sp>
    </p:spTree>
    <p:extLst>
      <p:ext uri="{BB962C8B-B14F-4D97-AF65-F5344CB8AC3E}">
        <p14:creationId xmlns:p14="http://schemas.microsoft.com/office/powerpoint/2010/main" val="50824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81000" y="68053"/>
            <a:ext cx="8381999" cy="45455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Verdana" charset="0"/>
                <a:cs typeface="ＭＳ Ｐゴシック" charset="0"/>
              </a:rPr>
              <a:t>2022 CTS Leadership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12538"/>
            <a:ext cx="9144000" cy="1031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600" b="1" dirty="0"/>
              <a:t> CTS Officers  	</a:t>
            </a:r>
            <a:r>
              <a:rPr lang="en-US" sz="1400" b="1" dirty="0">
                <a:solidFill>
                  <a:srgbClr val="0070C0"/>
                </a:solidFill>
              </a:rPr>
              <a:t>Chair: </a:t>
            </a:r>
            <a:r>
              <a:rPr lang="en-US" sz="1400" dirty="0">
                <a:solidFill>
                  <a:srgbClr val="0070C0"/>
                </a:solidFill>
              </a:rPr>
              <a:t>Larry Larson; 	</a:t>
            </a:r>
            <a:r>
              <a:rPr lang="en-US" sz="1400" b="1" dirty="0">
                <a:solidFill>
                  <a:srgbClr val="0070C0"/>
                </a:solidFill>
              </a:rPr>
              <a:t>Vice Chair: </a:t>
            </a:r>
            <a:r>
              <a:rPr lang="en-US" sz="1400" dirty="0">
                <a:solidFill>
                  <a:srgbClr val="0070C0"/>
                </a:solidFill>
                <a:ea typeface="Lucida Grande"/>
                <a:cs typeface="Lucida Grande"/>
              </a:rPr>
              <a:t>Andrew Bluiett; </a:t>
            </a:r>
          </a:p>
          <a:p>
            <a:pPr>
              <a:spcAft>
                <a:spcPts val="200"/>
              </a:spcAft>
            </a:pPr>
            <a:r>
              <a:rPr lang="en-US" sz="1400" b="1" dirty="0">
                <a:solidFill>
                  <a:srgbClr val="0070C0"/>
                </a:solidFill>
                <a:latin typeface="+mj-lt"/>
                <a:cs typeface="Lucida Grande"/>
              </a:rPr>
              <a:t>				</a:t>
            </a:r>
            <a:r>
              <a:rPr lang="en-US" sz="1400" b="1" dirty="0">
                <a:solidFill>
                  <a:srgbClr val="0070C0"/>
                </a:solidFill>
                <a:latin typeface="+mj-lt"/>
              </a:rPr>
              <a:t>Treasurer: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Bill Martino; 	</a:t>
            </a:r>
            <a:r>
              <a:rPr lang="en-US" sz="1400" b="1" dirty="0">
                <a:solidFill>
                  <a:srgbClr val="0070C0"/>
                </a:solidFill>
                <a:latin typeface="+mj-lt"/>
              </a:rPr>
              <a:t>Secretary: 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Martha Dodge </a:t>
            </a:r>
          </a:p>
          <a:p>
            <a:pPr>
              <a:spcAft>
                <a:spcPts val="200"/>
              </a:spcAft>
            </a:pPr>
            <a:r>
              <a:rPr lang="en-US" sz="1400" b="1" dirty="0">
                <a:solidFill>
                  <a:srgbClr val="0070C0"/>
                </a:solidFill>
                <a:latin typeface="+mj-lt"/>
              </a:rPr>
              <a:t>				Past Chairs:  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Fawzi Behmann, Leslie Martinich</a:t>
            </a:r>
          </a:p>
          <a:p>
            <a:pPr>
              <a:spcAft>
                <a:spcPts val="200"/>
              </a:spcAft>
            </a:pPr>
            <a:endParaRPr lang="en-US" sz="12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CF3D4C-7A95-5A41-883A-79387B676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62031"/>
              </p:ext>
            </p:extLst>
          </p:nvPr>
        </p:nvGraphicFramePr>
        <p:xfrm>
          <a:off x="865188" y="1513209"/>
          <a:ext cx="7400659" cy="4608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72849">
                  <a:extLst>
                    <a:ext uri="{9D8B030D-6E8A-4147-A177-3AD203B41FA5}">
                      <a16:colId xmlns:a16="http://schemas.microsoft.com/office/drawing/2014/main" val="3520742141"/>
                    </a:ext>
                  </a:extLst>
                </a:gridCol>
                <a:gridCol w="2627810">
                  <a:extLst>
                    <a:ext uri="{9D8B030D-6E8A-4147-A177-3AD203B41FA5}">
                      <a16:colId xmlns:a16="http://schemas.microsoft.com/office/drawing/2014/main" val="408604966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 Standing Committees &amp; </a:t>
                      </a: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Coordinators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extLst>
                  <a:ext uri="{0D108BD9-81ED-4DB2-BD59-A6C34878D82A}">
                    <a16:rowId xmlns:a16="http://schemas.microsoft.com/office/drawing/2014/main" val="167237707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K12 STEM / Educational Activities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John Purvis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587731568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Conference Chair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Fawzi Behmann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1976231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Consultants Net (Coord)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Luis Basto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86306252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Coordinator-Life Member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Kai Wong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56462433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Educational Activities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Leslie Martinich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371752346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Electronic Comm Coordinator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James Mercier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400731082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Finance Committee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Tom Grim, Kai Wong, John Purvis</a:t>
                      </a: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417769069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Govt Activities Coordinator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Leslie </a:t>
                      </a:r>
                      <a:r>
                        <a:rPr lang="en-US" sz="1200" dirty="0" err="1">
                          <a:effectLst/>
                        </a:rPr>
                        <a:t>Martinich</a:t>
                      </a:r>
                      <a:r>
                        <a:rPr lang="en-US" sz="1200" dirty="0">
                          <a:effectLst/>
                        </a:rPr>
                        <a:t>   Mina Hanna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4406291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Membership Development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James Mercier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371908078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Newsletter Editor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Semih Aslan</a:t>
                      </a: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405374846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Nomin &amp; Appointmts Chair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Leslie Martinich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143788041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Outreach Program-Corporate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Fawzi Behmann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120587441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Policies and Procedures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John Purvis          Tom Grim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111495673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PACE Chair (coordinator)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Norma Antunano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1360217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Professional Activities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Fawzi Behmann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583070339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R5 South Chair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Christopher Sanderson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347054149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OU Analytics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James Mercier</a:t>
                      </a: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3859585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889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81000" y="68053"/>
            <a:ext cx="8652831" cy="95651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Verdana" charset="0"/>
                <a:cs typeface="ＭＳ Ｐゴシック" charset="0"/>
              </a:rPr>
              <a:t>2022 CTS Leadership - Executive Committee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7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B8A3CBB4-C371-334C-9411-CBAB131D1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4689" y="4457590"/>
            <a:ext cx="139914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a  50% quorum: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separate individual is required for each of the 13 votes required 8.29.2020</a:t>
            </a:r>
            <a:endParaRPr kumimoji="0" lang="en-US" altLang="en-US" sz="800" b="1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23263F3-C5CA-2144-BDAD-1B93262C3081}"/>
              </a:ext>
            </a:extLst>
          </p:cNvPr>
          <p:cNvGraphicFramePr>
            <a:graphicFrameLocks noGrp="1"/>
          </p:cNvGraphicFramePr>
          <p:nvPr/>
        </p:nvGraphicFramePr>
        <p:xfrm>
          <a:off x="444500" y="1305833"/>
          <a:ext cx="7034725" cy="5337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4258">
                  <a:extLst>
                    <a:ext uri="{9D8B030D-6E8A-4147-A177-3AD203B41FA5}">
                      <a16:colId xmlns:a16="http://schemas.microsoft.com/office/drawing/2014/main" val="4237897742"/>
                    </a:ext>
                  </a:extLst>
                </a:gridCol>
                <a:gridCol w="4158651">
                  <a:extLst>
                    <a:ext uri="{9D8B030D-6E8A-4147-A177-3AD203B41FA5}">
                      <a16:colId xmlns:a16="http://schemas.microsoft.com/office/drawing/2014/main" val="3573066859"/>
                    </a:ext>
                  </a:extLst>
                </a:gridCol>
                <a:gridCol w="1831816">
                  <a:extLst>
                    <a:ext uri="{9D8B030D-6E8A-4147-A177-3AD203B41FA5}">
                      <a16:colId xmlns:a16="http://schemas.microsoft.com/office/drawing/2014/main" val="25794563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baseline="0" dirty="0">
                          <a:effectLst/>
                        </a:rPr>
                        <a:t> </a:t>
                      </a:r>
                      <a:endParaRPr lang="en-US" sz="800" b="0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476806159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Section Chair 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Larry Larson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509757279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Vice Chair  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Andrew Bluiett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689634522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 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Manager of Electronic Communications 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James Mercier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4981073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 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Secretary 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Martha Dodge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4166269421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 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Treasurer 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Bill Martino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4139486144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One of Two Immediate two Past Section Chairs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Fawzi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Behmann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971512815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 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One of Two Immediate two Past Section Chairs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Leslie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Martinich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2812936825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CH05005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Comm/Sig Proc./Consumer Tech (COM19/SP01/CE08)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Fawzi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Behmann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 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150826887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CH05006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Computer &amp; EMBS (C16/EMB18)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Fawzi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Behmann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.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840221171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CH05008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Electromagnetic Compatibility (EMC27)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Ross Carlton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785319311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CH05009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>
                          <a:effectLst/>
                          <a:latin typeface="+mn-lt"/>
                        </a:rPr>
                        <a:t>(PI)</a:t>
                      </a:r>
                      <a:r>
                        <a:rPr lang="en-US" sz="1100" b="1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100" b="1" baseline="0" dirty="0">
                          <a:effectLst/>
                          <a:latin typeface="+mn-lt"/>
                        </a:rPr>
                        <a:t>  (PE31, PEL35 ,IE13, IA34, PSE43)</a:t>
                      </a:r>
                      <a:endParaRPr lang="en-US" sz="1100" b="1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Ruth Sulzer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90472190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CH05069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Photonics (PHO36)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Daniel Wasserman #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500742731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CH05188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Ckts &amp; Sys/Solid State (CAS/SSC)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Jaydeep Kulkarni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973490188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CH05202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Education (E25)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Leslie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Martinich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  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989832864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CH05220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Ant. Prop. &amp; MW Tech (AP03/MTT17)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Casey Latham #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736636988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CH05225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Instrument &amp; Measurement (IM09)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#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2238173456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CH05230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CEDA44  Council/Electronic Design&amp; Automation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Kevin Nesmith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797845556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CH05235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Tech &amp; Engr </a:t>
                      </a:r>
                      <a:r>
                        <a:rPr lang="en-US" sz="1100" b="1" dirty="0" err="1">
                          <a:effectLst/>
                          <a:latin typeface="+mn-lt"/>
                        </a:rPr>
                        <a:t>Mgmt</a:t>
                      </a:r>
                      <a:r>
                        <a:rPr lang="en-US" sz="1100" b="1" dirty="0">
                          <a:effectLst/>
                          <a:latin typeface="+mn-lt"/>
                        </a:rPr>
                        <a:t> (TEM14)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Leslie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Martinich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 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2966351833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CH05240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SEN39 Sensors Council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Brent Lunceford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580887407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CH05250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Tech &amp; Engr Mgmt (TEM14) (UT-Austin Grad)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Rachel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Rajarathnam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245854225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CH10136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Electron Devices (ED15)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Larry Larson     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2718260694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CN50005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Consultants Network (CN)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Luis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Basto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93351666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YP50005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Young Professionals (YP)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Karina Paz/Daniel Lewis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2360762031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LM50005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Life Member (LM)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Kai Wong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839250170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WE50005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Women in Engineering (WE)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Leslie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Martinich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  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190701120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SSR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Section Student Representative (SSR)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Justice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Micka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 (TX State)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651090004"/>
                  </a:ext>
                </a:extLst>
              </a:tr>
              <a:tr h="1726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Quorum 13</a:t>
                      </a:r>
                      <a:endParaRPr lang="en-US" sz="1000" b="1" i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>
                    <a:solidFill>
                      <a:srgbClr val="F9FF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       * Another Chap/AG Officer can vote for the Chair</a:t>
                      </a:r>
                      <a:endParaRPr lang="en-US" sz="1000" b="1" i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>
                    <a:solidFill>
                      <a:srgbClr val="F9FF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        # Inactive</a:t>
                      </a:r>
                      <a:endParaRPr lang="en-US" sz="1000" b="0" i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>
                    <a:solidFill>
                      <a:srgbClr val="F9FF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727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35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444500" y="208600"/>
            <a:ext cx="8388427" cy="94995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Verdana" charset="0"/>
                <a:cs typeface="ＭＳ Ｐゴシック" charset="0"/>
              </a:rPr>
              <a:t>2022 CTS Leadership - Section Committee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30DBA80A-EC3F-AF4C-B878-A15DACAF0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633" y="6125517"/>
            <a:ext cx="59821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a quorum: A separate individual is required for each of the 8 votes required 8.29.2020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E6B5EDD-78FC-A64D-BDBC-73F772260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446613"/>
              </p:ext>
            </p:extLst>
          </p:nvPr>
        </p:nvGraphicFramePr>
        <p:xfrm>
          <a:off x="373807" y="1471454"/>
          <a:ext cx="8049504" cy="452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7026">
                  <a:extLst>
                    <a:ext uri="{9D8B030D-6E8A-4147-A177-3AD203B41FA5}">
                      <a16:colId xmlns:a16="http://schemas.microsoft.com/office/drawing/2014/main" val="3682968017"/>
                    </a:ext>
                  </a:extLst>
                </a:gridCol>
                <a:gridCol w="4163899">
                  <a:extLst>
                    <a:ext uri="{9D8B030D-6E8A-4147-A177-3AD203B41FA5}">
                      <a16:colId xmlns:a16="http://schemas.microsoft.com/office/drawing/2014/main" val="4073522050"/>
                    </a:ext>
                  </a:extLst>
                </a:gridCol>
                <a:gridCol w="2408579">
                  <a:extLst>
                    <a:ext uri="{9D8B030D-6E8A-4147-A177-3AD203B41FA5}">
                      <a16:colId xmlns:a16="http://schemas.microsoft.com/office/drawing/2014/main" val="7955961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56807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Section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Section Chair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Larry Larson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61326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Committee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Vice Chair 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Andrew Bluiett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285982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Manager of Electronic Communications 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James Mercier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141808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Secretary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Martha Dodge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2396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Treasurer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Bill Martino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459712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Immediate two Past Section Chairs 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Fawzi Behmann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96328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Immediate two Past Section Chairs 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Leslie </a:t>
                      </a:r>
                      <a:r>
                        <a:rPr lang="en-US" sz="1200" b="1" dirty="0" err="1">
                          <a:effectLst/>
                        </a:rPr>
                        <a:t>Martinich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54213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Standing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Awards and Recognition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Leslie </a:t>
                      </a:r>
                      <a:r>
                        <a:rPr lang="en-US" sz="1200" b="1" dirty="0" err="1">
                          <a:effectLst/>
                        </a:rPr>
                        <a:t>Martinich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25037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Committees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Electronics Communications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James Mercier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50478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K-12 Educational Activities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John Purvis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59138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Membership Development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James Mercier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19927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Policies and Procedures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Tom Grim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317624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Professional Activities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Fawzi Behmann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18155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Student Activities Liaison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Larry Larson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13146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Quorum 8</a:t>
                      </a:r>
                      <a:endParaRPr lang="en-US" sz="12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 err="1">
                          <a:effectLst/>
                        </a:rPr>
                        <a:t>vTools</a:t>
                      </a:r>
                      <a:r>
                        <a:rPr lang="en-US" sz="1200" b="1" u="sng" dirty="0">
                          <a:effectLst/>
                        </a:rPr>
                        <a:t> </a:t>
                      </a:r>
                      <a:endParaRPr lang="en-US" sz="12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effectLst/>
                        </a:rPr>
                        <a:t>Kenny Rice</a:t>
                      </a:r>
                      <a:endParaRPr lang="en-US" sz="12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765879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56667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FFFF00"/>
                          </a:solidFill>
                          <a:effectLst/>
                        </a:rPr>
                        <a:t>Other Chairs</a:t>
                      </a:r>
                      <a:endParaRPr lang="en-US" sz="1200" i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</a:rPr>
                        <a:t>Newsletter Editor</a:t>
                      </a:r>
                      <a:endParaRPr lang="en-US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Semih Aslan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7475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 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</a:rPr>
                        <a:t>PACE Chair</a:t>
                      </a:r>
                      <a:endParaRPr lang="en-US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Norma </a:t>
                      </a:r>
                      <a:r>
                        <a:rPr lang="en-US" sz="1200" b="1" dirty="0" err="1">
                          <a:effectLst/>
                        </a:rPr>
                        <a:t>Antunano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402795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</a:rPr>
                        <a:t> </a:t>
                      </a:r>
                      <a:endParaRPr lang="en-US" sz="12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</a:rPr>
                        <a:t>Government Activities</a:t>
                      </a:r>
                      <a:endParaRPr lang="en-US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Leslie </a:t>
                      </a:r>
                      <a:r>
                        <a:rPr lang="en-US" sz="1200" b="1" dirty="0" err="1">
                          <a:effectLst/>
                        </a:rPr>
                        <a:t>Martinich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3536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590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81000" y="321441"/>
            <a:ext cx="8381999" cy="45455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Verdana" charset="0"/>
                <a:cs typeface="ＭＳ Ｐゴシック" charset="0"/>
              </a:rPr>
              <a:t>2022 CTS Student Leadership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E8AAA0-196F-3F4C-AF85-A101D01B3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482770"/>
              </p:ext>
            </p:extLst>
          </p:nvPr>
        </p:nvGraphicFramePr>
        <p:xfrm>
          <a:off x="381001" y="1998490"/>
          <a:ext cx="8381998" cy="390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4934">
                  <a:extLst>
                    <a:ext uri="{9D8B030D-6E8A-4147-A177-3AD203B41FA5}">
                      <a16:colId xmlns:a16="http://schemas.microsoft.com/office/drawing/2014/main" val="639520420"/>
                    </a:ext>
                  </a:extLst>
                </a:gridCol>
                <a:gridCol w="3459297">
                  <a:extLst>
                    <a:ext uri="{9D8B030D-6E8A-4147-A177-3AD203B41FA5}">
                      <a16:colId xmlns:a16="http://schemas.microsoft.com/office/drawing/2014/main" val="2136764745"/>
                    </a:ext>
                  </a:extLst>
                </a:gridCol>
                <a:gridCol w="1002515">
                  <a:extLst>
                    <a:ext uri="{9D8B030D-6E8A-4147-A177-3AD203B41FA5}">
                      <a16:colId xmlns:a16="http://schemas.microsoft.com/office/drawing/2014/main" val="1744179591"/>
                    </a:ext>
                  </a:extLst>
                </a:gridCol>
                <a:gridCol w="2765252">
                  <a:extLst>
                    <a:ext uri="{9D8B030D-6E8A-4147-A177-3AD203B41FA5}">
                      <a16:colId xmlns:a16="http://schemas.microsoft.com/office/drawing/2014/main" val="4139879094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4238287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STB04141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Texas State Branch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Nick Garrard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2"/>
                        </a:rPr>
                        <a:t>ncg36@txstate.edu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5705458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STB04141A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Texas State Computer Engr Branch Chapter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Open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2114602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STB01971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UT Austin Branch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Pranesh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Satish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3"/>
                        </a:rPr>
                        <a:t>chair@ieeeut.org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850761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SBC01971A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UT-Austin (COM19) Communications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 active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668297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SBC01971B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UT Austin Branch RAS Chapter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Krause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4"/>
                        </a:rPr>
                        <a:t>ras_president@utlists.utexas.edu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495207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SBC01971C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UT-Austin (PE31) Power &amp; Energy 2021-22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Umar Burney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5"/>
                        </a:rPr>
                        <a:t>president.ut.ieeepes@gmail.com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955584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HKN023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UT Eta Kappa Nu, Psi Austin 2021-22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Madilyn Sikorski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6"/>
                        </a:rPr>
                        <a:t>president@hkn.ece.utexas.edu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5594264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DD26486D-2A92-864D-A922-4C41404BA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06" y="1835150"/>
            <a:ext cx="106529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77284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IEEEBW1">
  <a:themeElements>
    <a:clrScheme name="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474747"/>
      </a:accent1>
      <a:accent2>
        <a:srgbClr val="DADADA"/>
      </a:accent2>
      <a:accent3>
        <a:srgbClr val="FFFFFF"/>
      </a:accent3>
      <a:accent4>
        <a:srgbClr val="000000"/>
      </a:accent4>
      <a:accent5>
        <a:srgbClr val="B1B1B1"/>
      </a:accent5>
      <a:accent6>
        <a:srgbClr val="C5C5C5"/>
      </a:accent6>
      <a:hlink>
        <a:srgbClr val="000000"/>
      </a:hlink>
      <a:folHlink>
        <a:srgbClr val="919191"/>
      </a:folHlink>
    </a:clrScheme>
    <a:fontScheme name="IEEEBW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EEEBW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BW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EEBW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BW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BW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BW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BW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70AC18D9167040B343E66BA792360F" ma:contentTypeVersion="11" ma:contentTypeDescription="Create a new document." ma:contentTypeScope="" ma:versionID="78a5f45417b7b77d29230878b167d60f">
  <xsd:schema xmlns:xsd="http://www.w3.org/2001/XMLSchema" xmlns:xs="http://www.w3.org/2001/XMLSchema" xmlns:p="http://schemas.microsoft.com/office/2006/metadata/properties" xmlns:ns3="38ae5b8f-f462-4440-a5dd-9b7f837c1630" xmlns:ns4="3a4ca36d-3634-4907-9686-1059fdce6d09" targetNamespace="http://schemas.microsoft.com/office/2006/metadata/properties" ma:root="true" ma:fieldsID="1fa0872e1a65cf10a25bea16016fa960" ns3:_="" ns4:_="">
    <xsd:import namespace="38ae5b8f-f462-4440-a5dd-9b7f837c1630"/>
    <xsd:import namespace="3a4ca36d-3634-4907-9686-1059fdce6d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e5b8f-f462-4440-a5dd-9b7f837c16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ca36d-3634-4907-9686-1059fdce6d0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37B1F4-7D7C-4FCD-8655-323BAA7C59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33F6D-598C-41CC-813C-515101E90C53}">
  <ds:schemaRefs>
    <ds:schemaRef ds:uri="38ae5b8f-f462-4440-a5dd-9b7f837c163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3a4ca36d-3634-4907-9686-1059fdce6d09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F4871E7-00C6-4F47-932C-AC3FEAA355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ae5b8f-f462-4440-a5dd-9b7f837c1630"/>
    <ds:schemaRef ds:uri="3a4ca36d-3634-4907-9686-1059fdce6d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6761</TotalTime>
  <Words>1579</Words>
  <Application>Microsoft Macintosh PowerPoint</Application>
  <PresentationFormat>On-screen Show (4:3)</PresentationFormat>
  <Paragraphs>382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Calibri Light</vt:lpstr>
      <vt:lpstr>Lucida Grande</vt:lpstr>
      <vt:lpstr>Merriweather Sans</vt:lpstr>
      <vt:lpstr>Monotype Sorts</vt:lpstr>
      <vt:lpstr>Noto Sans Symbols</vt:lpstr>
      <vt:lpstr>Times New Roman</vt:lpstr>
      <vt:lpstr>Verdana</vt:lpstr>
      <vt:lpstr>Wingdings</vt:lpstr>
      <vt:lpstr>IEEE-Template</vt:lpstr>
      <vt:lpstr>IEEEBW1</vt:lpstr>
      <vt:lpstr>1_Custom Design</vt:lpstr>
      <vt:lpstr>PowerPoint Presentation</vt:lpstr>
      <vt:lpstr>PowerPoint Presentation</vt:lpstr>
      <vt:lpstr>IEEE Central Texas Section 2022 Winter Leadership Planning Meeting Saturday, January 22, 2022 in-person at Texas State University AND Virtual via WebEx</vt:lpstr>
      <vt:lpstr>PowerPoint Presentation</vt:lpstr>
      <vt:lpstr>2020 - </vt:lpstr>
      <vt:lpstr>2022 CTS Leadership </vt:lpstr>
      <vt:lpstr>2022 CTS Leadership - Executive Committee</vt:lpstr>
      <vt:lpstr>2022 CTS Leadership - Section Committee </vt:lpstr>
      <vt:lpstr>2022 CTS Student Leadership </vt:lpstr>
      <vt:lpstr>2021 Section Vitality &amp; Help Needed</vt:lpstr>
      <vt:lpstr>PowerPoint Presentation</vt:lpstr>
      <vt:lpstr>PowerPoint Presentation</vt:lpstr>
      <vt:lpstr>Real Business:</vt:lpstr>
      <vt:lpstr>Student Organizations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mcdodge@gmail.com</cp:lastModifiedBy>
  <cp:revision>225</cp:revision>
  <cp:lastPrinted>2018-08-07T14:39:51Z</cp:lastPrinted>
  <dcterms:created xsi:type="dcterms:W3CDTF">2012-12-04T23:01:03Z</dcterms:created>
  <dcterms:modified xsi:type="dcterms:W3CDTF">2022-01-21T21:17:35Z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0x010100BA70AC18D9167040B343E66BA792360F</vt:lpwstr>
  </property>
</Properties>
</file>