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ol3NKpojX5XGu90Rf+7Kb5qgN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CCF21-B02E-4C39-8C0F-568D5855C3AA}">
  <a:tblStyle styleId="{45FCCF21-B02E-4C39-8C0F-568D5855C3AA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0"/>
          </a:solidFill>
        </a:fill>
      </a:tcStyle>
    </a:wholeTbl>
    <a:band1H>
      <a:tcTxStyle/>
      <a:tcStyle>
        <a:tcBdr/>
        <a:fill>
          <a:solidFill>
            <a:srgbClr val="CA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243bac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243bac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09243bac4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Universal">
  <p:cSld name="Title Slide Univers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 descr="shutterstock_76938916.jpg"/>
          <p:cNvPicPr preferRelativeResize="0"/>
          <p:nvPr/>
        </p:nvPicPr>
        <p:blipFill rotWithShape="1">
          <a:blip r:embed="rId3">
            <a:alphaModFix/>
          </a:blip>
          <a:srcRect l="38359" t="18908" r="17080"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 descr="shutterstock_10708528.jpg"/>
          <p:cNvPicPr preferRelativeResize="0"/>
          <p:nvPr/>
        </p:nvPicPr>
        <p:blipFill rotWithShape="1">
          <a:blip r:embed="rId4">
            <a:alphaModFix/>
          </a:blip>
          <a:srcRect l="23894" r="23894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" descr="shutterstock_12020635.jpg"/>
          <p:cNvPicPr preferRelativeResize="0"/>
          <p:nvPr/>
        </p:nvPicPr>
        <p:blipFill rotWithShape="1">
          <a:blip r:embed="rId5">
            <a:alphaModFix/>
          </a:blip>
          <a:srcRect l="28606" t="7475" r="33949" b="23048"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 descr="shutterstock_58382266.jpg"/>
          <p:cNvPicPr preferRelativeResize="0"/>
          <p:nvPr/>
        </p:nvPicPr>
        <p:blipFill rotWithShape="1">
          <a:blip r:embed="rId6">
            <a:alphaModFix/>
          </a:blip>
          <a:srcRect l="21448" r="21447"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">
  <p:cSld name="2 Content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74826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738863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26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26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3"/>
          </p:nvPr>
        </p:nvSpPr>
        <p:spPr>
          <a:xfrm>
            <a:off x="357187" y="2659063"/>
            <a:ext cx="404495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4"/>
          </p:nvPr>
        </p:nvSpPr>
        <p:spPr>
          <a:xfrm>
            <a:off x="4703762" y="2659063"/>
            <a:ext cx="404495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1 Content">
  <p:cSld name="Text, 1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4678538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>
            <a:spLocks noGrp="1"/>
          </p:cNvSpPr>
          <p:nvPr>
            <p:ph type="pic" idx="2"/>
          </p:nvPr>
        </p:nvSpPr>
        <p:spPr>
          <a:xfrm>
            <a:off x="365125" y="1644650"/>
            <a:ext cx="3997325" cy="436721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2 Content">
  <p:cSld name="Text, 2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90702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2"/>
          </p:nvPr>
        </p:nvSpPr>
        <p:spPr>
          <a:xfrm>
            <a:off x="4752975" y="1644650"/>
            <a:ext cx="3987800" cy="2011363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>
            <a:spLocks noGrp="1"/>
          </p:cNvSpPr>
          <p:nvPr>
            <p:ph type="pic" idx="3"/>
          </p:nvPr>
        </p:nvSpPr>
        <p:spPr>
          <a:xfrm>
            <a:off x="4752975" y="4006850"/>
            <a:ext cx="3987800" cy="2011363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3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4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1473197" y="5397500"/>
            <a:ext cx="5689601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Verdana"/>
              <a:buChar char="•"/>
              <a:defRPr sz="180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>
            <a:spLocks noGrp="1"/>
          </p:cNvSpPr>
          <p:nvPr>
            <p:ph type="pic" idx="2"/>
          </p:nvPr>
        </p:nvSpPr>
        <p:spPr>
          <a:xfrm>
            <a:off x="1473200" y="1670050"/>
            <a:ext cx="5689600" cy="358775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7194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Verdana"/>
              <a:buChar char="•"/>
              <a:defRPr sz="22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erriweather Sans"/>
              <a:buChar char="–"/>
              <a:defRPr sz="2000"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3pPr>
            <a:lvl4pPr marL="1828800" lvl="3" indent="-32385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–"/>
              <a:defRPr sz="1500"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8326438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echnologist">
  <p:cSld name="Title Slide Technologi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1" descr="shutterstock_2958161.jpg"/>
          <p:cNvPicPr preferRelativeResize="0"/>
          <p:nvPr/>
        </p:nvPicPr>
        <p:blipFill rotWithShape="1">
          <a:blip r:embed="rId3">
            <a:alphaModFix/>
          </a:blip>
          <a:srcRect l="10754" t="15311" r="36530"/>
          <a:stretch/>
        </p:blipFill>
        <p:spPr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1" descr="ISP2093881.JPG"/>
          <p:cNvPicPr preferRelativeResize="0"/>
          <p:nvPr/>
        </p:nvPicPr>
        <p:blipFill rotWithShape="1">
          <a:blip r:embed="rId4">
            <a:alphaModFix/>
          </a:blip>
          <a:srcRect l="12569" t="19907" b="7996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1" descr="shutterstock_12412126.jpg"/>
          <p:cNvPicPr preferRelativeResize="0"/>
          <p:nvPr/>
        </p:nvPicPr>
        <p:blipFill rotWithShape="1">
          <a:blip r:embed="rId5">
            <a:alphaModFix/>
          </a:blip>
          <a:srcRect l="28595" r="16269"/>
          <a:stretch/>
        </p:blipFill>
        <p:spPr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1" descr="shutterstock_43012507.jpg"/>
          <p:cNvPicPr preferRelativeResize="0"/>
          <p:nvPr/>
        </p:nvPicPr>
        <p:blipFill rotWithShape="1">
          <a:blip r:embed="rId6">
            <a:alphaModFix/>
          </a:blip>
          <a:srcRect l="41125" r="4949"/>
          <a:stretch/>
        </p:blipFill>
        <p:spPr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eople and Tech">
  <p:cSld name="Title Slide People and Tech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 descr="shutterstock_77990686.jpg"/>
          <p:cNvPicPr preferRelativeResize="0"/>
          <p:nvPr/>
        </p:nvPicPr>
        <p:blipFill rotWithShape="1">
          <a:blip r:embed="rId3">
            <a:alphaModFix/>
          </a:blip>
          <a:srcRect l="2860" t="11378" r="-1" b="8518"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 descr="iStock_000017402661Medium.jpg"/>
          <p:cNvPicPr preferRelativeResize="0"/>
          <p:nvPr/>
        </p:nvPicPr>
        <p:blipFill rotWithShape="1">
          <a:blip r:embed="rId4">
            <a:alphaModFix/>
          </a:blip>
          <a:srcRect l="46613" t="11117" r="6171" b="2959"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 descr="shutterstock_32048539.jpg"/>
          <p:cNvPicPr preferRelativeResize="0"/>
          <p:nvPr/>
        </p:nvPicPr>
        <p:blipFill rotWithShape="1">
          <a:blip r:embed="rId5">
            <a:alphaModFix/>
          </a:blip>
          <a:srcRect l="43053" t="3491" r="1" b="4852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descr="shutterstock_11304505.jpg"/>
          <p:cNvPicPr preferRelativeResize="0"/>
          <p:nvPr/>
        </p:nvPicPr>
        <p:blipFill rotWithShape="1">
          <a:blip r:embed="rId6">
            <a:alphaModFix/>
          </a:blip>
          <a:srcRect l="4686" r="41414"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spiration">
  <p:cSld name="Title Slide Aspira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cover-rgb.jpg"/>
          <p:cNvPicPr preferRelativeResize="0"/>
          <p:nvPr/>
        </p:nvPicPr>
        <p:blipFill rotWithShape="1">
          <a:blip r:embed="rId3">
            <a:alphaModFix/>
          </a:blip>
          <a:srcRect t="43525" b="24687"/>
          <a:stretch/>
        </p:blipFill>
        <p:spPr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4 Images">
  <p:cSld name="Title Slide Custom 4 Image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-1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4"/>
          <p:cNvSpPr>
            <a:spLocks noGrp="1"/>
          </p:cNvSpPr>
          <p:nvPr>
            <p:ph type="pic" idx="3"/>
          </p:nvPr>
        </p:nvSpPr>
        <p:spPr>
          <a:xfrm>
            <a:off x="2285999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4"/>
          <p:cNvSpPr>
            <a:spLocks noGrp="1"/>
          </p:cNvSpPr>
          <p:nvPr>
            <p:ph type="pic" idx="4"/>
          </p:nvPr>
        </p:nvSpPr>
        <p:spPr>
          <a:xfrm>
            <a:off x="4571999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4"/>
          <p:cNvSpPr>
            <a:spLocks noGrp="1"/>
          </p:cNvSpPr>
          <p:nvPr>
            <p:ph type="pic" idx="5"/>
          </p:nvPr>
        </p:nvSpPr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6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1 Image">
  <p:cSld name="Title Slide Custom 1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1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/>
          <p:nvPr/>
        </p:nvSpPr>
        <p:spPr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434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5" name="Google Shape;15;p7" descr="ieee_tag_blue_006699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r@ieeeut.org" TargetMode="External"/><Relationship Id="rId3" Type="http://schemas.openxmlformats.org/officeDocument/2006/relationships/hyperlink" Target="mailto:chair@ieeeut.org" TargetMode="External"/><Relationship Id="rId7" Type="http://schemas.openxmlformats.org/officeDocument/2006/relationships/hyperlink" Target="mailto:comms@ieeeut.org" TargetMode="External"/><Relationship Id="rId12" Type="http://schemas.openxmlformats.org/officeDocument/2006/relationships/hyperlink" Target="mailto:treasurer@ieeeu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l.dir@ieeeut.org" TargetMode="External"/><Relationship Id="rId11" Type="http://schemas.openxmlformats.org/officeDocument/2006/relationships/hyperlink" Target="mailto:liaison@ieeeut.org" TargetMode="External"/><Relationship Id="rId5" Type="http://schemas.openxmlformats.org/officeDocument/2006/relationships/hyperlink" Target="mailto:corporate@ieeeut.org" TargetMode="External"/><Relationship Id="rId10" Type="http://schemas.openxmlformats.org/officeDocument/2006/relationships/hyperlink" Target="mailto:Internal.ae@ieeeut.org" TargetMode="External"/><Relationship Id="rId4" Type="http://schemas.openxmlformats.org/officeDocument/2006/relationships/hyperlink" Target="mailto:vice@ieeeut.org" TargetMode="External"/><Relationship Id="rId9" Type="http://schemas.openxmlformats.org/officeDocument/2006/relationships/hyperlink" Target="mailto:External.ae@ieeeu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444500" y="2879023"/>
            <a:ext cx="7909316" cy="294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IEEE Central Texas Section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en-US" sz="2000"/>
              <a:t>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Winter/Spring Leadership Planning Meeting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Saturday, January 2</a:t>
            </a:r>
            <a:r>
              <a:rPr lang="en-US" sz="2000"/>
              <a:t>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2021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Virtual via WebEx</a:t>
            </a:r>
            <a:endParaRPr/>
          </a:p>
        </p:txBody>
      </p:sp>
      <p:sp>
        <p:nvSpPr>
          <p:cNvPr id="151" name="Google Shape;151;p1"/>
          <p:cNvSpPr txBox="1">
            <a:spLocks noGrp="1"/>
          </p:cNvSpPr>
          <p:nvPr>
            <p:ph type="subTitle" idx="1"/>
          </p:nvPr>
        </p:nvSpPr>
        <p:spPr>
          <a:xfrm>
            <a:off x="623887" y="4470967"/>
            <a:ext cx="7909316" cy="120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Section Committee/Officer Name: IEEE UT Student Branch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Prepared by: </a:t>
            </a:r>
            <a:r>
              <a:rPr lang="en-US"/>
              <a:t>Pranesh Satish, Cynthia Han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1/23/2021</a:t>
            </a:r>
            <a:endParaRPr sz="1050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381000" y="68053"/>
            <a:ext cx="8381999" cy="6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Branch Leadership</a:t>
            </a: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1/23/2021</a:t>
            </a:r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62" name="Google Shape;162;p2"/>
          <p:cNvGraphicFramePr/>
          <p:nvPr/>
        </p:nvGraphicFramePr>
        <p:xfrm>
          <a:off x="1023582" y="1495391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{45FCCF21-B02E-4C39-8C0F-568D5855C3AA}</a:tableStyleId>
              </a:tblPr>
              <a:tblGrid>
                <a:gridCol w="32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Executive Officers</a:t>
                      </a:r>
                      <a:endParaRPr/>
                    </a:p>
                  </a:txBody>
                  <a:tcPr marL="57925" marR="57925" marT="9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Chair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Pranesh Satish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chair@ieeeut.org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>
                    <a:solidFill>
                      <a:srgbClr val="E7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Vice Chair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Max Zhou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vice@ieeeut.org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Corporate Director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Ishan Shah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corporate@ieeeut.org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Internal Director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Hans Matthew Robles</a:t>
                      </a:r>
                      <a:endParaRPr sz="1200" u="none" strike="noStrike" cap="none"/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Internal.dir@ieeeut.org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3" name="Google Shape;163;p2"/>
          <p:cNvGraphicFramePr/>
          <p:nvPr/>
        </p:nvGraphicFramePr>
        <p:xfrm>
          <a:off x="1023582" y="354981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{45FCCF21-B02E-4C39-8C0F-568D5855C3AA}</a:tableStyleId>
              </a:tblPr>
              <a:tblGrid>
                <a:gridCol w="32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Verdana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Officers</a:t>
                      </a:r>
                      <a:endParaRPr/>
                    </a:p>
                  </a:txBody>
                  <a:tcPr marL="57925" marR="57925" marT="9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Communications Officer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Katie Wang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comms@ieeeut.org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>
                    <a:solidFill>
                      <a:srgbClr val="E7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Membership &amp; Resources Officer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Amay Bhatnagar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mr@ieeeut.org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External Activities &amp; Events Officer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Bryan Ding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E</a:t>
                      </a: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xternal.ae@ieeeut.org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Internal Activities &amp; Events Officer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Malvika Vaidya</a:t>
                      </a:r>
                      <a:endParaRPr sz="1200" u="none" strike="noStrike" cap="none"/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Internal.ae@ieeeut.org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Corporate Liaison</a:t>
                      </a:r>
                      <a:endParaRPr/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Jhanvi Girish</a:t>
                      </a:r>
                      <a:endParaRPr/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liaison@ieeeut.org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Treasurer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Cynthia Han</a:t>
                      </a:r>
                      <a:endParaRPr sz="1200"/>
                    </a:p>
                  </a:txBody>
                  <a:tcPr marL="67275" marR="6727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treasurer@ieeeut.org</a:t>
                      </a:r>
                      <a:endParaRPr sz="1200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Fall 202</a:t>
            </a:r>
            <a:r>
              <a:rPr lang="en-US"/>
              <a:t>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Events</a:t>
            </a: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1/23/2021</a:t>
            </a:r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29024" y="1370633"/>
            <a:ext cx="8962500" cy="57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General Meetings (12) – Thursdays, 7pm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Corporate Sponsored Meetings: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P&amp;G, Optiver, TI, Ericsson, Samsung, Holland &amp; Hart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Special Guests: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Dr. Nina Telang, Dr. Jon Valvano, UT ECE Alumni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Special Events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ECE Summer Showcase: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competition for students to present personal projects </a:t>
            </a: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($600 CTS-funded scholarship prize money)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Career Series:</a:t>
            </a: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Single event in collaboration with UT Engineering Career Assistance Center (ECAC)</a:t>
            </a:r>
            <a:endParaRPr/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LinkedIn Workshop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Resume Workshop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Interview Workshop (student-led)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Networking Events with TI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Discord</a:t>
            </a:r>
            <a:endParaRPr sz="1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Multi-Organization Dinner and Learn Event</a:t>
            </a:r>
            <a:endParaRPr sz="1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Held between ASME, AlChE, and IEEE</a:t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Socials and Game Nights</a:t>
            </a:r>
            <a:endParaRPr/>
          </a:p>
          <a:p>
            <a:pPr marL="3429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Fall 202</a:t>
            </a:r>
            <a:r>
              <a:rPr lang="en-US"/>
              <a:t>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Initiatives</a:t>
            </a: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1/23/2021</a:t>
            </a:r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214489" y="1570424"/>
            <a:ext cx="89625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Internal Family System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Launched family system to group students in student-led “families” for social events and competitions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Outreach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Delivered presentation to high school seniors about UT ECE and college life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Alumni Engagement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Building alumni network and providing students with connections to alumni for personal and career advice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Mental Health</a:t>
            </a:r>
            <a:endParaRPr/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Promoting mental health within the College of Engineering through advertisement of school events and delivering mental health information to members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9066094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Spring 202</a:t>
            </a:r>
            <a:r>
              <a:rPr lang="en-US"/>
              <a:t>2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Planned Events</a:t>
            </a: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1/23/2021</a:t>
            </a:r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81415" y="1569725"/>
            <a:ext cx="8962585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General Meetings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professors, alumni, and industry professionals to speak to members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Goal is to provide members with exposure to full breadth of ECE opportunities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Corporate outreach to non-traditional ECE companies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Special Events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Region 5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Ethics and Circuit Design Competition – will be selecting team to participate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coordinate with IEEE RAS to determine interest and feasibility of participating in Robotics competition based on current COVID policies at UT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Current projected cost of participation is $0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Hackathon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Planning to host hackathon for ECE students in March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Projected utilization of 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CTS funding - $</a:t>
            </a: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400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Prizes and supplies for participants (microcontrollers, wires, breadboards, etc.)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2022 Initiatives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1/23/2021</a:t>
            </a:r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181425" y="1554750"/>
            <a:ext cx="8962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Scholarships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Goal is to motivate participation in branch activities and to reward involved members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Projected utilization of CTS funding: $300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SPAX – End of Year Banquet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invite guest speakers to speak on a theme (past themes: Next Big Thing, Smart City)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Projected utilization of CTS funding: $200 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food for attendees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Alumni Network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Will continue reaching out to recruit UT ECE alumni to connect directly with IEEE UT student members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Virtual IEEE Conferences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Will consistently communicate dates and information for IEEE conferences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9243bac45_0_7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2000" cy="103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2022 Initiatives</a:t>
            </a:r>
            <a:endParaRPr/>
          </a:p>
        </p:txBody>
      </p:sp>
      <p:sp>
        <p:nvSpPr>
          <p:cNvPr id="202" name="Google Shape;202;g109243bac45_0_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800" cy="3651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3" name="Google Shape;203;g109243bac45_0_7"/>
          <p:cNvSpPr txBox="1">
            <a:spLocks noGrp="1"/>
          </p:cNvSpPr>
          <p:nvPr>
            <p:ph type="body" idx="1"/>
          </p:nvPr>
        </p:nvSpPr>
        <p:spPr>
          <a:xfrm>
            <a:off x="366889" y="1644952"/>
            <a:ext cx="8382000" cy="43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Volunteering and Outreach</a:t>
            </a:r>
            <a:endParaRPr sz="18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</a:rPr>
              <a:t>Will create opportunities to reach out to K-12 students and inform them about ECE</a:t>
            </a:r>
            <a:endParaRPr sz="16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●"/>
            </a:pPr>
            <a:r>
              <a:rPr lang="en-US" sz="1600">
                <a:solidFill>
                  <a:schemeClr val="dk1"/>
                </a:solidFill>
              </a:rPr>
              <a:t>Will give back to the local community as a part of community service for students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Best Student Branch Application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rgbClr val="000000"/>
      </a:dk1>
      <a:lt1>
        <a:srgbClr val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On-screen Show (4:3)</PresentationFormat>
  <Paragraphs>120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Merriweather Sans</vt:lpstr>
      <vt:lpstr>Noto Sans Symbols</vt:lpstr>
      <vt:lpstr>Verdana</vt:lpstr>
      <vt:lpstr>IEEE-Template</vt:lpstr>
      <vt:lpstr>IEEE Central Texas Section 2022 Winter/Spring Leadership Planning Meeting Saturday, January 22, 2021 Virtual via WebEx</vt:lpstr>
      <vt:lpstr>Branch Leadership</vt:lpstr>
      <vt:lpstr>Fall 2021 Events</vt:lpstr>
      <vt:lpstr>Fall 2021 Initiatives</vt:lpstr>
      <vt:lpstr>Spring 2022 Planned Events</vt:lpstr>
      <vt:lpstr>Spring 2022 Initiatives</vt:lpstr>
      <vt:lpstr>Spring 2022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Central Texas Section 2022 Winter/Spring Leadership Planning Meeting Saturday, January 22, 2021 Virtual via WebEx</dc:title>
  <dc:creator>Engel, Lisa Lisa.</dc:creator>
  <cp:lastModifiedBy>mcdodge@gmail.com</cp:lastModifiedBy>
  <cp:revision>1</cp:revision>
  <dcterms:created xsi:type="dcterms:W3CDTF">2012-12-04T23:01:03Z</dcterms:created>
  <dcterms:modified xsi:type="dcterms:W3CDTF">2022-01-22T05:39:46Z</dcterms:modified>
</cp:coreProperties>
</file>