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4"/>
  </p:sldMasterIdLst>
  <p:notesMasterIdLst>
    <p:notesMasterId r:id="rId13"/>
  </p:notesMasterIdLst>
  <p:handoutMasterIdLst>
    <p:handoutMasterId r:id="rId14"/>
  </p:handoutMasterIdLst>
  <p:sldIdLst>
    <p:sldId id="257" r:id="rId5"/>
    <p:sldId id="268" r:id="rId6"/>
    <p:sldId id="265" r:id="rId7"/>
    <p:sldId id="266" r:id="rId8"/>
    <p:sldId id="273" r:id="rId9"/>
    <p:sldId id="270" r:id="rId10"/>
    <p:sldId id="271"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A0"/>
    <a:srgbClr val="EDEDED"/>
    <a:srgbClr val="FEE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3315D-8A84-423B-A1AA-41F31900E8EC}" v="16" dt="2022-01-20T02:48:35.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98" autoAdjust="0"/>
    <p:restoredTop sz="94946" autoAdjust="0"/>
  </p:normalViewPr>
  <p:slideViewPr>
    <p:cSldViewPr snapToGrid="0" snapToObjects="1">
      <p:cViewPr varScale="1">
        <p:scale>
          <a:sx n="117" d="100"/>
          <a:sy n="117" d="100"/>
        </p:scale>
        <p:origin x="2376" y="168"/>
      </p:cViewPr>
      <p:guideLst>
        <p:guide orient="horz" pos="2160"/>
        <p:guide pos="2880"/>
      </p:guideLst>
    </p:cSldViewPr>
  </p:slideViewPr>
  <p:outlineViewPr>
    <p:cViewPr>
      <p:scale>
        <a:sx n="33" d="100"/>
        <a:sy n="33" d="100"/>
      </p:scale>
      <p:origin x="0" y="8456"/>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7F6AEF-43BD-F24E-AF9E-58A74ECF4FF5}" type="datetimeFigureOut">
              <a:rPr lang="en-US" smtClean="0"/>
              <a:pPr/>
              <a:t>1/21/22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30CF53-BDDA-474E-896B-5EB7565C7FE7}" type="slidenum">
              <a:rPr lang="en-US" smtClean="0"/>
              <a:pPr/>
              <a:t>‹#›</a:t>
            </a:fld>
            <a:endParaRPr lang="en-US" dirty="0"/>
          </a:p>
        </p:txBody>
      </p:sp>
    </p:spTree>
    <p:extLst>
      <p:ext uri="{BB962C8B-B14F-4D97-AF65-F5344CB8AC3E}">
        <p14:creationId xmlns:p14="http://schemas.microsoft.com/office/powerpoint/2010/main" val="187131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8296-1A5B-444E-A65C-074B487ADD6F}" type="datetimeFigureOut">
              <a:rPr lang="en-US" smtClean="0"/>
              <a:pPr/>
              <a:t>1/21/22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23963-13E2-554B-8982-7FA41FE663DC}" type="slidenum">
              <a:rPr lang="en-US" smtClean="0"/>
              <a:pPr/>
              <a:t>‹#›</a:t>
            </a:fld>
            <a:endParaRPr lang="en-US" dirty="0"/>
          </a:p>
        </p:txBody>
      </p:sp>
    </p:spTree>
    <p:extLst>
      <p:ext uri="{BB962C8B-B14F-4D97-AF65-F5344CB8AC3E}">
        <p14:creationId xmlns:p14="http://schemas.microsoft.com/office/powerpoint/2010/main" val="39010562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5"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200995973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6"/>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204899738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9" name="Date Placeholder 2"/>
          <p:cNvSpPr>
            <a:spLocks noGrp="1"/>
          </p:cNvSpPr>
          <p:nvPr>
            <p:ph type="dt" sz="half" idx="27"/>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412006971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4"/>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96822728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7"/>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9280095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8" name="Date Placeholder 2"/>
          <p:cNvSpPr>
            <a:spLocks noGrp="1"/>
          </p:cNvSpPr>
          <p:nvPr>
            <p:ph type="dt" sz="half" idx="24"/>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22969362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3335584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4023795627"/>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AE624A3A-E201-E64D-A1AF-8933030ED462}" type="datetime1">
              <a:rPr lang="en-US" smtClean="0"/>
              <a:pPr/>
              <a:t>1/21/22</a:t>
            </a:fld>
            <a:endParaRPr lang="en-US" dirty="0"/>
          </a:p>
        </p:txBody>
      </p:sp>
      <p:sp>
        <p:nvSpPr>
          <p:cNvPr id="3" name="Slide Number Placeholder 2"/>
          <p:cNvSpPr>
            <a:spLocks noGrp="1"/>
          </p:cNvSpPr>
          <p:nvPr>
            <p:ph type="sldNum" sz="quarter" idx="13"/>
          </p:nvPr>
        </p:nvSpPr>
        <p:spPr/>
        <p:txBody>
          <a:bodyPr/>
          <a:lstStyle/>
          <a:p>
            <a:fld id="{E6804216-43FB-7B4B-869C-5EF6DEEE5C8E}"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3663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6"/>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70004507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08961067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49068996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2"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89362453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fld id="{F4D56339-E211-4045-8133-D29ABDC9BFDB}" type="datetime1">
              <a:rPr lang="en-US" smtClean="0"/>
              <a:pPr/>
              <a:t>1/21/22</a:t>
            </a:fld>
            <a:endParaRPr lang="en-US" dirty="0"/>
          </a:p>
        </p:txBody>
      </p:sp>
      <p:sp>
        <p:nvSpPr>
          <p:cNvPr id="18" name="Slide Number Placeholder 2"/>
          <p:cNvSpPr>
            <a:spLocks noGrp="1"/>
          </p:cNvSpPr>
          <p:nvPr>
            <p:ph type="sldNum" sz="quarter" idx="19"/>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fld id="{6DD9AAD7-68B0-BB47-811E-49F2684A621E}" type="datetime1">
              <a:rPr lang="en-US" smtClean="0"/>
              <a:pPr/>
              <a:t>1/21/22</a:t>
            </a:fld>
            <a:endParaRPr lang="en-US" dirty="0"/>
          </a:p>
        </p:txBody>
      </p:sp>
      <p:sp>
        <p:nvSpPr>
          <p:cNvPr id="13" name="Slide Number Placeholder 2"/>
          <p:cNvSpPr>
            <a:spLocks noGrp="1"/>
          </p:cNvSpPr>
          <p:nvPr>
            <p:ph type="sldNum" sz="quarter" idx="16"/>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5" name="Date Placeholder 3"/>
          <p:cNvSpPr>
            <a:spLocks noGrp="1"/>
          </p:cNvSpPr>
          <p:nvPr>
            <p:ph type="dt" sz="half" idx="11"/>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71693020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2"/>
          <p:cNvSpPr>
            <a:spLocks noGrp="1"/>
          </p:cNvSpPr>
          <p:nvPr>
            <p:ph type="dt" sz="half" idx="11"/>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377729180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EAE95F89-96EF-A548-84A3-934B2C601EDF}" type="datetime1">
              <a:rPr lang="en-US" smtClean="0"/>
              <a:pPr/>
              <a:t>1/21/22</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eee_tag_blue_006699.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mailto:chair@ieeeut.org" TargetMode="External"/><Relationship Id="rId2" Type="http://schemas.openxmlformats.org/officeDocument/2006/relationships/hyperlink" Target="mailto:j_s817@txstate.edu" TargetMode="External"/><Relationship Id="rId1" Type="http://schemas.openxmlformats.org/officeDocument/2006/relationships/slideLayout" Target="../slideLayouts/slideLayout17.xml"/><Relationship Id="rId6" Type="http://schemas.openxmlformats.org/officeDocument/2006/relationships/hyperlink" Target="mailto:president@hkn.ece.utexas.edu" TargetMode="External"/><Relationship Id="rId5" Type="http://schemas.openxmlformats.org/officeDocument/2006/relationships/hyperlink" Target="http://president.ut.ieeepes@gmail.com" TargetMode="External"/><Relationship Id="rId4" Type="http://schemas.openxmlformats.org/officeDocument/2006/relationships/hyperlink" Target="mailto:ras_president@utlists.utexa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auto">
          <a:xfrm>
            <a:off x="444500" y="2879023"/>
            <a:ext cx="7909316" cy="29450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00000"/>
              </a:lnSpc>
            </a:pPr>
            <a:r>
              <a:rPr lang="en-US" sz="2000" dirty="0">
                <a:latin typeface="Verdana" charset="0"/>
              </a:rPr>
              <a:t>IEEE Central Texas Section</a:t>
            </a:r>
            <a:br>
              <a:rPr lang="en-US" sz="2000" dirty="0">
                <a:latin typeface="Verdana" charset="0"/>
              </a:rPr>
            </a:br>
            <a:r>
              <a:rPr lang="en-US" sz="2000" dirty="0">
                <a:latin typeface="Verdana" charset="0"/>
              </a:rPr>
              <a:t>2022 Summer/Fall Leadership Planning Meeting</a:t>
            </a:r>
            <a:br>
              <a:rPr lang="en-US" sz="2000" dirty="0">
                <a:latin typeface="Verdana" charset="0"/>
              </a:rPr>
            </a:br>
            <a:r>
              <a:rPr lang="en-US" sz="2000" dirty="0">
                <a:latin typeface="Verdana" charset="0"/>
              </a:rPr>
              <a:t>January 22, 2022</a:t>
            </a:r>
            <a:br>
              <a:rPr lang="en-US" sz="2000" dirty="0">
                <a:latin typeface="Verdana" charset="0"/>
              </a:rPr>
            </a:br>
            <a:r>
              <a:rPr lang="en-US" sz="2000" dirty="0">
                <a:latin typeface="Verdana" charset="0"/>
              </a:rPr>
              <a:t>San Marcos, TX &amp; Virtual</a:t>
            </a:r>
          </a:p>
        </p:txBody>
      </p:sp>
      <p:sp>
        <p:nvSpPr>
          <p:cNvPr id="17410" name="Subtitle 2"/>
          <p:cNvSpPr>
            <a:spLocks noGrp="1"/>
          </p:cNvSpPr>
          <p:nvPr>
            <p:ph type="subTitle" idx="1"/>
          </p:nvPr>
        </p:nvSpPr>
        <p:spPr bwMode="auto">
          <a:xfrm>
            <a:off x="450913" y="4329452"/>
            <a:ext cx="7909316" cy="14946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charset="0"/>
              <a:buNone/>
            </a:pPr>
            <a:r>
              <a:rPr lang="en-US" dirty="0">
                <a:latin typeface="Verdana" charset="0"/>
                <a:cs typeface="ＭＳ Ｐゴシック" charset="0"/>
              </a:rPr>
              <a:t>Section Committee/Officer Name: Nick Garrard</a:t>
            </a:r>
          </a:p>
          <a:p>
            <a:r>
              <a:rPr lang="en-US" dirty="0">
                <a:latin typeface="Verdana" charset="0"/>
                <a:cs typeface="ＭＳ Ｐゴシック" charset="0"/>
              </a:rPr>
              <a:t>Chapter/Affinity Name: Texas State University</a:t>
            </a:r>
          </a:p>
          <a:p>
            <a:r>
              <a:rPr lang="en-US" dirty="0">
                <a:latin typeface="Verdana" charset="0"/>
                <a:cs typeface="ＭＳ Ｐゴシック" charset="0"/>
              </a:rPr>
              <a:t>Prepared by:  Nick Garrard</a:t>
            </a:r>
          </a:p>
          <a:p>
            <a:pPr eaLnBrk="1" hangingPunct="1">
              <a:buFont typeface="Wingdings" charset="0"/>
              <a:buNone/>
            </a:pPr>
            <a:endParaRPr lang="en-US" dirty="0">
              <a:latin typeface="Verdana" charset="0"/>
              <a:cs typeface="ＭＳ Ｐゴシック" charset="0"/>
            </a:endParaRPr>
          </a:p>
          <a:p>
            <a:pPr eaLnBrk="1" hangingPunct="1">
              <a:buFont typeface="Wingdings" charset="0"/>
              <a:buNone/>
            </a:pPr>
            <a:r>
              <a:rPr lang="en-US" dirty="0">
                <a:latin typeface="Verdana" charset="0"/>
                <a:cs typeface="ＭＳ Ｐゴシック" charset="0"/>
              </a:rPr>
              <a:t>Prepared by:  </a:t>
            </a:r>
          </a:p>
          <a:p>
            <a:pPr eaLnBrk="1" hangingPunct="1">
              <a:buFont typeface="Wingdings" charset="0"/>
              <a:buNone/>
            </a:pPr>
            <a:endParaRPr lang="en-US" dirty="0">
              <a:latin typeface="Verdana" charset="0"/>
              <a:cs typeface="ＭＳ Ｐゴシック" charset="0"/>
            </a:endParaRPr>
          </a:p>
        </p:txBody>
      </p:sp>
      <p:sp>
        <p:nvSpPr>
          <p:cNvPr id="6" name="Date Placeholder 3"/>
          <p:cNvSpPr>
            <a:spLocks noGrp="1"/>
          </p:cNvSpPr>
          <p:nvPr>
            <p:ph type="dt" sz="half" idx="1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BFEF7A9-8089-B344-AF8C-8C4A8A2AE3A5}" type="datetime1">
              <a:rPr lang="en-US" smtClean="0">
                <a:solidFill>
                  <a:srgbClr val="898989"/>
                </a:solidFill>
                <a:latin typeface="Verdana"/>
                <a:cs typeface="Verdana"/>
              </a:rPr>
              <a:pPr eaLnBrk="1" hangingPunct="1">
                <a:defRPr/>
              </a:pPr>
              <a:t>1/21/22</a:t>
            </a:fld>
            <a:endParaRPr lang="en-US" dirty="0">
              <a:solidFill>
                <a:srgbClr val="898989"/>
              </a:solidFill>
              <a:latin typeface="Verdana"/>
              <a:cs typeface="Verdana"/>
            </a:endParaRPr>
          </a:p>
        </p:txBody>
      </p:sp>
      <p:sp>
        <p:nvSpPr>
          <p:cNvPr id="7" name="Slide Number Placeholder 4"/>
          <p:cNvSpPr>
            <a:spLocks noGrp="1"/>
          </p:cNvSpPr>
          <p:nvPr>
            <p:ph type="sldNum" sz="quarter" idx="1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48654B5-1C3C-F243-8C6B-B88530D48744}" type="slidenum">
              <a:rPr lang="en-US">
                <a:solidFill>
                  <a:srgbClr val="898989"/>
                </a:solidFill>
              </a:rPr>
              <a:pPr eaLnBrk="1" hangingPunct="1">
                <a:defRPr/>
              </a:pPr>
              <a:t>1</a:t>
            </a:fld>
            <a:endParaRPr lang="en-US" dirty="0">
              <a:solidFill>
                <a:srgbClr val="898989"/>
              </a:solidFill>
            </a:endParaRPr>
          </a:p>
        </p:txBody>
      </p:sp>
    </p:spTree>
    <p:extLst>
      <p:ext uri="{BB962C8B-B14F-4D97-AF65-F5344CB8AC3E}">
        <p14:creationId xmlns:p14="http://schemas.microsoft.com/office/powerpoint/2010/main" val="23929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Vision, Leadership Team</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2</a:t>
            </a:fld>
            <a:endParaRPr lang="en-US" dirty="0">
              <a:solidFill>
                <a:srgbClr val="898989"/>
              </a:solidFill>
            </a:endParaRPr>
          </a:p>
        </p:txBody>
      </p:sp>
      <p:sp>
        <p:nvSpPr>
          <p:cNvPr id="2" name="Rectangle 1"/>
          <p:cNvSpPr/>
          <p:nvPr/>
        </p:nvSpPr>
        <p:spPr>
          <a:xfrm>
            <a:off x="181415" y="1351357"/>
            <a:ext cx="8962585" cy="6063198"/>
          </a:xfrm>
          <a:prstGeom prst="rect">
            <a:avLst/>
          </a:prstGeom>
        </p:spPr>
        <p:txBody>
          <a:bodyPr wrap="square">
            <a:spAutoFit/>
          </a:bodyPr>
          <a:lstStyle/>
          <a:p>
            <a:r>
              <a:rPr lang="en-US" sz="2000" b="1" dirty="0"/>
              <a:t>Texas State IEEE</a:t>
            </a:r>
          </a:p>
          <a:p>
            <a:r>
              <a:rPr lang="en-US" sz="1600" dirty="0"/>
              <a:t>In 2022 we want to provide TXST EE and CS students with a blend of technical workshops, professional development and social activities. In 2021, with the return to face to face, the balance of guest speakers and technical workshops with the mixture of social events was a huge success for the organization. We saw our highest number of new national members join IEEE and plan to increase that amount in 2022. We plan on achieving these goals with our diverse leadership team. Each member of our 16-person officer team brings unique skills that can directly apply to benefit the organization and its members.</a:t>
            </a:r>
          </a:p>
          <a:p>
            <a:endParaRPr lang="en-US" sz="1600" dirty="0"/>
          </a:p>
          <a:p>
            <a:pPr marL="285750" indent="-285750">
              <a:buFont typeface="Arial"/>
              <a:buChar char="•"/>
            </a:pPr>
            <a:endParaRPr lang="en-US" sz="1600" dirty="0"/>
          </a:p>
          <a:p>
            <a:r>
              <a:rPr lang="en-US" sz="1600" b="1" dirty="0"/>
              <a:t>Executive Leadership Team	</a:t>
            </a:r>
          </a:p>
          <a:p>
            <a:r>
              <a:rPr lang="en-US" sz="1600" b="1" dirty="0"/>
              <a:t>Chair				</a:t>
            </a:r>
            <a:r>
              <a:rPr lang="en-US" sz="1600" dirty="0"/>
              <a:t>Nick Garrard</a:t>
            </a:r>
          </a:p>
          <a:p>
            <a:r>
              <a:rPr lang="en-US" sz="1600" b="1" dirty="0"/>
              <a:t>Vice Chair			</a:t>
            </a:r>
            <a:r>
              <a:rPr lang="en-US" sz="1600" dirty="0"/>
              <a:t>Victoria Jordan</a:t>
            </a:r>
            <a:r>
              <a:rPr lang="en-US" sz="1600" b="1" dirty="0"/>
              <a:t>		</a:t>
            </a:r>
          </a:p>
          <a:p>
            <a:r>
              <a:rPr lang="en-US" sz="1600" b="1" dirty="0"/>
              <a:t>Vice Chair			</a:t>
            </a:r>
            <a:r>
              <a:rPr lang="en-US" sz="1600" dirty="0"/>
              <a:t>Christian Cisneros</a:t>
            </a:r>
            <a:r>
              <a:rPr lang="en-US" sz="1600" b="1" dirty="0"/>
              <a:t>	</a:t>
            </a:r>
          </a:p>
          <a:p>
            <a:r>
              <a:rPr lang="en-US" sz="1600" b="1" dirty="0"/>
              <a:t>Treasurer			</a:t>
            </a:r>
            <a:r>
              <a:rPr lang="en-US" sz="1600" dirty="0"/>
              <a:t>Sarah Picas</a:t>
            </a:r>
          </a:p>
          <a:p>
            <a:r>
              <a:rPr lang="en-US" sz="1600" b="1" dirty="0"/>
              <a:t>Secretary			</a:t>
            </a:r>
            <a:r>
              <a:rPr lang="en-US" sz="1600" dirty="0"/>
              <a:t>Yasmin Baqdounes</a:t>
            </a:r>
            <a:r>
              <a:rPr lang="en-US" sz="1600" b="1" dirty="0"/>
              <a:t>				</a:t>
            </a:r>
            <a:endParaRPr lang="en-US" sz="1600" dirty="0"/>
          </a:p>
          <a:p>
            <a:endParaRPr lang="en-US" sz="1600" dirty="0"/>
          </a:p>
          <a:p>
            <a:r>
              <a:rPr lang="en-US" sz="1600" b="1" dirty="0"/>
              <a:t>Size and profile</a:t>
            </a:r>
          </a:p>
          <a:p>
            <a:pPr marL="285750" indent="-285750">
              <a:buFont typeface="Arial" panose="020B0604020202020204" pitchFamily="34" charset="0"/>
              <a:buChar char="•"/>
            </a:pPr>
            <a:r>
              <a:rPr lang="en-US" sz="1600" dirty="0"/>
              <a:t>Fall 2021 Dues paying members: </a:t>
            </a:r>
            <a:r>
              <a:rPr lang="en-US" sz="1600" b="1" u="sng" dirty="0"/>
              <a:t>121 members total</a:t>
            </a:r>
          </a:p>
          <a:p>
            <a:r>
              <a:rPr lang="en-US" sz="1600" b="1" dirty="0"/>
              <a:t>								  87 National Members</a:t>
            </a:r>
          </a:p>
          <a:p>
            <a:r>
              <a:rPr lang="en-US" sz="1600" b="1" dirty="0"/>
              <a:t>								  34 TXST members</a:t>
            </a:r>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386274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2021 Activities</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3</a:t>
            </a:fld>
            <a:endParaRPr lang="en-US" dirty="0">
              <a:solidFill>
                <a:srgbClr val="898989"/>
              </a:solidFill>
            </a:endParaRPr>
          </a:p>
        </p:txBody>
      </p:sp>
      <p:sp>
        <p:nvSpPr>
          <p:cNvPr id="2" name="Rectangle 1"/>
          <p:cNvSpPr/>
          <p:nvPr/>
        </p:nvSpPr>
        <p:spPr>
          <a:xfrm>
            <a:off x="181415" y="1351357"/>
            <a:ext cx="8962585" cy="5293757"/>
          </a:xfrm>
          <a:prstGeom prst="rect">
            <a:avLst/>
          </a:prstGeom>
        </p:spPr>
        <p:txBody>
          <a:bodyPr wrap="square">
            <a:spAutoFit/>
          </a:bodyPr>
          <a:lstStyle/>
          <a:p>
            <a:r>
              <a:rPr lang="en-US" sz="2000" b="1" dirty="0"/>
              <a:t>Meetings Held/Reported in </a:t>
            </a:r>
            <a:r>
              <a:rPr lang="en-US" sz="2000" b="1" dirty="0" err="1"/>
              <a:t>vTools</a:t>
            </a:r>
            <a:r>
              <a:rPr lang="en-US" sz="2000" b="1" dirty="0"/>
              <a:t> (month, topic,):</a:t>
            </a:r>
          </a:p>
          <a:p>
            <a:pPr marL="285750" indent="-285750">
              <a:buFont typeface="Arial"/>
              <a:buChar char="•"/>
            </a:pPr>
            <a:endParaRPr lang="en-US" sz="1600" dirty="0"/>
          </a:p>
          <a:p>
            <a:pPr marL="285750" indent="-285750">
              <a:buFont typeface="Arial"/>
              <a:buChar char="•"/>
            </a:pPr>
            <a:endParaRPr lang="en-US" sz="1600" dirty="0"/>
          </a:p>
          <a:p>
            <a:pPr marL="285750" indent="-285750">
              <a:buFont typeface="Arial"/>
              <a:buChar char="•"/>
            </a:pPr>
            <a:endParaRPr lang="en-US" sz="1600" dirty="0"/>
          </a:p>
          <a:p>
            <a:pPr marL="285750" indent="-285750">
              <a:buFont typeface="Arial"/>
              <a:buChar char="•"/>
            </a:pPr>
            <a:endParaRPr lang="en-US" sz="1600"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t>Other Activities/Events:</a:t>
            </a:r>
          </a:p>
          <a:p>
            <a:pPr marL="285750" indent="-285750">
              <a:buFont typeface="Arial"/>
              <a:buChar char="•"/>
            </a:pPr>
            <a:r>
              <a:rPr lang="en-US" dirty="0"/>
              <a:t>Multiple hikes in the San Marcos area during spring 2021</a:t>
            </a:r>
          </a:p>
          <a:p>
            <a:pPr marL="285750" indent="-285750">
              <a:buFont typeface="Arial"/>
              <a:buChar char="•"/>
            </a:pPr>
            <a:r>
              <a:rPr lang="en-US" dirty="0"/>
              <a:t>After meeting social gatherings – weekly Fall 2021 </a:t>
            </a:r>
          </a:p>
          <a:p>
            <a:pPr marL="285750" indent="-285750">
              <a:buFont typeface="Arial"/>
              <a:buChar char="•"/>
            </a:pPr>
            <a:endParaRPr lang="en-US" dirty="0"/>
          </a:p>
        </p:txBody>
      </p:sp>
      <p:pic>
        <p:nvPicPr>
          <p:cNvPr id="7" name="Picture 6">
            <a:extLst>
              <a:ext uri="{FF2B5EF4-FFF2-40B4-BE49-F238E27FC236}">
                <a16:creationId xmlns:a16="http://schemas.microsoft.com/office/drawing/2014/main" id="{B27C4B3B-F450-43E6-AB14-2D35B9C591EF}"/>
              </a:ext>
            </a:extLst>
          </p:cNvPr>
          <p:cNvPicPr>
            <a:picLocks noChangeAspect="1"/>
          </p:cNvPicPr>
          <p:nvPr/>
        </p:nvPicPr>
        <p:blipFill>
          <a:blip r:embed="rId2"/>
          <a:stretch>
            <a:fillRect/>
          </a:stretch>
        </p:blipFill>
        <p:spPr>
          <a:xfrm>
            <a:off x="1090569" y="1743470"/>
            <a:ext cx="6760696" cy="3698915"/>
          </a:xfrm>
          <a:prstGeom prst="rect">
            <a:avLst/>
          </a:prstGeom>
        </p:spPr>
      </p:pic>
    </p:spTree>
    <p:extLst>
      <p:ext uri="{BB962C8B-B14F-4D97-AF65-F5344CB8AC3E}">
        <p14:creationId xmlns:p14="http://schemas.microsoft.com/office/powerpoint/2010/main" val="37906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66889" y="197555"/>
            <a:ext cx="9066094" cy="1030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2022 Chapter Vitality &amp; Help Needed</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4</a:t>
            </a:fld>
            <a:endParaRPr lang="en-US" dirty="0">
              <a:solidFill>
                <a:srgbClr val="898989"/>
              </a:solidFill>
            </a:endParaRPr>
          </a:p>
        </p:txBody>
      </p:sp>
      <p:sp>
        <p:nvSpPr>
          <p:cNvPr id="2" name="Rectangle 1"/>
          <p:cNvSpPr/>
          <p:nvPr/>
        </p:nvSpPr>
        <p:spPr>
          <a:xfrm>
            <a:off x="181415" y="1351357"/>
            <a:ext cx="8962585" cy="5663089"/>
          </a:xfrm>
          <a:prstGeom prst="rect">
            <a:avLst/>
          </a:prstGeom>
        </p:spPr>
        <p:txBody>
          <a:bodyPr wrap="square">
            <a:spAutoFit/>
          </a:bodyPr>
          <a:lstStyle/>
          <a:p>
            <a:r>
              <a:rPr lang="en-US" b="1" dirty="0"/>
              <a:t>Chapter Vitality Assessment:</a:t>
            </a:r>
            <a:endParaRPr lang="en-US" sz="1600" dirty="0"/>
          </a:p>
          <a:p>
            <a:r>
              <a:rPr lang="en-US" b="1" dirty="0"/>
              <a:t>Top Help Needed/Issues</a:t>
            </a:r>
            <a:r>
              <a:rPr lang="en-US" sz="2000" b="1" dirty="0"/>
              <a:t> for 2022</a:t>
            </a:r>
          </a:p>
          <a:p>
            <a:r>
              <a:rPr lang="en-US" dirty="0"/>
              <a:t>A few of our top issues for 2022 are: </a:t>
            </a:r>
          </a:p>
          <a:p>
            <a:pPr marL="285750" indent="-285750">
              <a:buFont typeface="Arial" panose="020B0604020202020204" pitchFamily="34" charset="0"/>
              <a:buChar char="•"/>
            </a:pPr>
            <a:r>
              <a:rPr lang="en-US" dirty="0"/>
              <a:t>Determine an effective fundraising strategy. </a:t>
            </a:r>
          </a:p>
          <a:p>
            <a:pPr marL="285750" indent="-285750">
              <a:buFont typeface="Arial" panose="020B0604020202020204" pitchFamily="34" charset="0"/>
              <a:buChar char="•"/>
            </a:pPr>
            <a:r>
              <a:rPr lang="en-US" dirty="0"/>
              <a:t>Increase student involvement after first </a:t>
            </a:r>
          </a:p>
          <a:p>
            <a:r>
              <a:rPr lang="en-US" dirty="0"/>
              <a:t>    few meetings.</a:t>
            </a:r>
          </a:p>
          <a:p>
            <a:pPr marL="285750" indent="-285750">
              <a:buFont typeface="Arial" panose="020B0604020202020204" pitchFamily="34" charset="0"/>
              <a:buChar char="•"/>
            </a:pPr>
            <a:r>
              <a:rPr lang="en-US" dirty="0"/>
              <a:t>Collaborate with UT section</a:t>
            </a:r>
          </a:p>
          <a:p>
            <a:pPr marL="285750" indent="-285750">
              <a:buFont typeface="Arial" panose="020B0604020202020204" pitchFamily="34" charset="0"/>
              <a:buChar char="•"/>
            </a:pPr>
            <a:r>
              <a:rPr lang="en-US" dirty="0"/>
              <a:t>Collaborate with local k-12 students</a:t>
            </a:r>
          </a:p>
          <a:p>
            <a:pPr marL="285750" indent="-285750">
              <a:buFont typeface="Arial" panose="020B0604020202020204" pitchFamily="34" charset="0"/>
              <a:buChar char="•"/>
            </a:pPr>
            <a:endParaRPr lang="en-US" dirty="0"/>
          </a:p>
          <a:p>
            <a:r>
              <a:rPr lang="en-US" b="1" dirty="0"/>
              <a:t>Plans for 2022</a:t>
            </a:r>
          </a:p>
          <a:p>
            <a:pPr marL="285750" indent="-285750">
              <a:buFont typeface="Arial" panose="020B0604020202020204" pitchFamily="34" charset="0"/>
              <a:buChar char="•"/>
            </a:pPr>
            <a:r>
              <a:rPr lang="en-US" dirty="0"/>
              <a:t>Resume workshop with Google (1/27/22).</a:t>
            </a:r>
          </a:p>
          <a:p>
            <a:pPr marL="285750" indent="-285750">
              <a:buFont typeface="Arial" panose="020B0604020202020204" pitchFamily="34" charset="0"/>
              <a:buChar char="•"/>
            </a:pPr>
            <a:r>
              <a:rPr lang="en-US" dirty="0"/>
              <a:t>MATLAB workshop &amp; other technical workshops.</a:t>
            </a:r>
          </a:p>
          <a:p>
            <a:pPr marL="285750" indent="-285750">
              <a:buFont typeface="Arial" panose="020B0604020202020204" pitchFamily="34" charset="0"/>
              <a:buChar char="•"/>
            </a:pPr>
            <a:r>
              <a:rPr lang="en-US" dirty="0"/>
              <a:t>Send a robotics, design, ethics and poster teams to the R5 competition.</a:t>
            </a:r>
          </a:p>
          <a:p>
            <a:pPr marL="285750" indent="-285750">
              <a:buFont typeface="Arial" panose="020B0604020202020204" pitchFamily="34" charset="0"/>
              <a:buChar char="•"/>
            </a:pPr>
            <a:r>
              <a:rPr lang="en-US" dirty="0"/>
              <a:t>Keysight Technologies </a:t>
            </a:r>
            <a:r>
              <a:rPr lang="en-US" dirty="0" err="1"/>
              <a:t>FieldFox</a:t>
            </a:r>
            <a:r>
              <a:rPr lang="en-US" dirty="0"/>
              <a:t> foxhunt Event (TBD) .</a:t>
            </a:r>
          </a:p>
          <a:p>
            <a:pPr marL="285750" indent="-285750">
              <a:buFont typeface="Arial" panose="020B0604020202020204" pitchFamily="34" charset="0"/>
              <a:buChar char="•"/>
            </a:pPr>
            <a:r>
              <a:rPr lang="en-US" dirty="0"/>
              <a:t>Biweekly social events (Depending on COVID). </a:t>
            </a:r>
          </a:p>
          <a:p>
            <a:pPr marL="285750" indent="-285750">
              <a:buFont typeface="Arial" panose="020B0604020202020204" pitchFamily="34" charset="0"/>
              <a:buChar char="•"/>
            </a:pPr>
            <a:r>
              <a:rPr lang="en-US" dirty="0"/>
              <a:t>Sell cold brew coffee &amp; tea inside the engineering hall.</a:t>
            </a:r>
          </a:p>
          <a:p>
            <a:pPr marL="285750" indent="-285750">
              <a:buFont typeface="Arial" panose="020B0604020202020204" pitchFamily="34" charset="0"/>
              <a:buChar char="•"/>
            </a:pPr>
            <a:r>
              <a:rPr lang="en-US" dirty="0"/>
              <a:t>15% off the merchandise store when students become dues paying members.</a:t>
            </a:r>
          </a:p>
          <a:p>
            <a:endParaRPr lang="en-US" dirty="0"/>
          </a:p>
          <a:p>
            <a:pPr marL="285750" indent="-285750">
              <a:buFont typeface="Arial" panose="020B0604020202020204" pitchFamily="34" charset="0"/>
              <a:buChar char="•"/>
            </a:pPr>
            <a:endParaRPr lang="en-US" dirty="0"/>
          </a:p>
        </p:txBody>
      </p:sp>
      <p:graphicFrame>
        <p:nvGraphicFramePr>
          <p:cNvPr id="3" name="Table 3">
            <a:extLst>
              <a:ext uri="{FF2B5EF4-FFF2-40B4-BE49-F238E27FC236}">
                <a16:creationId xmlns:a16="http://schemas.microsoft.com/office/drawing/2014/main" id="{BB5EF6A5-25B9-4558-84D1-5DCE2D65C6A6}"/>
              </a:ext>
            </a:extLst>
          </p:cNvPr>
          <p:cNvGraphicFramePr>
            <a:graphicFrameLocks noGrp="1"/>
          </p:cNvGraphicFramePr>
          <p:nvPr>
            <p:extLst>
              <p:ext uri="{D42A27DB-BD31-4B8C-83A1-F6EECF244321}">
                <p14:modId xmlns:p14="http://schemas.microsoft.com/office/powerpoint/2010/main" val="2997901419"/>
              </p:ext>
            </p:extLst>
          </p:nvPr>
        </p:nvGraphicFramePr>
        <p:xfrm>
          <a:off x="5819330" y="1351357"/>
          <a:ext cx="3324670" cy="2049036"/>
        </p:xfrm>
        <a:graphic>
          <a:graphicData uri="http://schemas.openxmlformats.org/drawingml/2006/table">
            <a:tbl>
              <a:tblPr firstRow="1" bandRow="1">
                <a:tableStyleId>{5C22544A-7EE6-4342-B048-85BDC9FD1C3A}</a:tableStyleId>
              </a:tblPr>
              <a:tblGrid>
                <a:gridCol w="1662335">
                  <a:extLst>
                    <a:ext uri="{9D8B030D-6E8A-4147-A177-3AD203B41FA5}">
                      <a16:colId xmlns:a16="http://schemas.microsoft.com/office/drawing/2014/main" val="3586162125"/>
                    </a:ext>
                  </a:extLst>
                </a:gridCol>
                <a:gridCol w="1662335">
                  <a:extLst>
                    <a:ext uri="{9D8B030D-6E8A-4147-A177-3AD203B41FA5}">
                      <a16:colId xmlns:a16="http://schemas.microsoft.com/office/drawing/2014/main" val="1699044533"/>
                    </a:ext>
                  </a:extLst>
                </a:gridCol>
              </a:tblGrid>
              <a:tr h="299157">
                <a:tc>
                  <a:txBody>
                    <a:bodyPr/>
                    <a:lstStyle/>
                    <a:p>
                      <a:r>
                        <a:rPr lang="en-US" sz="1500" dirty="0"/>
                        <a:t>Topic:</a:t>
                      </a:r>
                    </a:p>
                  </a:txBody>
                  <a:tcPr marL="74805" marR="74805" marT="37403" marB="37403"/>
                </a:tc>
                <a:tc>
                  <a:txBody>
                    <a:bodyPr/>
                    <a:lstStyle/>
                    <a:p>
                      <a:r>
                        <a:rPr lang="en-US" sz="1500" dirty="0"/>
                        <a:t>Status:</a:t>
                      </a:r>
                    </a:p>
                  </a:txBody>
                  <a:tcPr marL="74805" marR="74805" marT="37403" marB="37403"/>
                </a:tc>
                <a:extLst>
                  <a:ext uri="{0D108BD9-81ED-4DB2-BD59-A6C34878D82A}">
                    <a16:rowId xmlns:a16="http://schemas.microsoft.com/office/drawing/2014/main" val="1992686288"/>
                  </a:ext>
                </a:extLst>
              </a:tr>
              <a:tr h="303376">
                <a:tc>
                  <a:txBody>
                    <a:bodyPr/>
                    <a:lstStyle/>
                    <a:p>
                      <a:r>
                        <a:rPr lang="en-US" sz="1500" dirty="0"/>
                        <a:t>Attendance</a:t>
                      </a:r>
                    </a:p>
                  </a:txBody>
                  <a:tcPr marL="74805" marR="74805" marT="37403" marB="37403"/>
                </a:tc>
                <a:tc>
                  <a:txBody>
                    <a:bodyPr/>
                    <a:lstStyle/>
                    <a:p>
                      <a:r>
                        <a:rPr lang="en-US" sz="1500" dirty="0">
                          <a:solidFill>
                            <a:srgbClr val="FFFF00"/>
                          </a:solidFill>
                        </a:rPr>
                        <a:t>Ok</a:t>
                      </a:r>
                    </a:p>
                  </a:txBody>
                  <a:tcPr marL="74805" marR="74805" marT="37403" marB="37403"/>
                </a:tc>
                <a:extLst>
                  <a:ext uri="{0D108BD9-81ED-4DB2-BD59-A6C34878D82A}">
                    <a16:rowId xmlns:a16="http://schemas.microsoft.com/office/drawing/2014/main" val="2307570218"/>
                  </a:ext>
                </a:extLst>
              </a:tr>
              <a:tr h="303376">
                <a:tc>
                  <a:txBody>
                    <a:bodyPr/>
                    <a:lstStyle/>
                    <a:p>
                      <a:r>
                        <a:rPr lang="en-US" sz="1500" dirty="0"/>
                        <a:t>Recruitment</a:t>
                      </a:r>
                    </a:p>
                  </a:txBody>
                  <a:tcPr marL="74805" marR="74805" marT="37403" marB="37403"/>
                </a:tc>
                <a:tc>
                  <a:txBody>
                    <a:bodyPr/>
                    <a:lstStyle/>
                    <a:p>
                      <a:r>
                        <a:rPr lang="en-US" sz="1500" dirty="0">
                          <a:solidFill>
                            <a:srgbClr val="00B050"/>
                          </a:solidFill>
                        </a:rPr>
                        <a:t>Strong</a:t>
                      </a:r>
                    </a:p>
                  </a:txBody>
                  <a:tcPr marL="74805" marR="74805" marT="37403" marB="37403"/>
                </a:tc>
                <a:extLst>
                  <a:ext uri="{0D108BD9-81ED-4DB2-BD59-A6C34878D82A}">
                    <a16:rowId xmlns:a16="http://schemas.microsoft.com/office/drawing/2014/main" val="2825245269"/>
                  </a:ext>
                </a:extLst>
              </a:tr>
              <a:tr h="303376">
                <a:tc>
                  <a:txBody>
                    <a:bodyPr/>
                    <a:lstStyle/>
                    <a:p>
                      <a:r>
                        <a:rPr lang="en-US" sz="1500" dirty="0"/>
                        <a:t>Volunteers</a:t>
                      </a:r>
                    </a:p>
                  </a:txBody>
                  <a:tcPr marL="74805" marR="74805" marT="37403" marB="37403"/>
                </a:tc>
                <a:tc>
                  <a:txBody>
                    <a:bodyPr/>
                    <a:lstStyle/>
                    <a:p>
                      <a:r>
                        <a:rPr lang="en-US" sz="1500" dirty="0">
                          <a:solidFill>
                            <a:srgbClr val="00B050"/>
                          </a:solidFill>
                        </a:rPr>
                        <a:t>Strong</a:t>
                      </a:r>
                    </a:p>
                  </a:txBody>
                  <a:tcPr marL="74805" marR="74805" marT="37403" marB="37403"/>
                </a:tc>
                <a:extLst>
                  <a:ext uri="{0D108BD9-81ED-4DB2-BD59-A6C34878D82A}">
                    <a16:rowId xmlns:a16="http://schemas.microsoft.com/office/drawing/2014/main" val="939164515"/>
                  </a:ext>
                </a:extLst>
              </a:tr>
              <a:tr h="523636">
                <a:tc>
                  <a:txBody>
                    <a:bodyPr/>
                    <a:lstStyle/>
                    <a:p>
                      <a:r>
                        <a:rPr lang="en-US" sz="1500" dirty="0"/>
                        <a:t>Fundraising</a:t>
                      </a:r>
                    </a:p>
                  </a:txBody>
                  <a:tcPr marL="74805" marR="74805" marT="37403" marB="37403"/>
                </a:tc>
                <a:tc>
                  <a:txBody>
                    <a:bodyPr/>
                    <a:lstStyle/>
                    <a:p>
                      <a:r>
                        <a:rPr lang="en-US" sz="1500" dirty="0">
                          <a:solidFill>
                            <a:schemeClr val="accent2"/>
                          </a:solidFill>
                        </a:rPr>
                        <a:t>Needs Improvement</a:t>
                      </a:r>
                    </a:p>
                  </a:txBody>
                  <a:tcPr marL="74805" marR="74805" marT="37403" marB="37403"/>
                </a:tc>
                <a:extLst>
                  <a:ext uri="{0D108BD9-81ED-4DB2-BD59-A6C34878D82A}">
                    <a16:rowId xmlns:a16="http://schemas.microsoft.com/office/drawing/2014/main" val="1000125359"/>
                  </a:ext>
                </a:extLst>
              </a:tr>
              <a:tr h="303376">
                <a:tc>
                  <a:txBody>
                    <a:bodyPr/>
                    <a:lstStyle/>
                    <a:p>
                      <a:r>
                        <a:rPr lang="en-US" sz="1500" dirty="0"/>
                        <a:t>Relevance</a:t>
                      </a:r>
                    </a:p>
                  </a:txBody>
                  <a:tcPr marL="74805" marR="74805" marT="37403" marB="37403"/>
                </a:tc>
                <a:tc>
                  <a:txBody>
                    <a:bodyPr/>
                    <a:lstStyle/>
                    <a:p>
                      <a:r>
                        <a:rPr lang="en-US" sz="1500" dirty="0">
                          <a:solidFill>
                            <a:srgbClr val="00B050"/>
                          </a:solidFill>
                        </a:rPr>
                        <a:t>Strong</a:t>
                      </a:r>
                    </a:p>
                  </a:txBody>
                  <a:tcPr marL="74805" marR="74805" marT="37403" marB="37403"/>
                </a:tc>
                <a:extLst>
                  <a:ext uri="{0D108BD9-81ED-4DB2-BD59-A6C34878D82A}">
                    <a16:rowId xmlns:a16="http://schemas.microsoft.com/office/drawing/2014/main" val="276385105"/>
                  </a:ext>
                </a:extLst>
              </a:tr>
            </a:tbl>
          </a:graphicData>
        </a:graphic>
      </p:graphicFrame>
    </p:spTree>
    <p:extLst>
      <p:ext uri="{BB962C8B-B14F-4D97-AF65-F5344CB8AC3E}">
        <p14:creationId xmlns:p14="http://schemas.microsoft.com/office/powerpoint/2010/main" val="418923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81000" y="68053"/>
            <a:ext cx="8381999" cy="45455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dirty="0">
                <a:latin typeface="Verdana" charset="0"/>
                <a:cs typeface="ＭＳ Ｐゴシック" charset="0"/>
              </a:rPr>
              <a:t>CTS Leadership </a:t>
            </a:r>
          </a:p>
        </p:txBody>
      </p:sp>
      <p:sp>
        <p:nvSpPr>
          <p:cNvPr id="16388" name="Date Placeholder 3"/>
          <p:cNvSpPr>
            <a:spLocks noGrp="1"/>
          </p:cNvSpPr>
          <p:nvPr>
            <p:ph type="dt" sz="half"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5</a:t>
            </a:fld>
            <a:endParaRPr lang="en-US" dirty="0">
              <a:solidFill>
                <a:srgbClr val="898989"/>
              </a:solidFill>
            </a:endParaRPr>
          </a:p>
        </p:txBody>
      </p:sp>
      <p:sp>
        <p:nvSpPr>
          <p:cNvPr id="3" name="TextBox 2"/>
          <p:cNvSpPr txBox="1"/>
          <p:nvPr/>
        </p:nvSpPr>
        <p:spPr>
          <a:xfrm>
            <a:off x="1119454" y="2238468"/>
            <a:ext cx="184666" cy="369332"/>
          </a:xfrm>
          <a:prstGeom prst="rect">
            <a:avLst/>
          </a:prstGeom>
          <a:ln>
            <a:noFill/>
          </a:ln>
        </p:spPr>
        <p:txBody>
          <a:bodyPr wrap="none" rtlCol="0">
            <a:spAutoFit/>
          </a:bodyPr>
          <a:lstStyle/>
          <a:p>
            <a:endParaRPr lang="en-US" dirty="0"/>
          </a:p>
        </p:txBody>
      </p:sp>
      <p:sp>
        <p:nvSpPr>
          <p:cNvPr id="4" name="TextBox 3"/>
          <p:cNvSpPr txBox="1"/>
          <p:nvPr/>
        </p:nvSpPr>
        <p:spPr>
          <a:xfrm>
            <a:off x="0" y="612538"/>
            <a:ext cx="9144000" cy="1031051"/>
          </a:xfrm>
          <a:prstGeom prst="rect">
            <a:avLst/>
          </a:prstGeom>
          <a:solidFill>
            <a:schemeClr val="bg1"/>
          </a:solidFill>
          <a:ln>
            <a:noFill/>
          </a:ln>
        </p:spPr>
        <p:txBody>
          <a:bodyPr wrap="square" rtlCol="0">
            <a:spAutoFit/>
          </a:bodyPr>
          <a:lstStyle/>
          <a:p>
            <a:pPr>
              <a:spcAft>
                <a:spcPts val="200"/>
              </a:spcAft>
            </a:pPr>
            <a:r>
              <a:rPr lang="en-US" sz="1600" b="1" dirty="0"/>
              <a:t> CTS Officers  	</a:t>
            </a:r>
            <a:r>
              <a:rPr lang="en-US" sz="1400" b="1" dirty="0">
                <a:solidFill>
                  <a:srgbClr val="0070C0"/>
                </a:solidFill>
              </a:rPr>
              <a:t>Chair: </a:t>
            </a:r>
            <a:r>
              <a:rPr lang="en-US" sz="1400" dirty="0">
                <a:solidFill>
                  <a:srgbClr val="0070C0"/>
                </a:solidFill>
              </a:rPr>
              <a:t>Larry Larson; 	</a:t>
            </a:r>
            <a:r>
              <a:rPr lang="en-US" sz="1400" b="1" dirty="0">
                <a:solidFill>
                  <a:srgbClr val="0070C0"/>
                </a:solidFill>
              </a:rPr>
              <a:t>Vice Chair: </a:t>
            </a:r>
            <a:r>
              <a:rPr lang="en-US" sz="1400" dirty="0">
                <a:solidFill>
                  <a:srgbClr val="0070C0"/>
                </a:solidFill>
                <a:ea typeface="Lucida Grande"/>
                <a:cs typeface="Lucida Grande"/>
              </a:rPr>
              <a:t>Andrew Bluiett; </a:t>
            </a:r>
          </a:p>
          <a:p>
            <a:pPr>
              <a:spcAft>
                <a:spcPts val="200"/>
              </a:spcAft>
            </a:pPr>
            <a:r>
              <a:rPr lang="en-US" sz="1400" b="1" dirty="0">
                <a:solidFill>
                  <a:srgbClr val="0070C0"/>
                </a:solidFill>
                <a:latin typeface="+mj-lt"/>
                <a:cs typeface="Lucida Grande"/>
              </a:rPr>
              <a:t>				</a:t>
            </a:r>
            <a:r>
              <a:rPr lang="en-US" sz="1400" b="1" dirty="0">
                <a:solidFill>
                  <a:srgbClr val="0070C0"/>
                </a:solidFill>
                <a:latin typeface="+mj-lt"/>
              </a:rPr>
              <a:t>Treasurer: </a:t>
            </a:r>
            <a:r>
              <a:rPr lang="en-US" sz="1400" dirty="0">
                <a:solidFill>
                  <a:srgbClr val="0070C0"/>
                </a:solidFill>
                <a:latin typeface="+mj-lt"/>
              </a:rPr>
              <a:t>Bill Martino; 	</a:t>
            </a:r>
            <a:r>
              <a:rPr lang="en-US" sz="1400" b="1" dirty="0">
                <a:solidFill>
                  <a:srgbClr val="0070C0"/>
                </a:solidFill>
                <a:latin typeface="+mj-lt"/>
              </a:rPr>
              <a:t>Secretary:  </a:t>
            </a:r>
            <a:r>
              <a:rPr lang="en-US" sz="1400" dirty="0">
                <a:solidFill>
                  <a:srgbClr val="0070C0"/>
                </a:solidFill>
                <a:latin typeface="+mj-lt"/>
              </a:rPr>
              <a:t>Martha Dodge </a:t>
            </a:r>
          </a:p>
          <a:p>
            <a:pPr>
              <a:spcAft>
                <a:spcPts val="200"/>
              </a:spcAft>
            </a:pPr>
            <a:r>
              <a:rPr lang="en-US" sz="1400" b="1" dirty="0">
                <a:solidFill>
                  <a:srgbClr val="0070C0"/>
                </a:solidFill>
                <a:latin typeface="+mj-lt"/>
              </a:rPr>
              <a:t>				Past Chairs:   </a:t>
            </a:r>
            <a:r>
              <a:rPr lang="en-US" sz="1400" dirty="0">
                <a:solidFill>
                  <a:srgbClr val="0070C0"/>
                </a:solidFill>
                <a:latin typeface="+mj-lt"/>
              </a:rPr>
              <a:t>Fawzi Behmann, Leslie Martinich</a:t>
            </a:r>
          </a:p>
          <a:p>
            <a:pPr>
              <a:spcAft>
                <a:spcPts val="200"/>
              </a:spcAft>
            </a:pPr>
            <a:endParaRPr lang="en-US" sz="1200" b="1" dirty="0">
              <a:solidFill>
                <a:srgbClr val="0070C0"/>
              </a:solidFill>
              <a:latin typeface="+mj-lt"/>
            </a:endParaRPr>
          </a:p>
        </p:txBody>
      </p:sp>
      <p:graphicFrame>
        <p:nvGraphicFramePr>
          <p:cNvPr id="2" name="Table 1">
            <a:extLst>
              <a:ext uri="{FF2B5EF4-FFF2-40B4-BE49-F238E27FC236}">
                <a16:creationId xmlns:a16="http://schemas.microsoft.com/office/drawing/2014/main" id="{6CCF3D4C-7A95-5A41-883A-79387B676105}"/>
              </a:ext>
            </a:extLst>
          </p:cNvPr>
          <p:cNvGraphicFramePr>
            <a:graphicFrameLocks noGrp="1"/>
          </p:cNvGraphicFramePr>
          <p:nvPr>
            <p:extLst>
              <p:ext uri="{D42A27DB-BD31-4B8C-83A1-F6EECF244321}">
                <p14:modId xmlns:p14="http://schemas.microsoft.com/office/powerpoint/2010/main" val="823220707"/>
              </p:ext>
            </p:extLst>
          </p:nvPr>
        </p:nvGraphicFramePr>
        <p:xfrm>
          <a:off x="865188" y="1513209"/>
          <a:ext cx="7400659" cy="4608775"/>
        </p:xfrm>
        <a:graphic>
          <a:graphicData uri="http://schemas.openxmlformats.org/drawingml/2006/table">
            <a:tbl>
              <a:tblPr firstRow="1" firstCol="1" bandRow="1">
                <a:tableStyleId>{5C22544A-7EE6-4342-B048-85BDC9FD1C3A}</a:tableStyleId>
              </a:tblPr>
              <a:tblGrid>
                <a:gridCol w="4772849">
                  <a:extLst>
                    <a:ext uri="{9D8B030D-6E8A-4147-A177-3AD203B41FA5}">
                      <a16:colId xmlns:a16="http://schemas.microsoft.com/office/drawing/2014/main" val="3520742141"/>
                    </a:ext>
                  </a:extLst>
                </a:gridCol>
                <a:gridCol w="2627810">
                  <a:extLst>
                    <a:ext uri="{9D8B030D-6E8A-4147-A177-3AD203B41FA5}">
                      <a16:colId xmlns:a16="http://schemas.microsoft.com/office/drawing/2014/main" val="408604966"/>
                    </a:ext>
                  </a:extLst>
                </a:gridCol>
              </a:tblGrid>
              <a:tr h="256032">
                <a:tc>
                  <a: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lang="en-US" sz="1800" dirty="0">
                          <a:effectLst/>
                        </a:rPr>
                        <a:t> Standing Committees &amp; </a:t>
                      </a:r>
                    </a:p>
                  </a:txBody>
                  <a:tcPr marL="57927" marR="57927" marT="9343" marB="0" anchor="ctr"/>
                </a:tc>
                <a:tc>
                  <a:txBody>
                    <a:bodyPr/>
                    <a:lstStyle/>
                    <a:p>
                      <a:pPr marL="0" marR="0">
                        <a:lnSpc>
                          <a:spcPct val="100000"/>
                        </a:lnSpc>
                        <a:spcBef>
                          <a:spcPts val="0"/>
                        </a:spcBef>
                        <a:spcAft>
                          <a:spcPts val="600"/>
                        </a:spcAft>
                      </a:pPr>
                      <a:r>
                        <a:rPr lang="en-US" sz="1800" dirty="0">
                          <a:effectLst/>
                        </a:rPr>
                        <a:t>Coordinators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extLst>
                  <a:ext uri="{0D108BD9-81ED-4DB2-BD59-A6C34878D82A}">
                    <a16:rowId xmlns:a16="http://schemas.microsoft.com/office/drawing/2014/main" val="1672377075"/>
                  </a:ext>
                </a:extLst>
              </a:tr>
              <a:tr h="228600">
                <a:tc>
                  <a:txBody>
                    <a:bodyPr/>
                    <a:lstStyle/>
                    <a:p>
                      <a:pPr marL="0" marR="0">
                        <a:spcBef>
                          <a:spcPts val="0"/>
                        </a:spcBef>
                        <a:spcAft>
                          <a:spcPts val="0"/>
                        </a:spcAft>
                      </a:pPr>
                      <a:r>
                        <a:rPr lang="en-US" sz="1200" dirty="0">
                          <a:effectLst/>
                        </a:rPr>
                        <a:t>Committee Chair (K12 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John Purvis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2587731568"/>
                  </a:ext>
                </a:extLst>
              </a:tr>
              <a:tr h="256032">
                <a:tc>
                  <a:txBody>
                    <a:bodyPr/>
                    <a:lstStyle/>
                    <a:p>
                      <a:pPr marL="0" marR="0">
                        <a:spcBef>
                          <a:spcPts val="0"/>
                        </a:spcBef>
                        <a:spcAft>
                          <a:spcPts val="0"/>
                        </a:spcAft>
                      </a:pPr>
                      <a:r>
                        <a:rPr lang="en-US" sz="1200" dirty="0">
                          <a:effectLst/>
                        </a:rPr>
                        <a:t>Conference Chair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Fawzi Behmann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19762312"/>
                  </a:ext>
                </a:extLst>
              </a:tr>
              <a:tr h="256032">
                <a:tc>
                  <a:txBody>
                    <a:bodyPr/>
                    <a:lstStyle/>
                    <a:p>
                      <a:pPr marL="0" marR="0">
                        <a:spcBef>
                          <a:spcPts val="0"/>
                        </a:spcBef>
                        <a:spcAft>
                          <a:spcPts val="0"/>
                        </a:spcAft>
                      </a:pPr>
                      <a:r>
                        <a:rPr lang="en-US" sz="1200" dirty="0">
                          <a:effectLst/>
                        </a:rPr>
                        <a:t>Consultants Net (Coord)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Luis Basto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863062522"/>
                  </a:ext>
                </a:extLst>
              </a:tr>
              <a:tr h="256032">
                <a:tc>
                  <a:txBody>
                    <a:bodyPr/>
                    <a:lstStyle/>
                    <a:p>
                      <a:pPr marL="0" marR="0">
                        <a:spcBef>
                          <a:spcPts val="0"/>
                        </a:spcBef>
                        <a:spcAft>
                          <a:spcPts val="0"/>
                        </a:spcAft>
                      </a:pPr>
                      <a:r>
                        <a:rPr lang="en-US" sz="1200" dirty="0">
                          <a:effectLst/>
                        </a:rPr>
                        <a:t>Coordinator-Life 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Kai Wong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2564624332"/>
                  </a:ext>
                </a:extLst>
              </a:tr>
              <a:tr h="256032">
                <a:tc>
                  <a:txBody>
                    <a:bodyPr/>
                    <a:lstStyle/>
                    <a:p>
                      <a:pPr marL="0" marR="0">
                        <a:spcBef>
                          <a:spcPts val="0"/>
                        </a:spcBef>
                        <a:spcAft>
                          <a:spcPts val="0"/>
                        </a:spcAft>
                      </a:pPr>
                      <a:r>
                        <a:rPr lang="en-US" sz="1200" dirty="0">
                          <a:effectLst/>
                        </a:rPr>
                        <a:t>Educational Activities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Leslie Martinich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3717523462"/>
                  </a:ext>
                </a:extLst>
              </a:tr>
              <a:tr h="256032">
                <a:tc>
                  <a:txBody>
                    <a:bodyPr/>
                    <a:lstStyle/>
                    <a:p>
                      <a:pPr marL="0" marR="0">
                        <a:spcBef>
                          <a:spcPts val="0"/>
                        </a:spcBef>
                        <a:spcAft>
                          <a:spcPts val="0"/>
                        </a:spcAft>
                      </a:pPr>
                      <a:r>
                        <a:rPr lang="en-US" sz="1200" dirty="0">
                          <a:effectLst/>
                        </a:rPr>
                        <a:t>Electronic Comm Coordinator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James Mercier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4007310824"/>
                  </a:ext>
                </a:extLst>
              </a:tr>
              <a:tr h="256032">
                <a:tc>
                  <a:txBody>
                    <a:bodyPr/>
                    <a:lstStyle/>
                    <a:p>
                      <a:pPr marL="0" marR="0">
                        <a:spcBef>
                          <a:spcPts val="0"/>
                        </a:spcBef>
                        <a:spcAft>
                          <a:spcPts val="0"/>
                        </a:spcAft>
                      </a:pPr>
                      <a:r>
                        <a:rPr lang="en-US" sz="1200" dirty="0">
                          <a:effectLst/>
                        </a:rPr>
                        <a:t>Finance Committee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endParaRPr lang="en-US" sz="1200" dirty="0">
                        <a:effectLst/>
                        <a:latin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4177690696"/>
                  </a:ext>
                </a:extLst>
              </a:tr>
              <a:tr h="256032">
                <a:tc>
                  <a:txBody>
                    <a:bodyPr/>
                    <a:lstStyle/>
                    <a:p>
                      <a:pPr marL="0" marR="0">
                        <a:spcBef>
                          <a:spcPts val="0"/>
                        </a:spcBef>
                        <a:spcAft>
                          <a:spcPts val="0"/>
                        </a:spcAft>
                      </a:pPr>
                      <a:r>
                        <a:rPr lang="en-US" sz="1200" dirty="0">
                          <a:effectLst/>
                        </a:rPr>
                        <a:t>Govt Activities Coordinator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Leslie </a:t>
                      </a:r>
                      <a:r>
                        <a:rPr lang="en-US" sz="1200" dirty="0" err="1">
                          <a:effectLst/>
                        </a:rPr>
                        <a:t>Martinich</a:t>
                      </a:r>
                      <a:r>
                        <a:rPr lang="en-US" sz="1200" dirty="0">
                          <a:effectLst/>
                        </a:rPr>
                        <a:t>   Mina Hanna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2440629125"/>
                  </a:ext>
                </a:extLst>
              </a:tr>
              <a:tr h="256032">
                <a:tc>
                  <a:txBody>
                    <a:bodyPr/>
                    <a:lstStyle/>
                    <a:p>
                      <a:pPr marL="0" marR="0">
                        <a:spcBef>
                          <a:spcPts val="0"/>
                        </a:spcBef>
                        <a:spcAft>
                          <a:spcPts val="0"/>
                        </a:spcAft>
                      </a:pPr>
                      <a:r>
                        <a:rPr lang="en-US" sz="1200" dirty="0">
                          <a:effectLst/>
                        </a:rPr>
                        <a:t>Membership Development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James Mercier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3719080784"/>
                  </a:ext>
                </a:extLst>
              </a:tr>
              <a:tr h="256032">
                <a:tc>
                  <a:txBody>
                    <a:bodyPr/>
                    <a:lstStyle/>
                    <a:p>
                      <a:pPr marL="0" marR="0">
                        <a:spcBef>
                          <a:spcPts val="0"/>
                        </a:spcBef>
                        <a:spcAft>
                          <a:spcPts val="0"/>
                        </a:spcAft>
                      </a:pPr>
                      <a:r>
                        <a:rPr lang="en-US" sz="1200" dirty="0">
                          <a:effectLst/>
                        </a:rPr>
                        <a:t>Newsletter Editor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Semih Aslan</a:t>
                      </a:r>
                    </a:p>
                  </a:txBody>
                  <a:tcPr marL="67270" marR="67270" marT="9343" marB="0" anchor="ctr"/>
                </a:tc>
                <a:extLst>
                  <a:ext uri="{0D108BD9-81ED-4DB2-BD59-A6C34878D82A}">
                    <a16:rowId xmlns:a16="http://schemas.microsoft.com/office/drawing/2014/main" val="4053748466"/>
                  </a:ext>
                </a:extLst>
              </a:tr>
              <a:tr h="256032">
                <a:tc>
                  <a:txBody>
                    <a:bodyPr/>
                    <a:lstStyle/>
                    <a:p>
                      <a:pPr marL="0" marR="0">
                        <a:spcBef>
                          <a:spcPts val="0"/>
                        </a:spcBef>
                        <a:spcAft>
                          <a:spcPts val="0"/>
                        </a:spcAft>
                      </a:pPr>
                      <a:r>
                        <a:rPr lang="en-US" sz="1200" dirty="0">
                          <a:effectLst/>
                        </a:rPr>
                        <a:t>Nomin &amp; Appointmts Chair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Leslie Martinich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1437880413"/>
                  </a:ext>
                </a:extLst>
              </a:tr>
              <a:tr h="256032">
                <a:tc>
                  <a:txBody>
                    <a:bodyPr/>
                    <a:lstStyle/>
                    <a:p>
                      <a:pPr marL="0" marR="0">
                        <a:spcBef>
                          <a:spcPts val="0"/>
                        </a:spcBef>
                        <a:spcAft>
                          <a:spcPts val="0"/>
                        </a:spcAft>
                      </a:pPr>
                      <a:r>
                        <a:rPr lang="en-US" sz="1200" dirty="0">
                          <a:effectLst/>
                        </a:rPr>
                        <a:t>Outreach Program-Corporate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Fawzi Behmann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1205874417"/>
                  </a:ext>
                </a:extLst>
              </a:tr>
              <a:tr h="256032">
                <a:tc>
                  <a:txBody>
                    <a:bodyPr/>
                    <a:lstStyle/>
                    <a:p>
                      <a:pPr marL="0" marR="0">
                        <a:spcBef>
                          <a:spcPts val="0"/>
                        </a:spcBef>
                        <a:spcAft>
                          <a:spcPts val="0"/>
                        </a:spcAft>
                      </a:pPr>
                      <a:r>
                        <a:rPr lang="en-US" sz="1200" dirty="0">
                          <a:effectLst/>
                        </a:rPr>
                        <a:t>Policies and Procedures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John Purvis          Tom Grim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1114956733"/>
                  </a:ext>
                </a:extLst>
              </a:tr>
              <a:tr h="256032">
                <a:tc>
                  <a:txBody>
                    <a:bodyPr/>
                    <a:lstStyle/>
                    <a:p>
                      <a:pPr marL="0" marR="0">
                        <a:spcBef>
                          <a:spcPts val="0"/>
                        </a:spcBef>
                        <a:spcAft>
                          <a:spcPts val="0"/>
                        </a:spcAft>
                      </a:pPr>
                      <a:r>
                        <a:rPr lang="en-US" sz="1200" dirty="0">
                          <a:effectLst/>
                        </a:rPr>
                        <a:t>PACE Chair (coordinator)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Norma Antunano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213602177"/>
                  </a:ext>
                </a:extLst>
              </a:tr>
              <a:tr h="256032">
                <a:tc>
                  <a:txBody>
                    <a:bodyPr/>
                    <a:lstStyle/>
                    <a:p>
                      <a:pPr marL="0" marR="0">
                        <a:spcBef>
                          <a:spcPts val="0"/>
                        </a:spcBef>
                        <a:spcAft>
                          <a:spcPts val="0"/>
                        </a:spcAft>
                      </a:pPr>
                      <a:r>
                        <a:rPr lang="en-US" sz="1200" dirty="0">
                          <a:effectLst/>
                        </a:rPr>
                        <a:t>Professional Activities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Fawzi Behmann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2583070339"/>
                  </a:ext>
                </a:extLst>
              </a:tr>
              <a:tr h="256032">
                <a:tc>
                  <a:txBody>
                    <a:bodyPr/>
                    <a:lstStyle/>
                    <a:p>
                      <a:pPr marL="0" marR="0">
                        <a:spcBef>
                          <a:spcPts val="0"/>
                        </a:spcBef>
                        <a:spcAft>
                          <a:spcPts val="0"/>
                        </a:spcAft>
                      </a:pPr>
                      <a:r>
                        <a:rPr lang="en-US" sz="1200" dirty="0">
                          <a:effectLst/>
                        </a:rPr>
                        <a:t>R5 South Chair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nchor="ctr"/>
                </a:tc>
                <a:tc>
                  <a:txBody>
                    <a:bodyPr/>
                    <a:lstStyle/>
                    <a:p>
                      <a:pPr marL="0" marR="0">
                        <a:spcBef>
                          <a:spcPts val="0"/>
                        </a:spcBef>
                        <a:spcAft>
                          <a:spcPts val="0"/>
                        </a:spcAft>
                      </a:pPr>
                      <a:r>
                        <a:rPr lang="en-US" sz="1200" dirty="0">
                          <a:effectLst/>
                        </a:rPr>
                        <a:t>Christopher Sanderson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70" marR="67270" marT="9343" marB="0" anchor="ctr"/>
                </a:tc>
                <a:extLst>
                  <a:ext uri="{0D108BD9-81ED-4DB2-BD59-A6C34878D82A}">
                    <a16:rowId xmlns:a16="http://schemas.microsoft.com/office/drawing/2014/main" val="2347054149"/>
                  </a:ext>
                </a:extLst>
              </a:tr>
              <a:tr h="256032">
                <a:tc>
                  <a:txBody>
                    <a:bodyPr/>
                    <a:lstStyle/>
                    <a:p>
                      <a:pPr marL="0" marR="0">
                        <a:spcBef>
                          <a:spcPts val="0"/>
                        </a:spcBef>
                        <a:spcAft>
                          <a:spcPts val="0"/>
                        </a:spcAft>
                      </a:pPr>
                      <a:r>
                        <a:rPr lang="en-US" sz="1200" dirty="0">
                          <a:effectLst/>
                        </a:rPr>
                        <a:t>OU Analytics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9343" marB="0"/>
                </a:tc>
                <a:tc>
                  <a:txBody>
                    <a:bodyPr/>
                    <a:lstStyle/>
                    <a:p>
                      <a:pPr marL="0" marR="0">
                        <a:spcBef>
                          <a:spcPts val="0"/>
                        </a:spcBef>
                        <a:spcAft>
                          <a:spcPts val="0"/>
                        </a:spcAft>
                      </a:pPr>
                      <a:r>
                        <a:rPr lang="en-US" sz="1200" dirty="0">
                          <a:effectLst/>
                        </a:rPr>
                        <a:t>James Mercier</a:t>
                      </a:r>
                    </a:p>
                  </a:txBody>
                  <a:tcPr marL="67270" marR="67270" marT="9343" marB="0"/>
                </a:tc>
                <a:extLst>
                  <a:ext uri="{0D108BD9-81ED-4DB2-BD59-A6C34878D82A}">
                    <a16:rowId xmlns:a16="http://schemas.microsoft.com/office/drawing/2014/main" val="3859585759"/>
                  </a:ext>
                </a:extLst>
              </a:tr>
            </a:tbl>
          </a:graphicData>
        </a:graphic>
      </p:graphicFrame>
    </p:spTree>
    <p:extLst>
      <p:ext uri="{BB962C8B-B14F-4D97-AF65-F5344CB8AC3E}">
        <p14:creationId xmlns:p14="http://schemas.microsoft.com/office/powerpoint/2010/main" val="310388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81000" y="68053"/>
            <a:ext cx="8652831" cy="9565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latin typeface="Verdana" charset="0"/>
                <a:cs typeface="ＭＳ Ｐゴシック" charset="0"/>
              </a:rPr>
              <a:t>CTS Leadership - Executive Committee</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6</a:t>
            </a:fld>
            <a:endParaRPr lang="en-US" dirty="0">
              <a:solidFill>
                <a:srgbClr val="898989"/>
              </a:solidFill>
            </a:endParaRPr>
          </a:p>
        </p:txBody>
      </p:sp>
      <p:sp>
        <p:nvSpPr>
          <p:cNvPr id="3" name="TextBox 2"/>
          <p:cNvSpPr txBox="1"/>
          <p:nvPr/>
        </p:nvSpPr>
        <p:spPr>
          <a:xfrm>
            <a:off x="1119454" y="2238468"/>
            <a:ext cx="184666" cy="369332"/>
          </a:xfrm>
          <a:prstGeom prst="rect">
            <a:avLst/>
          </a:prstGeom>
          <a:ln>
            <a:noFill/>
          </a:ln>
        </p:spPr>
        <p:txBody>
          <a:bodyPr wrap="none" rtlCol="0">
            <a:spAutoFit/>
          </a:bodyPr>
          <a:lstStyle/>
          <a:p>
            <a:endParaRPr lang="en-US" dirty="0"/>
          </a:p>
        </p:txBody>
      </p:sp>
      <p:sp>
        <p:nvSpPr>
          <p:cNvPr id="18" name="Rectangle 1">
            <a:extLst>
              <a:ext uri="{FF2B5EF4-FFF2-40B4-BE49-F238E27FC236}">
                <a16:creationId xmlns:a16="http://schemas.microsoft.com/office/drawing/2014/main" id="{B8A3CBB4-C371-334C-9411-CBAB131D16D7}"/>
              </a:ext>
            </a:extLst>
          </p:cNvPr>
          <p:cNvSpPr>
            <a:spLocks noChangeArrowheads="1"/>
          </p:cNvSpPr>
          <p:nvPr/>
        </p:nvSpPr>
        <p:spPr bwMode="auto">
          <a:xfrm>
            <a:off x="7634689" y="4457590"/>
            <a:ext cx="13991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lumMod val="95000"/>
                    <a:lumOff val="5000"/>
                  </a:schemeClr>
                </a:solidFill>
                <a:effectLst/>
                <a:latin typeface="Arial" panose="020B0604020202020204" pitchFamily="34" charset="0"/>
                <a:ea typeface="Times New Roman" panose="02020603050405020304" pitchFamily="18" charset="0"/>
              </a:rPr>
              <a:t>For a  50% quorum: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lumMod val="95000"/>
                    <a:lumOff val="5000"/>
                  </a:schemeClr>
                </a:solidFill>
                <a:effectLst/>
                <a:latin typeface="Arial" panose="020B0604020202020204" pitchFamily="34" charset="0"/>
                <a:ea typeface="Times New Roman" panose="02020603050405020304" pitchFamily="18" charset="0"/>
              </a:rPr>
              <a:t>A separate individual is required for each of the 13 votes required 8.29.2020</a:t>
            </a:r>
            <a:endParaRPr kumimoji="0" lang="en-US" altLang="en-US" sz="800" b="1" i="0" u="none" strike="noStrike" cap="none" normalizeH="0" baseline="0" dirty="0">
              <a:ln>
                <a:noFill/>
              </a:ln>
              <a:solidFill>
                <a:schemeClr val="tx1">
                  <a:lumMod val="95000"/>
                  <a:lumOff val="5000"/>
                </a:schemeClr>
              </a:solidFill>
              <a:effectLst/>
              <a:latin typeface="Arial" panose="020B0604020202020204" pitchFamily="34" charset="0"/>
            </a:endParaRPr>
          </a:p>
        </p:txBody>
      </p:sp>
      <p:graphicFrame>
        <p:nvGraphicFramePr>
          <p:cNvPr id="15" name="Table 14">
            <a:extLst>
              <a:ext uri="{FF2B5EF4-FFF2-40B4-BE49-F238E27FC236}">
                <a16:creationId xmlns:a16="http://schemas.microsoft.com/office/drawing/2014/main" id="{D23263F3-C5CA-2144-BDAD-1B93262C3081}"/>
              </a:ext>
            </a:extLst>
          </p:cNvPr>
          <p:cNvGraphicFramePr>
            <a:graphicFrameLocks noGrp="1"/>
          </p:cNvGraphicFramePr>
          <p:nvPr>
            <p:extLst>
              <p:ext uri="{D42A27DB-BD31-4B8C-83A1-F6EECF244321}">
                <p14:modId xmlns:p14="http://schemas.microsoft.com/office/powerpoint/2010/main" val="2450261381"/>
              </p:ext>
            </p:extLst>
          </p:nvPr>
        </p:nvGraphicFramePr>
        <p:xfrm>
          <a:off x="444500" y="1305833"/>
          <a:ext cx="7034725" cy="5337127"/>
        </p:xfrm>
        <a:graphic>
          <a:graphicData uri="http://schemas.openxmlformats.org/drawingml/2006/table">
            <a:tbl>
              <a:tblPr firstRow="1" firstCol="1" bandRow="1">
                <a:tableStyleId>{5C22544A-7EE6-4342-B048-85BDC9FD1C3A}</a:tableStyleId>
              </a:tblPr>
              <a:tblGrid>
                <a:gridCol w="1044258">
                  <a:extLst>
                    <a:ext uri="{9D8B030D-6E8A-4147-A177-3AD203B41FA5}">
                      <a16:colId xmlns:a16="http://schemas.microsoft.com/office/drawing/2014/main" val="4237897742"/>
                    </a:ext>
                  </a:extLst>
                </a:gridCol>
                <a:gridCol w="4158651">
                  <a:extLst>
                    <a:ext uri="{9D8B030D-6E8A-4147-A177-3AD203B41FA5}">
                      <a16:colId xmlns:a16="http://schemas.microsoft.com/office/drawing/2014/main" val="3573066859"/>
                    </a:ext>
                  </a:extLst>
                </a:gridCol>
                <a:gridCol w="1831816">
                  <a:extLst>
                    <a:ext uri="{9D8B030D-6E8A-4147-A177-3AD203B41FA5}">
                      <a16:colId xmlns:a16="http://schemas.microsoft.com/office/drawing/2014/main" val="2579456337"/>
                    </a:ext>
                  </a:extLst>
                </a:gridCol>
              </a:tblGrid>
              <a:tr h="0">
                <a:tc>
                  <a:txBody>
                    <a:bodyPr/>
                    <a:lstStyle/>
                    <a:p>
                      <a:pPr marL="0" marR="0" algn="l">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800" b="0" i="0" baseline="0" dirty="0">
                          <a:effectLst/>
                        </a:rPr>
                        <a:t> </a:t>
                      </a:r>
                      <a:endParaRPr lang="en-US" sz="800" b="0"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1476806159"/>
                  </a:ext>
                </a:extLst>
              </a:tr>
              <a:tr h="188293">
                <a:tc>
                  <a:txBody>
                    <a:bodyPr/>
                    <a:lstStyle/>
                    <a:p>
                      <a:pPr marL="0" marR="0" algn="l">
                        <a:spcBef>
                          <a:spcPts val="0"/>
                        </a:spcBef>
                        <a:spcAft>
                          <a:spcPts val="0"/>
                        </a:spcAft>
                      </a:pP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Section Chair </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Larry Larson</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509757279"/>
                  </a:ext>
                </a:extLst>
              </a:tr>
              <a:tr h="188293">
                <a:tc>
                  <a:txBody>
                    <a:bodyPr/>
                    <a:lstStyle/>
                    <a:p>
                      <a:pPr marL="0" marR="0" algn="l">
                        <a:spcBef>
                          <a:spcPts val="0"/>
                        </a:spcBef>
                        <a:spcAft>
                          <a:spcPts val="0"/>
                        </a:spcAft>
                      </a:pP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Vice Chair  </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Andrew Bluiett</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689634522"/>
                  </a:ext>
                </a:extLst>
              </a:tr>
              <a:tr h="188293">
                <a:tc>
                  <a:txBody>
                    <a:bodyPr/>
                    <a:lstStyle/>
                    <a:p>
                      <a:pPr marL="0" marR="0" algn="l">
                        <a:spcBef>
                          <a:spcPts val="0"/>
                        </a:spcBef>
                        <a:spcAft>
                          <a:spcPts val="0"/>
                        </a:spcAft>
                      </a:pPr>
                      <a:r>
                        <a:rPr lang="en-US" sz="1100">
                          <a:effectLst/>
                          <a:latin typeface="+mn-lt"/>
                        </a:rPr>
                        <a:t> </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Manager of Electronic Communications </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James Mercier</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1004981073"/>
                  </a:ext>
                </a:extLst>
              </a:tr>
              <a:tr h="188293">
                <a:tc>
                  <a:txBody>
                    <a:bodyPr/>
                    <a:lstStyle/>
                    <a:p>
                      <a:pPr marL="0" marR="0" algn="l">
                        <a:spcBef>
                          <a:spcPts val="0"/>
                        </a:spcBef>
                        <a:spcAft>
                          <a:spcPts val="0"/>
                        </a:spcAft>
                      </a:pPr>
                      <a:r>
                        <a:rPr lang="en-US" sz="1100">
                          <a:effectLst/>
                          <a:latin typeface="+mn-lt"/>
                        </a:rPr>
                        <a:t> </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Secretary </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Martha Dodge</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4166269421"/>
                  </a:ext>
                </a:extLst>
              </a:tr>
              <a:tr h="188293">
                <a:tc>
                  <a:txBody>
                    <a:bodyPr/>
                    <a:lstStyle/>
                    <a:p>
                      <a:pPr marL="0" marR="0" algn="l">
                        <a:spcBef>
                          <a:spcPts val="0"/>
                        </a:spcBef>
                        <a:spcAft>
                          <a:spcPts val="0"/>
                        </a:spcAft>
                      </a:pPr>
                      <a:r>
                        <a:rPr lang="en-US" sz="1100">
                          <a:effectLst/>
                          <a:latin typeface="+mn-lt"/>
                        </a:rPr>
                        <a:t> </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Treasurer </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Bill Martino</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4139486144"/>
                  </a:ext>
                </a:extLst>
              </a:tr>
              <a:tr h="188293">
                <a:tc>
                  <a:txBody>
                    <a:bodyPr/>
                    <a:lstStyle/>
                    <a:p>
                      <a:pPr marL="0" marR="0" algn="l">
                        <a:spcBef>
                          <a:spcPts val="0"/>
                        </a:spcBef>
                        <a:spcAft>
                          <a:spcPts val="0"/>
                        </a:spcAft>
                      </a:pPr>
                      <a:r>
                        <a:rPr lang="en-US" sz="1100" dirty="0">
                          <a:effectLst/>
                          <a:latin typeface="+mn-lt"/>
                        </a:rPr>
                        <a:t> </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One of Two Immediate two Past Section Chairs</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Fawzi </a:t>
                      </a:r>
                      <a:r>
                        <a:rPr lang="en-US" sz="1100" b="0" i="0" baseline="0" dirty="0" err="1">
                          <a:effectLst/>
                          <a:latin typeface="+mn-lt"/>
                        </a:rPr>
                        <a:t>Behmann</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971512815"/>
                  </a:ext>
                </a:extLst>
              </a:tr>
              <a:tr h="188293">
                <a:tc>
                  <a:txBody>
                    <a:bodyPr/>
                    <a:lstStyle/>
                    <a:p>
                      <a:pPr marL="0" marR="0" algn="l">
                        <a:spcBef>
                          <a:spcPts val="0"/>
                        </a:spcBef>
                        <a:spcAft>
                          <a:spcPts val="0"/>
                        </a:spcAft>
                      </a:pPr>
                      <a:r>
                        <a:rPr lang="en-US" sz="1100">
                          <a:effectLst/>
                          <a:latin typeface="+mn-lt"/>
                        </a:rPr>
                        <a:t> </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One of Two Immediate two Past Section Chairs</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Leslie </a:t>
                      </a:r>
                      <a:r>
                        <a:rPr lang="en-US" sz="1100" b="0" i="0" baseline="0" dirty="0" err="1">
                          <a:effectLst/>
                          <a:latin typeface="+mn-lt"/>
                        </a:rPr>
                        <a:t>Martinich</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2812936825"/>
                  </a:ext>
                </a:extLst>
              </a:tr>
              <a:tr h="188293">
                <a:tc>
                  <a:txBody>
                    <a:bodyPr/>
                    <a:lstStyle/>
                    <a:p>
                      <a:pPr marL="0" marR="0" algn="l">
                        <a:spcBef>
                          <a:spcPts val="0"/>
                        </a:spcBef>
                        <a:spcAft>
                          <a:spcPts val="0"/>
                        </a:spcAft>
                      </a:pPr>
                      <a:r>
                        <a:rPr lang="en-US" sz="1100" dirty="0">
                          <a:effectLst/>
                          <a:latin typeface="+mn-lt"/>
                        </a:rPr>
                        <a:t>CH05005</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Comm/Sig Proc./Consumer Tech (COM19/SP01/CE08)</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Fawzi </a:t>
                      </a:r>
                      <a:r>
                        <a:rPr lang="en-US" sz="1100" b="0" i="0" baseline="0" dirty="0" err="1">
                          <a:effectLst/>
                          <a:latin typeface="+mn-lt"/>
                        </a:rPr>
                        <a:t>Behmann</a:t>
                      </a:r>
                      <a:r>
                        <a:rPr lang="en-US" sz="1100" b="0" i="0" baseline="0" dirty="0">
                          <a:effectLst/>
                          <a:latin typeface="+mn-lt"/>
                        </a:rPr>
                        <a:t>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150826887"/>
                  </a:ext>
                </a:extLst>
              </a:tr>
              <a:tr h="188293">
                <a:tc>
                  <a:txBody>
                    <a:bodyPr/>
                    <a:lstStyle/>
                    <a:p>
                      <a:pPr marL="0" marR="0" algn="l">
                        <a:spcBef>
                          <a:spcPts val="0"/>
                        </a:spcBef>
                        <a:spcAft>
                          <a:spcPts val="0"/>
                        </a:spcAft>
                      </a:pPr>
                      <a:r>
                        <a:rPr lang="en-US" sz="1100">
                          <a:effectLst/>
                          <a:latin typeface="+mn-lt"/>
                        </a:rPr>
                        <a:t>CH05006</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Computer &amp; EMBS (C16/EMB18)</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Fawzi </a:t>
                      </a:r>
                      <a:r>
                        <a:rPr lang="en-US" sz="1100" b="0" i="0" baseline="0" dirty="0" err="1">
                          <a:effectLst/>
                          <a:latin typeface="+mn-lt"/>
                        </a:rPr>
                        <a:t>Behmann</a:t>
                      </a:r>
                      <a:r>
                        <a:rPr lang="en-US" sz="1100" b="0" i="0" baseline="0" dirty="0">
                          <a:effectLst/>
                          <a:latin typeface="+mn-lt"/>
                        </a:rPr>
                        <a:t>.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840221171"/>
                  </a:ext>
                </a:extLst>
              </a:tr>
              <a:tr h="188293">
                <a:tc>
                  <a:txBody>
                    <a:bodyPr/>
                    <a:lstStyle/>
                    <a:p>
                      <a:pPr marL="0" marR="0" algn="l">
                        <a:spcBef>
                          <a:spcPts val="0"/>
                        </a:spcBef>
                        <a:spcAft>
                          <a:spcPts val="0"/>
                        </a:spcAft>
                      </a:pPr>
                      <a:r>
                        <a:rPr lang="en-US" sz="1100">
                          <a:effectLst/>
                          <a:latin typeface="+mn-lt"/>
                        </a:rPr>
                        <a:t>CH05008</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Electromagnetic Compatibility (EMC27)</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Ross Carlton</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785319311"/>
                  </a:ext>
                </a:extLst>
              </a:tr>
              <a:tr h="188293">
                <a:tc>
                  <a:txBody>
                    <a:bodyPr/>
                    <a:lstStyle/>
                    <a:p>
                      <a:pPr marL="0" marR="0" algn="l">
                        <a:spcBef>
                          <a:spcPts val="0"/>
                        </a:spcBef>
                        <a:spcAft>
                          <a:spcPts val="0"/>
                        </a:spcAft>
                      </a:pPr>
                      <a:r>
                        <a:rPr lang="en-US" sz="1100" dirty="0">
                          <a:effectLst/>
                          <a:latin typeface="+mn-lt"/>
                        </a:rPr>
                        <a:t>CH05009</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baseline="0" dirty="0">
                          <a:effectLst/>
                          <a:latin typeface="+mn-lt"/>
                        </a:rPr>
                        <a:t>(PI)</a:t>
                      </a:r>
                      <a:r>
                        <a:rPr lang="en-US" sz="1100" b="1" baseline="30000" dirty="0">
                          <a:effectLst/>
                          <a:latin typeface="+mn-lt"/>
                        </a:rPr>
                        <a:t>2</a:t>
                      </a:r>
                      <a:r>
                        <a:rPr lang="en-US" sz="1100" b="1" baseline="0" dirty="0">
                          <a:effectLst/>
                          <a:latin typeface="+mn-lt"/>
                        </a:rPr>
                        <a:t>  (PE31, PEL35 ,IE13, IA34, PSE43)</a:t>
                      </a:r>
                      <a:endParaRPr lang="en-US" sz="1100" b="1"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Ruth Sulzer</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1090472190"/>
                  </a:ext>
                </a:extLst>
              </a:tr>
              <a:tr h="188293">
                <a:tc>
                  <a:txBody>
                    <a:bodyPr/>
                    <a:lstStyle/>
                    <a:p>
                      <a:pPr marL="0" marR="0" algn="l">
                        <a:spcBef>
                          <a:spcPts val="0"/>
                        </a:spcBef>
                        <a:spcAft>
                          <a:spcPts val="0"/>
                        </a:spcAft>
                      </a:pPr>
                      <a:r>
                        <a:rPr lang="en-US" sz="1100" dirty="0">
                          <a:effectLst/>
                          <a:latin typeface="+mn-lt"/>
                        </a:rPr>
                        <a:t>CH05069</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Photonics (PHO36)</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Daniel Wasserman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1500742731"/>
                  </a:ext>
                </a:extLst>
              </a:tr>
              <a:tr h="188293">
                <a:tc>
                  <a:txBody>
                    <a:bodyPr/>
                    <a:lstStyle/>
                    <a:p>
                      <a:pPr marL="0" marR="0" algn="l">
                        <a:spcBef>
                          <a:spcPts val="0"/>
                        </a:spcBef>
                        <a:spcAft>
                          <a:spcPts val="0"/>
                        </a:spcAft>
                      </a:pPr>
                      <a:r>
                        <a:rPr lang="en-US" sz="1100">
                          <a:effectLst/>
                          <a:latin typeface="+mn-lt"/>
                        </a:rPr>
                        <a:t>CH05188</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Ckts &amp; Sys/Solid State (CAS/SSC)</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Jaydeep Kulkarni</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973490188"/>
                  </a:ext>
                </a:extLst>
              </a:tr>
              <a:tr h="188293">
                <a:tc>
                  <a:txBody>
                    <a:bodyPr/>
                    <a:lstStyle/>
                    <a:p>
                      <a:pPr marL="0" marR="0" algn="l">
                        <a:spcBef>
                          <a:spcPts val="0"/>
                        </a:spcBef>
                        <a:spcAft>
                          <a:spcPts val="0"/>
                        </a:spcAft>
                      </a:pPr>
                      <a:r>
                        <a:rPr lang="en-US" sz="1100">
                          <a:effectLst/>
                          <a:latin typeface="+mn-lt"/>
                        </a:rPr>
                        <a:t>CH05202</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Education (E25)</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Leslie </a:t>
                      </a:r>
                      <a:r>
                        <a:rPr lang="en-US" sz="1100" b="0" i="0" baseline="0" dirty="0" err="1">
                          <a:effectLst/>
                          <a:latin typeface="+mn-lt"/>
                        </a:rPr>
                        <a:t>Martinich</a:t>
                      </a:r>
                      <a:r>
                        <a:rPr lang="en-US" sz="1100" b="0" i="0" baseline="0" dirty="0">
                          <a:effectLst/>
                          <a:latin typeface="+mn-lt"/>
                        </a:rPr>
                        <a:t>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989832864"/>
                  </a:ext>
                </a:extLst>
              </a:tr>
              <a:tr h="188293">
                <a:tc>
                  <a:txBody>
                    <a:bodyPr/>
                    <a:lstStyle/>
                    <a:p>
                      <a:pPr marL="0" marR="0" algn="l">
                        <a:spcBef>
                          <a:spcPts val="0"/>
                        </a:spcBef>
                        <a:spcAft>
                          <a:spcPts val="0"/>
                        </a:spcAft>
                      </a:pPr>
                      <a:r>
                        <a:rPr lang="en-US" sz="1100" dirty="0">
                          <a:effectLst/>
                          <a:latin typeface="+mn-lt"/>
                        </a:rPr>
                        <a:t>CH05220</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Ant. Prop. &amp; MW Tech (AP03/MTT17)</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Casey Latham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736636988"/>
                  </a:ext>
                </a:extLst>
              </a:tr>
              <a:tr h="188293">
                <a:tc>
                  <a:txBody>
                    <a:bodyPr/>
                    <a:lstStyle/>
                    <a:p>
                      <a:pPr marL="0" marR="0" algn="l">
                        <a:spcBef>
                          <a:spcPts val="0"/>
                        </a:spcBef>
                        <a:spcAft>
                          <a:spcPts val="0"/>
                        </a:spcAft>
                      </a:pPr>
                      <a:r>
                        <a:rPr lang="en-US" sz="1100">
                          <a:effectLst/>
                          <a:latin typeface="+mn-lt"/>
                        </a:rPr>
                        <a:t>CH05225</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Instrument &amp; Measurement (IM09)</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2238173456"/>
                  </a:ext>
                </a:extLst>
              </a:tr>
              <a:tr h="188293">
                <a:tc>
                  <a:txBody>
                    <a:bodyPr/>
                    <a:lstStyle/>
                    <a:p>
                      <a:pPr marL="0" marR="0" algn="l">
                        <a:spcBef>
                          <a:spcPts val="0"/>
                        </a:spcBef>
                        <a:spcAft>
                          <a:spcPts val="0"/>
                        </a:spcAft>
                      </a:pPr>
                      <a:r>
                        <a:rPr lang="en-US" sz="1100">
                          <a:effectLst/>
                          <a:latin typeface="+mn-lt"/>
                        </a:rPr>
                        <a:t>CH05230</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CEDA44  Council/Electronic Design&amp; Automation</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Kevin Nesmith</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797845556"/>
                  </a:ext>
                </a:extLst>
              </a:tr>
              <a:tr h="188293">
                <a:tc>
                  <a:txBody>
                    <a:bodyPr/>
                    <a:lstStyle/>
                    <a:p>
                      <a:pPr marL="0" marR="0" algn="l">
                        <a:spcBef>
                          <a:spcPts val="0"/>
                        </a:spcBef>
                        <a:spcAft>
                          <a:spcPts val="0"/>
                        </a:spcAft>
                      </a:pPr>
                      <a:r>
                        <a:rPr lang="en-US" sz="1100">
                          <a:effectLst/>
                          <a:latin typeface="+mn-lt"/>
                        </a:rPr>
                        <a:t>CH05235</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Tech &amp; Engr </a:t>
                      </a:r>
                      <a:r>
                        <a:rPr lang="en-US" sz="1100" b="1" dirty="0" err="1">
                          <a:effectLst/>
                          <a:latin typeface="+mn-lt"/>
                        </a:rPr>
                        <a:t>Mgmt</a:t>
                      </a:r>
                      <a:r>
                        <a:rPr lang="en-US" sz="1100" b="1" dirty="0">
                          <a:effectLst/>
                          <a:latin typeface="+mn-lt"/>
                        </a:rPr>
                        <a:t> (TEM14)</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Leslie </a:t>
                      </a:r>
                      <a:r>
                        <a:rPr lang="en-US" sz="1100" b="0" i="0" baseline="0" dirty="0" err="1">
                          <a:effectLst/>
                          <a:latin typeface="+mn-lt"/>
                        </a:rPr>
                        <a:t>Martinich</a:t>
                      </a:r>
                      <a:r>
                        <a:rPr lang="en-US" sz="1100" b="0" i="0" baseline="0" dirty="0">
                          <a:effectLst/>
                          <a:latin typeface="+mn-lt"/>
                        </a:rPr>
                        <a:t>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2966351833"/>
                  </a:ext>
                </a:extLst>
              </a:tr>
              <a:tr h="188293">
                <a:tc>
                  <a:txBody>
                    <a:bodyPr/>
                    <a:lstStyle/>
                    <a:p>
                      <a:pPr marL="0" marR="0" algn="l">
                        <a:spcBef>
                          <a:spcPts val="0"/>
                        </a:spcBef>
                        <a:spcAft>
                          <a:spcPts val="0"/>
                        </a:spcAft>
                      </a:pPr>
                      <a:r>
                        <a:rPr lang="en-US" sz="1100">
                          <a:effectLst/>
                          <a:latin typeface="+mn-lt"/>
                        </a:rPr>
                        <a:t>CH05240</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SEN39 Sensors Council</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Brent Lunceford</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580887407"/>
                  </a:ext>
                </a:extLst>
              </a:tr>
              <a:tr h="188293">
                <a:tc>
                  <a:txBody>
                    <a:bodyPr/>
                    <a:lstStyle/>
                    <a:p>
                      <a:pPr marL="0" marR="0" algn="l">
                        <a:spcBef>
                          <a:spcPts val="0"/>
                        </a:spcBef>
                        <a:spcAft>
                          <a:spcPts val="0"/>
                        </a:spcAft>
                      </a:pPr>
                      <a:r>
                        <a:rPr lang="en-US" sz="1100">
                          <a:effectLst/>
                          <a:latin typeface="+mn-lt"/>
                        </a:rPr>
                        <a:t>CH05250</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Tech &amp; Engr Mgmt (TEM14) (UT-Austin Grad)</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Rachel </a:t>
                      </a:r>
                      <a:r>
                        <a:rPr lang="en-US" sz="1100" b="0" i="0" baseline="0" dirty="0" err="1">
                          <a:effectLst/>
                          <a:latin typeface="+mn-lt"/>
                        </a:rPr>
                        <a:t>Rajarathnam</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245854225"/>
                  </a:ext>
                </a:extLst>
              </a:tr>
              <a:tr h="188293">
                <a:tc>
                  <a:txBody>
                    <a:bodyPr/>
                    <a:lstStyle/>
                    <a:p>
                      <a:pPr marL="0" marR="0" algn="l">
                        <a:spcBef>
                          <a:spcPts val="0"/>
                        </a:spcBef>
                        <a:spcAft>
                          <a:spcPts val="0"/>
                        </a:spcAft>
                      </a:pPr>
                      <a:r>
                        <a:rPr lang="en-US" sz="1100" dirty="0">
                          <a:effectLst/>
                          <a:latin typeface="+mn-lt"/>
                        </a:rPr>
                        <a:t>CH10136</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Electron Devices (ED15)</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Larry Larson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2718260694"/>
                  </a:ext>
                </a:extLst>
              </a:tr>
              <a:tr h="188293">
                <a:tc>
                  <a:txBody>
                    <a:bodyPr/>
                    <a:lstStyle/>
                    <a:p>
                      <a:pPr marL="0" marR="0" algn="l">
                        <a:spcBef>
                          <a:spcPts val="0"/>
                        </a:spcBef>
                        <a:spcAft>
                          <a:spcPts val="0"/>
                        </a:spcAft>
                      </a:pPr>
                      <a:r>
                        <a:rPr lang="en-US" sz="1100">
                          <a:effectLst/>
                          <a:latin typeface="+mn-lt"/>
                        </a:rPr>
                        <a:t>CN50005</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Consultants Network (CN)</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Luis </a:t>
                      </a:r>
                      <a:r>
                        <a:rPr lang="en-US" sz="1100" b="0" i="0" baseline="0" dirty="0" err="1">
                          <a:effectLst/>
                          <a:latin typeface="+mn-lt"/>
                        </a:rPr>
                        <a:t>Basto</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93351666"/>
                  </a:ext>
                </a:extLst>
              </a:tr>
              <a:tr h="188293">
                <a:tc>
                  <a:txBody>
                    <a:bodyPr/>
                    <a:lstStyle/>
                    <a:p>
                      <a:pPr marL="0" marR="0" algn="l">
                        <a:spcBef>
                          <a:spcPts val="0"/>
                        </a:spcBef>
                        <a:spcAft>
                          <a:spcPts val="0"/>
                        </a:spcAft>
                      </a:pPr>
                      <a:r>
                        <a:rPr lang="en-US" sz="1100">
                          <a:effectLst/>
                          <a:latin typeface="+mn-lt"/>
                        </a:rPr>
                        <a:t>YP50005</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Young Professionals (YP)</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Karina Paz/Daniel Lewis</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2360762031"/>
                  </a:ext>
                </a:extLst>
              </a:tr>
              <a:tr h="188293">
                <a:tc>
                  <a:txBody>
                    <a:bodyPr/>
                    <a:lstStyle/>
                    <a:p>
                      <a:pPr marL="0" marR="0" algn="l">
                        <a:spcBef>
                          <a:spcPts val="0"/>
                        </a:spcBef>
                        <a:spcAft>
                          <a:spcPts val="0"/>
                        </a:spcAft>
                      </a:pPr>
                      <a:r>
                        <a:rPr lang="en-US" sz="1100">
                          <a:effectLst/>
                          <a:latin typeface="+mn-lt"/>
                        </a:rPr>
                        <a:t>LM50005</a:t>
                      </a:r>
                      <a:endParaRPr lang="en-US" sz="110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Life Member (LM)</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Kai Wong</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1839250170"/>
                  </a:ext>
                </a:extLst>
              </a:tr>
              <a:tr h="188293">
                <a:tc>
                  <a:txBody>
                    <a:bodyPr/>
                    <a:lstStyle/>
                    <a:p>
                      <a:pPr marL="0" marR="0" algn="l">
                        <a:spcBef>
                          <a:spcPts val="0"/>
                        </a:spcBef>
                        <a:spcAft>
                          <a:spcPts val="0"/>
                        </a:spcAft>
                      </a:pPr>
                      <a:r>
                        <a:rPr lang="en-US" sz="1100" dirty="0">
                          <a:effectLst/>
                          <a:latin typeface="+mn-lt"/>
                        </a:rPr>
                        <a:t>WE50005</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a:effectLst/>
                          <a:latin typeface="+mn-lt"/>
                        </a:rPr>
                        <a:t>Women in Engineering (WE)</a:t>
                      </a:r>
                      <a:endParaRPr lang="en-US" sz="1100" b="1">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Leslie </a:t>
                      </a:r>
                      <a:r>
                        <a:rPr lang="en-US" sz="1100" b="0" i="0" baseline="0" dirty="0" err="1">
                          <a:effectLst/>
                          <a:latin typeface="+mn-lt"/>
                        </a:rPr>
                        <a:t>Martinich</a:t>
                      </a:r>
                      <a:r>
                        <a:rPr lang="en-US" sz="1100" b="0" i="0" baseline="0" dirty="0">
                          <a:effectLst/>
                          <a:latin typeface="+mn-lt"/>
                        </a:rPr>
                        <a:t>       *</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1190701120"/>
                  </a:ext>
                </a:extLst>
              </a:tr>
              <a:tr h="188293">
                <a:tc>
                  <a:txBody>
                    <a:bodyPr/>
                    <a:lstStyle/>
                    <a:p>
                      <a:pPr marL="0" marR="0" algn="l">
                        <a:spcBef>
                          <a:spcPts val="0"/>
                        </a:spcBef>
                        <a:spcAft>
                          <a:spcPts val="0"/>
                        </a:spcAft>
                      </a:pPr>
                      <a:r>
                        <a:rPr lang="en-US" sz="1100" dirty="0">
                          <a:effectLst/>
                          <a:latin typeface="+mn-lt"/>
                        </a:rPr>
                        <a:t>SSR</a:t>
                      </a:r>
                      <a:endParaRPr lang="en-US" sz="1100"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1" dirty="0">
                          <a:effectLst/>
                          <a:latin typeface="+mn-lt"/>
                        </a:rPr>
                        <a:t>Section Student Representative (SSR)</a:t>
                      </a:r>
                      <a:endParaRPr lang="en-US" sz="1100" b="1" dirty="0">
                        <a:effectLst/>
                        <a:latin typeface="+mn-lt"/>
                        <a:ea typeface="Times New Roman" panose="02020603050405020304" pitchFamily="18" charset="0"/>
                        <a:cs typeface="Times New Roman" panose="02020603050405020304" pitchFamily="18" charset="0"/>
                      </a:endParaRPr>
                    </a:p>
                  </a:txBody>
                  <a:tcPr marL="61875" marR="61875" marT="0" marB="0" anchor="ctr"/>
                </a:tc>
                <a:tc>
                  <a:txBody>
                    <a:bodyPr/>
                    <a:lstStyle/>
                    <a:p>
                      <a:pPr marL="0" marR="0" algn="l">
                        <a:spcBef>
                          <a:spcPts val="0"/>
                        </a:spcBef>
                        <a:spcAft>
                          <a:spcPts val="0"/>
                        </a:spcAft>
                      </a:pPr>
                      <a:r>
                        <a:rPr lang="en-US" sz="1100" b="0" i="0" baseline="0" dirty="0">
                          <a:effectLst/>
                          <a:latin typeface="+mn-lt"/>
                        </a:rPr>
                        <a:t>Justice </a:t>
                      </a:r>
                      <a:r>
                        <a:rPr lang="en-US" sz="1100" b="0" i="0" baseline="0" dirty="0" err="1">
                          <a:effectLst/>
                          <a:latin typeface="+mn-lt"/>
                        </a:rPr>
                        <a:t>Micka</a:t>
                      </a:r>
                      <a:r>
                        <a:rPr lang="en-US" sz="1100" b="0" i="0" baseline="0" dirty="0">
                          <a:effectLst/>
                          <a:latin typeface="+mn-lt"/>
                        </a:rPr>
                        <a:t> (TX State)</a:t>
                      </a:r>
                      <a:endParaRPr lang="en-US" sz="1100" b="0" i="0" baseline="0" dirty="0">
                        <a:effectLst/>
                        <a:latin typeface="+mn-lt"/>
                        <a:ea typeface="Times New Roman" panose="02020603050405020304" pitchFamily="18" charset="0"/>
                        <a:cs typeface="Times New Roman" panose="02020603050405020304" pitchFamily="18" charset="0"/>
                      </a:endParaRPr>
                    </a:p>
                  </a:txBody>
                  <a:tcPr marL="61875" marR="61875" marT="0" marB="0" anchor="ctr"/>
                </a:tc>
                <a:extLst>
                  <a:ext uri="{0D108BD9-81ED-4DB2-BD59-A6C34878D82A}">
                    <a16:rowId xmlns:a16="http://schemas.microsoft.com/office/drawing/2014/main" val="3651090004"/>
                  </a:ext>
                </a:extLst>
              </a:tr>
              <a:tr h="172602">
                <a:tc>
                  <a:txBody>
                    <a:bodyPr/>
                    <a:lstStyle/>
                    <a:p>
                      <a:pPr marL="0" marR="0" algn="l">
                        <a:spcBef>
                          <a:spcPts val="0"/>
                        </a:spcBef>
                        <a:spcAft>
                          <a:spcPts val="0"/>
                        </a:spcAft>
                      </a:pPr>
                      <a:r>
                        <a:rPr lang="en-US" sz="1000" b="1" i="0" baseline="0" dirty="0">
                          <a:solidFill>
                            <a:schemeClr val="tx1">
                              <a:lumMod val="95000"/>
                              <a:lumOff val="5000"/>
                            </a:schemeClr>
                          </a:solidFill>
                          <a:effectLst/>
                          <a:latin typeface="+mn-lt"/>
                        </a:rPr>
                        <a:t>Quorum 13</a:t>
                      </a:r>
                      <a:endParaRPr lang="en-US" sz="1000" b="1" i="0" baseline="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61875" marR="61875" marT="0" marB="0" anchor="ctr">
                    <a:solidFill>
                      <a:srgbClr val="F9FFA0"/>
                    </a:solidFill>
                  </a:tcPr>
                </a:tc>
                <a:tc>
                  <a:txBody>
                    <a:bodyPr/>
                    <a:lstStyle/>
                    <a:p>
                      <a:pPr marL="0" marR="0" algn="l">
                        <a:spcBef>
                          <a:spcPts val="0"/>
                        </a:spcBef>
                        <a:spcAft>
                          <a:spcPts val="0"/>
                        </a:spcAft>
                      </a:pPr>
                      <a:r>
                        <a:rPr lang="en-US" sz="1000" b="1" i="0" baseline="0" dirty="0">
                          <a:solidFill>
                            <a:schemeClr val="tx1">
                              <a:lumMod val="95000"/>
                              <a:lumOff val="5000"/>
                            </a:schemeClr>
                          </a:solidFill>
                          <a:effectLst/>
                          <a:latin typeface="+mn-lt"/>
                        </a:rPr>
                        <a:t>       * Another Chap/AG Officer can vote for the Chair</a:t>
                      </a:r>
                      <a:endParaRPr lang="en-US" sz="1000" b="1" i="0" baseline="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61875" marR="61875" marT="0" marB="0" anchor="ctr">
                    <a:solidFill>
                      <a:srgbClr val="F9FFA0"/>
                    </a:solidFill>
                  </a:tcPr>
                </a:tc>
                <a:tc>
                  <a:txBody>
                    <a:bodyPr/>
                    <a:lstStyle/>
                    <a:p>
                      <a:pPr marL="0" marR="0" algn="l">
                        <a:spcBef>
                          <a:spcPts val="0"/>
                        </a:spcBef>
                        <a:spcAft>
                          <a:spcPts val="0"/>
                        </a:spcAft>
                      </a:pPr>
                      <a:r>
                        <a:rPr lang="en-US" sz="1000" b="0" i="0" baseline="0" dirty="0">
                          <a:solidFill>
                            <a:schemeClr val="tx1">
                              <a:lumMod val="95000"/>
                              <a:lumOff val="5000"/>
                            </a:schemeClr>
                          </a:solidFill>
                          <a:effectLst/>
                          <a:latin typeface="+mn-lt"/>
                        </a:rPr>
                        <a:t>        # Inactive</a:t>
                      </a:r>
                      <a:endParaRPr lang="en-US" sz="1000" b="0" i="0" baseline="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61875" marR="61875" marT="0" marB="0" anchor="ctr">
                    <a:solidFill>
                      <a:srgbClr val="F9FFA0"/>
                    </a:solidFill>
                  </a:tcPr>
                </a:tc>
                <a:extLst>
                  <a:ext uri="{0D108BD9-81ED-4DB2-BD59-A6C34878D82A}">
                    <a16:rowId xmlns:a16="http://schemas.microsoft.com/office/drawing/2014/main" val="1489727218"/>
                  </a:ext>
                </a:extLst>
              </a:tr>
            </a:tbl>
          </a:graphicData>
        </a:graphic>
      </p:graphicFrame>
    </p:spTree>
    <p:extLst>
      <p:ext uri="{BB962C8B-B14F-4D97-AF65-F5344CB8AC3E}">
        <p14:creationId xmlns:p14="http://schemas.microsoft.com/office/powerpoint/2010/main" val="121035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444500" y="208600"/>
            <a:ext cx="8388427" cy="94995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latin typeface="Verdana" charset="0"/>
                <a:cs typeface="ＭＳ Ｐゴシック" charset="0"/>
              </a:rPr>
              <a:t>CTS Leadership - Section Committee </a:t>
            </a:r>
          </a:p>
        </p:txBody>
      </p:sp>
      <p:sp>
        <p:nvSpPr>
          <p:cNvPr id="16388" name="Date Placeholder 3"/>
          <p:cNvSpPr>
            <a:spLocks noGrp="1"/>
          </p:cNvSpPr>
          <p:nvPr>
            <p:ph type="dt" sz="half"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7</a:t>
            </a:fld>
            <a:endParaRPr lang="en-US" dirty="0">
              <a:solidFill>
                <a:srgbClr val="898989"/>
              </a:solidFill>
            </a:endParaRPr>
          </a:p>
        </p:txBody>
      </p:sp>
      <p:sp>
        <p:nvSpPr>
          <p:cNvPr id="3" name="TextBox 2"/>
          <p:cNvSpPr txBox="1"/>
          <p:nvPr/>
        </p:nvSpPr>
        <p:spPr>
          <a:xfrm>
            <a:off x="1119454" y="2238468"/>
            <a:ext cx="184666" cy="369332"/>
          </a:xfrm>
          <a:prstGeom prst="rect">
            <a:avLst/>
          </a:prstGeom>
          <a:ln>
            <a:noFill/>
          </a:ln>
        </p:spPr>
        <p:txBody>
          <a:bodyPr wrap="none" rtlCol="0">
            <a:spAutoFit/>
          </a:bodyPr>
          <a:lstStyle/>
          <a:p>
            <a:endParaRPr lang="en-US" dirty="0"/>
          </a:p>
        </p:txBody>
      </p:sp>
      <p:sp>
        <p:nvSpPr>
          <p:cNvPr id="15" name="Rectangle 1">
            <a:extLst>
              <a:ext uri="{FF2B5EF4-FFF2-40B4-BE49-F238E27FC236}">
                <a16:creationId xmlns:a16="http://schemas.microsoft.com/office/drawing/2014/main" id="{30DBA80A-EC3F-AF4C-B878-A15DACAF0B8C}"/>
              </a:ext>
            </a:extLst>
          </p:cNvPr>
          <p:cNvSpPr>
            <a:spLocks noChangeArrowheads="1"/>
          </p:cNvSpPr>
          <p:nvPr/>
        </p:nvSpPr>
        <p:spPr bwMode="auto">
          <a:xfrm>
            <a:off x="1647633" y="6125517"/>
            <a:ext cx="59821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95000"/>
                    <a:lumOff val="5000"/>
                  </a:schemeClr>
                </a:solidFill>
                <a:effectLst/>
                <a:latin typeface="Arial" panose="020B0604020202020204" pitchFamily="34" charset="0"/>
                <a:ea typeface="Times New Roman" panose="02020603050405020304" pitchFamily="18" charset="0"/>
              </a:rPr>
              <a:t>For a quorum: A separate individual is required for each of the 8 votes required 8.29.2020</a:t>
            </a:r>
            <a:endParaRPr kumimoji="0" lang="en-US" altLang="en-US" sz="1200" b="0" i="0" u="none" strike="noStrike" cap="none" normalizeH="0" baseline="0" dirty="0">
              <a:ln>
                <a:noFill/>
              </a:ln>
              <a:solidFill>
                <a:schemeClr val="tx1">
                  <a:lumMod val="95000"/>
                  <a:lumOff val="5000"/>
                </a:schemeClr>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7E6B5EDD-78FC-A64D-BDBC-73F772260FDE}"/>
              </a:ext>
            </a:extLst>
          </p:cNvPr>
          <p:cNvGraphicFramePr>
            <a:graphicFrameLocks noGrp="1"/>
          </p:cNvGraphicFramePr>
          <p:nvPr>
            <p:extLst>
              <p:ext uri="{D42A27DB-BD31-4B8C-83A1-F6EECF244321}">
                <p14:modId xmlns:p14="http://schemas.microsoft.com/office/powerpoint/2010/main" val="3262938208"/>
              </p:ext>
            </p:extLst>
          </p:nvPr>
        </p:nvGraphicFramePr>
        <p:xfrm>
          <a:off x="373807" y="1471454"/>
          <a:ext cx="8049504" cy="4526280"/>
        </p:xfrm>
        <a:graphic>
          <a:graphicData uri="http://schemas.openxmlformats.org/drawingml/2006/table">
            <a:tbl>
              <a:tblPr firstRow="1" firstCol="1" bandRow="1">
                <a:tableStyleId>{5C22544A-7EE6-4342-B048-85BDC9FD1C3A}</a:tableStyleId>
              </a:tblPr>
              <a:tblGrid>
                <a:gridCol w="1477026">
                  <a:extLst>
                    <a:ext uri="{9D8B030D-6E8A-4147-A177-3AD203B41FA5}">
                      <a16:colId xmlns:a16="http://schemas.microsoft.com/office/drawing/2014/main" val="3682968017"/>
                    </a:ext>
                  </a:extLst>
                </a:gridCol>
                <a:gridCol w="4163899">
                  <a:extLst>
                    <a:ext uri="{9D8B030D-6E8A-4147-A177-3AD203B41FA5}">
                      <a16:colId xmlns:a16="http://schemas.microsoft.com/office/drawing/2014/main" val="4073522050"/>
                    </a:ext>
                  </a:extLst>
                </a:gridCol>
                <a:gridCol w="2408579">
                  <a:extLst>
                    <a:ext uri="{9D8B030D-6E8A-4147-A177-3AD203B41FA5}">
                      <a16:colId xmlns:a16="http://schemas.microsoft.com/office/drawing/2014/main" val="79559612"/>
                    </a:ext>
                  </a:extLst>
                </a:gridCol>
              </a:tblGrid>
              <a:tr h="228600">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5680713"/>
                  </a:ext>
                </a:extLst>
              </a:tr>
              <a:tr h="228600">
                <a:tc>
                  <a:txBody>
                    <a:bodyPr/>
                    <a:lstStyle/>
                    <a:p>
                      <a:pPr marL="0" marR="0">
                        <a:spcBef>
                          <a:spcPts val="0"/>
                        </a:spcBef>
                        <a:spcAft>
                          <a:spcPts val="0"/>
                        </a:spcAft>
                      </a:pPr>
                      <a:r>
                        <a:rPr lang="en-US" sz="1200" dirty="0">
                          <a:effectLst/>
                        </a:rPr>
                        <a:t>Section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Section Chair</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Larry Larson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6132631"/>
                  </a:ext>
                </a:extLst>
              </a:tr>
              <a:tr h="228600">
                <a:tc>
                  <a:txBody>
                    <a:bodyPr/>
                    <a:lstStyle/>
                    <a:p>
                      <a:pPr marL="0" marR="0">
                        <a:spcBef>
                          <a:spcPts val="0"/>
                        </a:spcBef>
                        <a:spcAft>
                          <a:spcPts val="0"/>
                        </a:spcAft>
                      </a:pPr>
                      <a:r>
                        <a:rPr lang="en-US" sz="1200" dirty="0">
                          <a:effectLst/>
                        </a:rPr>
                        <a:t>Committee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Vice Chair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Andrew Bluiett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2859826"/>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Manager of Electronic Communications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James Mercier</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1418082"/>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Secretary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Martha Dodge</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3239616"/>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Treasurer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Bill Martino</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4597128"/>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Immediate two Past Section Chairs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Fawzi Behmann</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9632820"/>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Immediate two Past Section Chairs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Leslie </a:t>
                      </a:r>
                      <a:r>
                        <a:rPr lang="en-US" sz="1200" b="1" dirty="0" err="1">
                          <a:effectLst/>
                        </a:rPr>
                        <a:t>Martinich</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5421396"/>
                  </a:ext>
                </a:extLst>
              </a:tr>
              <a:tr h="228600">
                <a:tc>
                  <a:txBody>
                    <a:bodyPr/>
                    <a:lstStyle/>
                    <a:p>
                      <a:pPr marL="0" marR="0">
                        <a:spcBef>
                          <a:spcPts val="0"/>
                        </a:spcBef>
                        <a:spcAft>
                          <a:spcPts val="0"/>
                        </a:spcAft>
                      </a:pPr>
                      <a:r>
                        <a:rPr lang="en-US" sz="1200" dirty="0">
                          <a:effectLst/>
                        </a:rPr>
                        <a:t>Standing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Awards and Recognition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Leslie </a:t>
                      </a:r>
                      <a:r>
                        <a:rPr lang="en-US" sz="1200" b="1" dirty="0" err="1">
                          <a:effectLst/>
                        </a:rPr>
                        <a:t>Martinich</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250375"/>
                  </a:ext>
                </a:extLst>
              </a:tr>
              <a:tr h="228600">
                <a:tc>
                  <a:txBody>
                    <a:bodyPr/>
                    <a:lstStyle/>
                    <a:p>
                      <a:pPr marL="0" marR="0">
                        <a:spcBef>
                          <a:spcPts val="0"/>
                        </a:spcBef>
                        <a:spcAft>
                          <a:spcPts val="0"/>
                        </a:spcAft>
                      </a:pPr>
                      <a:r>
                        <a:rPr lang="en-US" sz="1200" dirty="0">
                          <a:effectLst/>
                        </a:rPr>
                        <a:t>Committees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Electronics Communications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James Mercier</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5047812"/>
                  </a:ext>
                </a:extLst>
              </a:tr>
              <a:tr h="228600">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K-12 Educational Activities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John Purvis</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5913869"/>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Membership Development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James Mercier</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1992712"/>
                  </a:ext>
                </a:extLst>
              </a:tr>
              <a:tr h="228600">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Policies and Procedures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Tom Grim</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3176248"/>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Professional Activities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Fawzi Behmann</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181559"/>
                  </a:ext>
                </a:extLst>
              </a:tr>
              <a:tr h="22860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University Student Liaison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Larry Larson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1314679"/>
                  </a:ext>
                </a:extLst>
              </a:tr>
              <a:tr h="228600">
                <a:tc>
                  <a:txBody>
                    <a:bodyPr/>
                    <a:lstStyle/>
                    <a:p>
                      <a:pPr marL="0" marR="0">
                        <a:spcBef>
                          <a:spcPts val="0"/>
                        </a:spcBef>
                        <a:spcAft>
                          <a:spcPts val="0"/>
                        </a:spcAft>
                      </a:pPr>
                      <a:r>
                        <a:rPr lang="en-US" sz="1200" u="sng" dirty="0">
                          <a:effectLst/>
                        </a:rPr>
                        <a:t>Quorum 8</a:t>
                      </a:r>
                      <a:endPar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b="1" u="sng" dirty="0" err="1">
                          <a:effectLst/>
                        </a:rPr>
                        <a:t>vTools</a:t>
                      </a:r>
                      <a:r>
                        <a:rPr lang="en-US" sz="1200" b="1" u="sng" dirty="0">
                          <a:effectLst/>
                        </a:rPr>
                        <a:t> </a:t>
                      </a:r>
                      <a:endParaRPr lang="en-US" sz="12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u="sng" dirty="0">
                          <a:effectLst/>
                        </a:rPr>
                        <a:t>Kenny Rice</a:t>
                      </a:r>
                      <a:endParaRPr lang="en-US" sz="12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7658797"/>
                  </a:ext>
                </a:extLst>
              </a:tr>
              <a:tr h="91440">
                <a:tc>
                  <a:txBody>
                    <a:bodyPr/>
                    <a:lstStyle/>
                    <a:p>
                      <a:pPr marL="0" marR="0">
                        <a:spcBef>
                          <a:spcPts val="0"/>
                        </a:spcBef>
                        <a:spcAft>
                          <a:spcPts val="0"/>
                        </a:spcAft>
                      </a:pPr>
                      <a:endPar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2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9566674"/>
                  </a:ext>
                </a:extLst>
              </a:tr>
              <a:tr h="228600">
                <a:tc>
                  <a:txBody>
                    <a:bodyPr/>
                    <a:lstStyle/>
                    <a:p>
                      <a:pPr marL="0" marR="0">
                        <a:spcBef>
                          <a:spcPts val="0"/>
                        </a:spcBef>
                        <a:spcAft>
                          <a:spcPts val="0"/>
                        </a:spcAft>
                      </a:pPr>
                      <a:r>
                        <a:rPr lang="en-US" sz="1200" i="1" dirty="0">
                          <a:solidFill>
                            <a:srgbClr val="FFFF00"/>
                          </a:solidFill>
                          <a:effectLst/>
                        </a:rPr>
                        <a:t>Other Chairs</a:t>
                      </a:r>
                      <a:endParaRPr lang="en-US" sz="1200"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b="1" i="1" dirty="0">
                          <a:effectLst/>
                        </a:rPr>
                        <a:t>Newsletter Editor</a:t>
                      </a:r>
                      <a:endPar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Semih Aslan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7475005"/>
                  </a:ext>
                </a:extLst>
              </a:tr>
              <a:tr h="228600">
                <a:tc>
                  <a:txBody>
                    <a:bodyPr/>
                    <a:lstStyle/>
                    <a:p>
                      <a:pPr marL="0" marR="0">
                        <a:spcBef>
                          <a:spcPts val="0"/>
                        </a:spcBef>
                        <a:spcAft>
                          <a:spcPts val="0"/>
                        </a:spcAft>
                      </a:pPr>
                      <a:r>
                        <a:rPr lang="en-US" sz="1200" i="1" dirty="0">
                          <a:effectLst/>
                        </a:rPr>
                        <a:t> </a:t>
                      </a:r>
                      <a:endPar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i="1" dirty="0">
                          <a:effectLst/>
                        </a:rPr>
                        <a:t>PACE Chair</a:t>
                      </a:r>
                      <a:endPar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Norma </a:t>
                      </a:r>
                      <a:r>
                        <a:rPr lang="en-US" sz="1200" b="1" dirty="0" err="1">
                          <a:effectLst/>
                        </a:rPr>
                        <a:t>Antunano</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4027950"/>
                  </a:ext>
                </a:extLst>
              </a:tr>
              <a:tr h="228600">
                <a:tc>
                  <a:txBody>
                    <a:bodyPr/>
                    <a:lstStyle/>
                    <a:p>
                      <a:pPr marL="0" marR="0">
                        <a:spcBef>
                          <a:spcPts val="0"/>
                        </a:spcBef>
                        <a:spcAft>
                          <a:spcPts val="0"/>
                        </a:spcAft>
                      </a:pPr>
                      <a:r>
                        <a:rPr lang="en-US" sz="1200" i="1">
                          <a:effectLst/>
                        </a:rPr>
                        <a:t> </a:t>
                      </a:r>
                      <a:endParaRPr lang="en-US" sz="12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i="1" dirty="0">
                          <a:effectLst/>
                        </a:rPr>
                        <a:t>Government Activities</a:t>
                      </a:r>
                      <a:endPar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Leslie </a:t>
                      </a:r>
                      <a:r>
                        <a:rPr lang="en-US" sz="1200" b="1" dirty="0" err="1">
                          <a:effectLst/>
                        </a:rPr>
                        <a:t>Martinich</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3536202"/>
                  </a:ext>
                </a:extLst>
              </a:tr>
            </a:tbl>
          </a:graphicData>
        </a:graphic>
      </p:graphicFrame>
    </p:spTree>
    <p:extLst>
      <p:ext uri="{BB962C8B-B14F-4D97-AF65-F5344CB8AC3E}">
        <p14:creationId xmlns:p14="http://schemas.microsoft.com/office/powerpoint/2010/main" val="125359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81000" y="321441"/>
            <a:ext cx="8381999" cy="4545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latin typeface="Verdana" charset="0"/>
                <a:cs typeface="ＭＳ Ｐゴシック" charset="0"/>
              </a:rPr>
              <a:t>CTS Student Leadership </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8</a:t>
            </a:fld>
            <a:endParaRPr lang="en-US" dirty="0">
              <a:solidFill>
                <a:srgbClr val="898989"/>
              </a:solidFill>
            </a:endParaRPr>
          </a:p>
        </p:txBody>
      </p:sp>
      <p:sp>
        <p:nvSpPr>
          <p:cNvPr id="3" name="TextBox 2"/>
          <p:cNvSpPr txBox="1"/>
          <p:nvPr/>
        </p:nvSpPr>
        <p:spPr>
          <a:xfrm>
            <a:off x="1119454" y="2238468"/>
            <a:ext cx="184666" cy="369332"/>
          </a:xfrm>
          <a:prstGeom prst="rect">
            <a:avLst/>
          </a:prstGeom>
          <a:ln>
            <a:noFill/>
          </a:ln>
        </p:spPr>
        <p:txBody>
          <a:bodyPr wrap="none" rtlCol="0">
            <a:spAutoFit/>
          </a:bodyPr>
          <a:lstStyle/>
          <a:p>
            <a:endParaRPr lang="en-US" dirty="0"/>
          </a:p>
        </p:txBody>
      </p:sp>
      <p:graphicFrame>
        <p:nvGraphicFramePr>
          <p:cNvPr id="7" name="Table 6">
            <a:extLst>
              <a:ext uri="{FF2B5EF4-FFF2-40B4-BE49-F238E27FC236}">
                <a16:creationId xmlns:a16="http://schemas.microsoft.com/office/drawing/2014/main" id="{F4E8AAA0-196F-3F4C-AF85-A101D01B343C}"/>
              </a:ext>
            </a:extLst>
          </p:cNvPr>
          <p:cNvGraphicFramePr>
            <a:graphicFrameLocks noGrp="1"/>
          </p:cNvGraphicFramePr>
          <p:nvPr>
            <p:extLst>
              <p:ext uri="{D42A27DB-BD31-4B8C-83A1-F6EECF244321}">
                <p14:modId xmlns:p14="http://schemas.microsoft.com/office/powerpoint/2010/main" val="3009278483"/>
              </p:ext>
            </p:extLst>
          </p:nvPr>
        </p:nvGraphicFramePr>
        <p:xfrm>
          <a:off x="381001" y="1998490"/>
          <a:ext cx="8381998" cy="3901440"/>
        </p:xfrm>
        <a:graphic>
          <a:graphicData uri="http://schemas.openxmlformats.org/drawingml/2006/table">
            <a:tbl>
              <a:tblPr firstRow="1" firstCol="1" bandRow="1">
                <a:tableStyleId>{5C22544A-7EE6-4342-B048-85BDC9FD1C3A}</a:tableStyleId>
              </a:tblPr>
              <a:tblGrid>
                <a:gridCol w="1154934">
                  <a:extLst>
                    <a:ext uri="{9D8B030D-6E8A-4147-A177-3AD203B41FA5}">
                      <a16:colId xmlns:a16="http://schemas.microsoft.com/office/drawing/2014/main" val="639520420"/>
                    </a:ext>
                  </a:extLst>
                </a:gridCol>
                <a:gridCol w="3459297">
                  <a:extLst>
                    <a:ext uri="{9D8B030D-6E8A-4147-A177-3AD203B41FA5}">
                      <a16:colId xmlns:a16="http://schemas.microsoft.com/office/drawing/2014/main" val="2136764745"/>
                    </a:ext>
                  </a:extLst>
                </a:gridCol>
                <a:gridCol w="1002515">
                  <a:extLst>
                    <a:ext uri="{9D8B030D-6E8A-4147-A177-3AD203B41FA5}">
                      <a16:colId xmlns:a16="http://schemas.microsoft.com/office/drawing/2014/main" val="1744179591"/>
                    </a:ext>
                  </a:extLst>
                </a:gridCol>
                <a:gridCol w="2765252">
                  <a:extLst>
                    <a:ext uri="{9D8B030D-6E8A-4147-A177-3AD203B41FA5}">
                      <a16:colId xmlns:a16="http://schemas.microsoft.com/office/drawing/2014/main" val="4139879094"/>
                    </a:ext>
                  </a:extLst>
                </a:gridCol>
              </a:tblGrid>
              <a:tr h="431800">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4238287"/>
                  </a:ext>
                </a:extLst>
              </a:tr>
              <a:tr h="431800">
                <a:tc>
                  <a:txBody>
                    <a:bodyPr/>
                    <a:lstStyle/>
                    <a:p>
                      <a:pPr marL="0" marR="0">
                        <a:spcBef>
                          <a:spcPts val="0"/>
                        </a:spcBef>
                        <a:spcAft>
                          <a:spcPts val="0"/>
                        </a:spcAft>
                      </a:pPr>
                      <a:r>
                        <a:rPr lang="en-US" sz="1200">
                          <a:effectLst/>
                        </a:rPr>
                        <a:t>STB04141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Texas State Branch Chair/President 2021-22</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b="1" dirty="0">
                          <a:effectLst/>
                        </a:rPr>
                        <a:t>Nick Garrard</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u="sng" dirty="0">
                          <a:effectLst/>
                        </a:rPr>
                        <a:t>ncg36@txstate.edu</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5705458"/>
                  </a:ext>
                </a:extLst>
              </a:tr>
              <a:tr h="482600">
                <a:tc>
                  <a:txBody>
                    <a:bodyPr/>
                    <a:lstStyle/>
                    <a:p>
                      <a:pPr marL="0" marR="0">
                        <a:spcBef>
                          <a:spcPts val="0"/>
                        </a:spcBef>
                        <a:spcAft>
                          <a:spcPts val="0"/>
                        </a:spcAft>
                      </a:pPr>
                      <a:r>
                        <a:rPr lang="en-US" sz="1200">
                          <a:effectLst/>
                        </a:rPr>
                        <a:t>STB04141A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Texas State Computer Engr Branch Chapter Chair/President 2021-22</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b="1">
                          <a:effectLst/>
                        </a:rPr>
                        <a:t>Jessie</a:t>
                      </a:r>
                    </a:p>
                    <a:p>
                      <a:pPr marL="0" marR="0">
                        <a:spcBef>
                          <a:spcPts val="0"/>
                        </a:spcBef>
                        <a:spcAft>
                          <a:spcPts val="0"/>
                        </a:spcAft>
                      </a:pPr>
                      <a:r>
                        <a:rPr lang="en-US" sz="1200" b="1">
                          <a:effectLst/>
                        </a:rPr>
                        <a:t>Smith</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u="sng" dirty="0">
                          <a:effectLst/>
                          <a:hlinkClick r:id="rId2"/>
                        </a:rPr>
                        <a:t>j_s817@txstate.edu</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114602"/>
                  </a:ext>
                </a:extLst>
              </a:tr>
              <a:tr h="482600">
                <a:tc>
                  <a:txBody>
                    <a:bodyPr/>
                    <a:lstStyle/>
                    <a:p>
                      <a:pPr marL="0" marR="0">
                        <a:spcBef>
                          <a:spcPts val="0"/>
                        </a:spcBef>
                        <a:spcAft>
                          <a:spcPts val="0"/>
                        </a:spcAft>
                      </a:pPr>
                      <a:r>
                        <a:rPr lang="en-US" sz="1200">
                          <a:effectLst/>
                        </a:rPr>
                        <a:t>STB01971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UT Austin Branch Chair/President 2021-22</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b="1">
                          <a:effectLst/>
                        </a:rPr>
                        <a:t>Pranesh</a:t>
                      </a:r>
                    </a:p>
                    <a:p>
                      <a:pPr marL="0" marR="0">
                        <a:spcBef>
                          <a:spcPts val="0"/>
                        </a:spcBef>
                        <a:spcAft>
                          <a:spcPts val="0"/>
                        </a:spcAft>
                      </a:pPr>
                      <a:r>
                        <a:rPr lang="en-US" sz="1200" b="1">
                          <a:effectLst/>
                        </a:rPr>
                        <a:t>Satish</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u="sng">
                          <a:effectLst/>
                          <a:hlinkClick r:id="rId3"/>
                        </a:rPr>
                        <a:t>chair@ieeeut.org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507614"/>
                  </a:ext>
                </a:extLst>
              </a:tr>
              <a:tr h="508000">
                <a:tc>
                  <a:txBody>
                    <a:bodyPr/>
                    <a:lstStyle/>
                    <a:p>
                      <a:pPr marL="0" marR="0">
                        <a:spcBef>
                          <a:spcPts val="0"/>
                        </a:spcBef>
                        <a:spcAft>
                          <a:spcPts val="0"/>
                        </a:spcAft>
                      </a:pPr>
                      <a:r>
                        <a:rPr lang="en-US" sz="1200">
                          <a:effectLst/>
                        </a:rPr>
                        <a:t>SBC01971A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UT-Austin (COM19) Communications</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b="1">
                          <a:effectLst/>
                        </a:rPr>
                        <a:t>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Not active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682970"/>
                  </a:ext>
                </a:extLst>
              </a:tr>
              <a:tr h="508000">
                <a:tc>
                  <a:txBody>
                    <a:bodyPr/>
                    <a:lstStyle/>
                    <a:p>
                      <a:pPr marL="0" marR="0">
                        <a:spcBef>
                          <a:spcPts val="0"/>
                        </a:spcBef>
                        <a:spcAft>
                          <a:spcPts val="0"/>
                        </a:spcAft>
                      </a:pPr>
                      <a:r>
                        <a:rPr lang="en-US" sz="1200">
                          <a:effectLst/>
                        </a:rPr>
                        <a:t>SBC01971B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UT Austin Branch RAS Chapter Chair/President 2021-22</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b="1" dirty="0">
                          <a:effectLst/>
                        </a:rPr>
                        <a:t>Ian</a:t>
                      </a:r>
                    </a:p>
                    <a:p>
                      <a:pPr marL="0" marR="0">
                        <a:spcBef>
                          <a:spcPts val="0"/>
                        </a:spcBef>
                        <a:spcAft>
                          <a:spcPts val="0"/>
                        </a:spcAft>
                      </a:pPr>
                      <a:r>
                        <a:rPr lang="en-US" sz="1200" b="1" dirty="0">
                          <a:effectLst/>
                        </a:rPr>
                        <a:t>Krause</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u="sng">
                          <a:effectLst/>
                          <a:hlinkClick r:id="rId4"/>
                        </a:rPr>
                        <a:t>ras_president@utlists.utexas.edu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4952073"/>
                  </a:ext>
                </a:extLst>
              </a:tr>
              <a:tr h="508000">
                <a:tc>
                  <a:txBody>
                    <a:bodyPr/>
                    <a:lstStyle/>
                    <a:p>
                      <a:pPr marL="0" marR="0">
                        <a:spcBef>
                          <a:spcPts val="0"/>
                        </a:spcBef>
                        <a:spcAft>
                          <a:spcPts val="0"/>
                        </a:spcAft>
                      </a:pPr>
                      <a:r>
                        <a:rPr lang="en-US" sz="1200">
                          <a:effectLst/>
                        </a:rPr>
                        <a:t>SBC01971C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UT-Austin (PE31) Power &amp; Energy 2021-22</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Umar Burney</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u="sng">
                          <a:effectLst/>
                          <a:hlinkClick r:id="rId5"/>
                        </a:rPr>
                        <a:t>president.ut.ieeepes@gmail.com</a:t>
                      </a:r>
                      <a:endParaRPr lang="en-US" sz="1200">
                        <a:effectLst/>
                      </a:endParaRPr>
                    </a:p>
                    <a:p>
                      <a:pPr marL="0" marR="0">
                        <a:spcBef>
                          <a:spcPts val="0"/>
                        </a:spcBef>
                        <a:spcAft>
                          <a:spcPts val="0"/>
                        </a:spcAft>
                      </a:pPr>
                      <a:r>
                        <a:rPr lang="en-US" sz="1200" u="none" strike="noStrike">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9555846"/>
                  </a:ext>
                </a:extLst>
              </a:tr>
              <a:tr h="508000">
                <a:tc>
                  <a:txBody>
                    <a:bodyPr/>
                    <a:lstStyle/>
                    <a:p>
                      <a:pPr marL="0" marR="0">
                        <a:spcBef>
                          <a:spcPts val="0"/>
                        </a:spcBef>
                        <a:spcAft>
                          <a:spcPts val="0"/>
                        </a:spcAft>
                      </a:pPr>
                      <a:r>
                        <a:rPr lang="en-US" sz="1200">
                          <a:effectLst/>
                        </a:rPr>
                        <a:t>HKN023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a:effectLst/>
                        </a:rPr>
                        <a:t>UT Eta Kappa Nu, Psi Austin 2021-22</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b="1" dirty="0">
                          <a:effectLst/>
                        </a:rPr>
                        <a:t>Madilyn Sikorski</a:t>
                      </a:r>
                    </a:p>
                    <a:p>
                      <a:pPr marL="0" marR="0">
                        <a:spcBef>
                          <a:spcPts val="0"/>
                        </a:spcBef>
                        <a:spcAft>
                          <a:spcPts val="0"/>
                        </a:spcAft>
                      </a:pPr>
                      <a:r>
                        <a:rPr lang="en-US" sz="1200" b="1" dirty="0">
                          <a:effectLst/>
                        </a:rPr>
                        <a:t>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u="none" strike="noStrike" dirty="0">
                          <a:effectLst/>
                          <a:hlinkClick r:id="rId6"/>
                        </a:rPr>
                        <a:t>president@hkn.ece.utexas.edu</a:t>
                      </a:r>
                      <a:endParaRPr lang="en-US" sz="1200" dirty="0">
                        <a:effectLst/>
                      </a:endParaRPr>
                    </a:p>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5594264"/>
                  </a:ext>
                </a:extLst>
              </a:tr>
            </a:tbl>
          </a:graphicData>
        </a:graphic>
      </p:graphicFrame>
      <p:sp>
        <p:nvSpPr>
          <p:cNvPr id="9" name="Rectangle 1">
            <a:extLst>
              <a:ext uri="{FF2B5EF4-FFF2-40B4-BE49-F238E27FC236}">
                <a16:creationId xmlns:a16="http://schemas.microsoft.com/office/drawing/2014/main" id="{DD26486D-2A92-864D-A922-4C41404BACA0}"/>
              </a:ext>
            </a:extLst>
          </p:cNvPr>
          <p:cNvSpPr>
            <a:spLocks noChangeArrowheads="1"/>
          </p:cNvSpPr>
          <p:nvPr/>
        </p:nvSpPr>
        <p:spPr bwMode="auto">
          <a:xfrm>
            <a:off x="19806" y="1835150"/>
            <a:ext cx="106529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92777284"/>
      </p:ext>
    </p:extLst>
  </p:cSld>
  <p:clrMapOvr>
    <a:masterClrMapping/>
  </p:clrMapOvr>
</p:sld>
</file>

<file path=ppt/theme/theme1.xml><?xml version="1.0" encoding="utf-8"?>
<a:theme xmlns:a="http://schemas.openxmlformats.org/drawingml/2006/main" name="IEEE-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A99703A92394B99A8E0EB05444EC0" ma:contentTypeVersion="12" ma:contentTypeDescription="Create a new document." ma:contentTypeScope="" ma:versionID="79e35700da530e43375f54b154e81847">
  <xsd:schema xmlns:xsd="http://www.w3.org/2001/XMLSchema" xmlns:xs="http://www.w3.org/2001/XMLSchema" xmlns:p="http://schemas.microsoft.com/office/2006/metadata/properties" xmlns:ns3="3fc0fd04-a039-4dce-9f49-36ce6344d14d" xmlns:ns4="ef27f4df-e5a4-4763-950e-3318c1ebf643" targetNamespace="http://schemas.microsoft.com/office/2006/metadata/properties" ma:root="true" ma:fieldsID="7d2247abe9566b2bf35c1d7867a41208" ns3:_="" ns4:_="">
    <xsd:import namespace="3fc0fd04-a039-4dce-9f49-36ce6344d14d"/>
    <xsd:import namespace="ef27f4df-e5a4-4763-950e-3318c1ebf6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0fd04-a039-4dce-9f49-36ce6344d1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27f4df-e5a4-4763-950e-3318c1ebf6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87A069-9E61-4B1E-9E1F-38EE3208520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fc0fd04-a039-4dce-9f49-36ce6344d14d"/>
    <ds:schemaRef ds:uri="ef27f4df-e5a4-4763-950e-3318c1ebf643"/>
    <ds:schemaRef ds:uri="http://www.w3.org/XML/1998/namespace"/>
    <ds:schemaRef ds:uri="http://purl.org/dc/dcmitype/"/>
  </ds:schemaRefs>
</ds:datastoreItem>
</file>

<file path=customXml/itemProps2.xml><?xml version="1.0" encoding="utf-8"?>
<ds:datastoreItem xmlns:ds="http://schemas.openxmlformats.org/officeDocument/2006/customXml" ds:itemID="{5A03E955-5521-46B7-8962-EF9A525AE1AB}">
  <ds:schemaRefs>
    <ds:schemaRef ds:uri="http://schemas.microsoft.com/sharepoint/v3/contenttype/forms"/>
  </ds:schemaRefs>
</ds:datastoreItem>
</file>

<file path=customXml/itemProps3.xml><?xml version="1.0" encoding="utf-8"?>
<ds:datastoreItem xmlns:ds="http://schemas.openxmlformats.org/officeDocument/2006/customXml" ds:itemID="{52AA84B6-173B-48B3-A07A-889906FE6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c0fd04-a039-4dce-9f49-36ce6344d14d"/>
    <ds:schemaRef ds:uri="ef27f4df-e5a4-4763-950e-3318c1ebf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IEEE-Template.thmx</Template>
  <TotalTime>20749</TotalTime>
  <Words>1128</Words>
  <Application>Microsoft Macintosh PowerPoint</Application>
  <PresentationFormat>On-screen Show (4:3)</PresentationFormat>
  <Paragraphs>308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Lucida Grande</vt:lpstr>
      <vt:lpstr>Times New Roman</vt:lpstr>
      <vt:lpstr>Verdana</vt:lpstr>
      <vt:lpstr>Wingdings</vt:lpstr>
      <vt:lpstr>IEEE-Template</vt:lpstr>
      <vt:lpstr>IEEE Central Texas Section 2022 Summer/Fall Leadership Planning Meeting January 22, 2022 San Marcos, TX &amp; Virtual</vt:lpstr>
      <vt:lpstr>Vision, Leadership Team</vt:lpstr>
      <vt:lpstr>2021 Activities</vt:lpstr>
      <vt:lpstr>2022 Chapter Vitality &amp; Help Needed</vt:lpstr>
      <vt:lpstr>CTS Leadership </vt:lpstr>
      <vt:lpstr>CTS Leadership - Executive Committee</vt:lpstr>
      <vt:lpstr>CTS Leadership - Section Committee </vt:lpstr>
      <vt:lpstr>CTS Student Leadership </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IEEE Template for Your Presentation</dc:title>
  <dc:creator>Engel, Lisa Lisa.</dc:creator>
  <cp:lastModifiedBy>mcdodge@gmail.com</cp:lastModifiedBy>
  <cp:revision>202</cp:revision>
  <cp:lastPrinted>2020-01-10T22:40:54Z</cp:lastPrinted>
  <dcterms:created xsi:type="dcterms:W3CDTF">2012-12-04T23:01:03Z</dcterms:created>
  <dcterms:modified xsi:type="dcterms:W3CDTF">2022-01-21T21:24:24Z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0x010100FFEA99703A92394B99A8E0EB05444EC0</vt:lpwstr>
  </property>
</Properties>
</file>