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8" r:id="rId3"/>
    <p:sldId id="265" r:id="rId4"/>
    <p:sldId id="266" r:id="rId5"/>
    <p:sldId id="273" r:id="rId6"/>
    <p:sldId id="270" r:id="rId7"/>
    <p:sldId id="271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FA0"/>
    <a:srgbClr val="EDEDED"/>
    <a:srgbClr val="FE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398" autoAdjust="0"/>
    <p:restoredTop sz="94946" autoAdjust="0"/>
  </p:normalViewPr>
  <p:slideViewPr>
    <p:cSldViewPr snapToGrid="0" snapToObjects="1">
      <p:cViewPr varScale="1">
        <p:scale>
          <a:sx n="117" d="100"/>
          <a:sy n="117" d="100"/>
        </p:scale>
        <p:origin x="237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_s817@txstate.edu" TargetMode="External"/><Relationship Id="rId7" Type="http://schemas.openxmlformats.org/officeDocument/2006/relationships/hyperlink" Target="mailto:president@hkn.ece.utexas.edu" TargetMode="External"/><Relationship Id="rId2" Type="http://schemas.openxmlformats.org/officeDocument/2006/relationships/hyperlink" Target="mailto:wpx1@txstate.edu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president.ut.ieeepes@gmail.com" TargetMode="External"/><Relationship Id="rId5" Type="http://schemas.openxmlformats.org/officeDocument/2006/relationships/hyperlink" Target="mailto:ras_president@utlists.utexas.edu" TargetMode="External"/><Relationship Id="rId4" Type="http://schemas.openxmlformats.org/officeDocument/2006/relationships/hyperlink" Target="mailto:chair@ieeeut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Central Texas Section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2022 Winter Leadership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January 22, 2022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San Marcos, TX &amp; Virtual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Section Committee/Officer Name: Andrew Bluiett</a:t>
            </a:r>
          </a:p>
          <a:p>
            <a:r>
              <a:rPr lang="en-US" dirty="0">
                <a:latin typeface="Verdana" charset="0"/>
                <a:cs typeface="ＭＳ Ｐゴシック" charset="0"/>
              </a:rPr>
              <a:t>Chapter/Affinity Name: Central Texas Section- Vice Chair</a:t>
            </a:r>
          </a:p>
          <a:p>
            <a:r>
              <a:rPr lang="en-US" dirty="0">
                <a:latin typeface="Verdana" charset="0"/>
                <a:cs typeface="ＭＳ Ｐゴシック" charset="0"/>
              </a:rPr>
              <a:t>Prepared by:  Andrew Bluiett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Prepared by:  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Vision, Leadership Team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Drive immediate organizational efficiency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Updated Website (https://r5.ieee.org/ctx/)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Officer Elections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Report New Officers</a:t>
            </a:r>
          </a:p>
          <a:p>
            <a:pPr marL="411162" lvl="1" indent="0">
              <a:buNone/>
            </a:pPr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Provide training and knowledge sharing sessions (May)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(CTS</a:t>
            </a:r>
            <a:r>
              <a:rPr lang="en-US" sz="1400" dirty="0"/>
              <a:t> -  </a:t>
            </a:r>
            <a:r>
              <a:rPr lang="en-US" sz="1400" dirty="0">
                <a:solidFill>
                  <a:srgbClr val="FF0000"/>
                </a:solidFill>
              </a:rPr>
              <a:t>WebEx training.  Recorded Trainings in Google Docs.)</a:t>
            </a:r>
          </a:p>
          <a:p>
            <a:r>
              <a:rPr lang="en-US" sz="1400" dirty="0"/>
              <a:t>Conduct/Support marketing events to grow membership</a:t>
            </a:r>
          </a:p>
          <a:p>
            <a:pPr lvl="1"/>
            <a:r>
              <a:rPr lang="en-US" sz="1400" dirty="0"/>
              <a:t>IEEE Day -  </a:t>
            </a:r>
            <a:r>
              <a:rPr lang="en-US" sz="1400" dirty="0">
                <a:solidFill>
                  <a:srgbClr val="FF0000"/>
                </a:solidFill>
              </a:rPr>
              <a:t>October 5 2021;  IEEE Day Ambassador; Shared CTS Events</a:t>
            </a:r>
          </a:p>
          <a:p>
            <a:pPr lvl="1"/>
            <a:r>
              <a:rPr lang="en-US" sz="1400" dirty="0"/>
              <a:t>Industry speaker acquisition – </a:t>
            </a:r>
            <a:r>
              <a:rPr lang="en-US" sz="1400" dirty="0">
                <a:solidFill>
                  <a:srgbClr val="FF0000"/>
                </a:solidFill>
              </a:rPr>
              <a:t>More available due to Virtual Meetings</a:t>
            </a:r>
          </a:p>
          <a:p>
            <a:pPr lvl="1"/>
            <a:r>
              <a:rPr lang="en-US" sz="1400" dirty="0"/>
              <a:t>Appreciation Dinner-  </a:t>
            </a:r>
            <a:r>
              <a:rPr lang="en-US" sz="1400" dirty="0">
                <a:solidFill>
                  <a:srgbClr val="FF0000"/>
                </a:solidFill>
              </a:rPr>
              <a:t>In person/Schultz Garten/Entertainment/Food/Gift Cards (November)</a:t>
            </a:r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CTS Website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248AB0-BC56-450D-916D-79892F550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646" y="1376655"/>
            <a:ext cx="3485446" cy="48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2021 Key Accomplishments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Training: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Officer training for Chair, Vice Chair, Treasurer, and Secretary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New Training this year to focus on Treasurer responsibilities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b="1" dirty="0"/>
              <a:t>New Officers/Members/Elevations: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Welcome new officers from student chapter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Reach new membership to encourage participation.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Participate in Senior Member upgrade review panel.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Successful end of the year celebrations at CTS and other chapters/affinity groups.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68053"/>
            <a:ext cx="8381999" cy="45455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Verdana" charset="0"/>
                <a:cs typeface="ＭＳ Ｐゴシック" charset="0"/>
              </a:rPr>
              <a:t>CTS Leadership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2538"/>
            <a:ext cx="9144000" cy="1031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b="1" dirty="0"/>
              <a:t> CTS Officers  	</a:t>
            </a:r>
            <a:r>
              <a:rPr lang="en-US" sz="1400" b="1" dirty="0">
                <a:solidFill>
                  <a:srgbClr val="0070C0"/>
                </a:solidFill>
              </a:rPr>
              <a:t>Chair: </a:t>
            </a:r>
            <a:r>
              <a:rPr lang="en-US" sz="1400" dirty="0">
                <a:solidFill>
                  <a:srgbClr val="0070C0"/>
                </a:solidFill>
              </a:rPr>
              <a:t>Larry Larson; 	</a:t>
            </a:r>
            <a:r>
              <a:rPr lang="en-US" sz="1400" b="1" dirty="0">
                <a:solidFill>
                  <a:srgbClr val="0070C0"/>
                </a:solidFill>
              </a:rPr>
              <a:t>Vice Chair: </a:t>
            </a:r>
            <a:r>
              <a:rPr lang="en-US" sz="1400" dirty="0">
                <a:solidFill>
                  <a:srgbClr val="0070C0"/>
                </a:solidFill>
                <a:ea typeface="Lucida Grande"/>
                <a:cs typeface="Lucida Grande"/>
              </a:rPr>
              <a:t>Andrew Bluiett; </a:t>
            </a:r>
          </a:p>
          <a:p>
            <a:pPr>
              <a:spcAft>
                <a:spcPts val="200"/>
              </a:spcAft>
            </a:pPr>
            <a:r>
              <a:rPr lang="en-US" sz="1400" b="1" dirty="0">
                <a:solidFill>
                  <a:srgbClr val="0070C0"/>
                </a:solidFill>
                <a:latin typeface="+mj-lt"/>
                <a:cs typeface="Lucida Grande"/>
              </a:rPr>
              <a:t>				</a:t>
            </a:r>
            <a:r>
              <a:rPr lang="en-US" sz="1400" b="1" dirty="0">
                <a:solidFill>
                  <a:srgbClr val="0070C0"/>
                </a:solidFill>
                <a:latin typeface="+mj-lt"/>
              </a:rPr>
              <a:t>Treasurer: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Bill Martino; 	</a:t>
            </a:r>
            <a:r>
              <a:rPr lang="en-US" sz="1400" b="1" dirty="0">
                <a:solidFill>
                  <a:srgbClr val="0070C0"/>
                </a:solidFill>
                <a:latin typeface="+mj-lt"/>
              </a:rPr>
              <a:t>Secretary: 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Martha Dodge </a:t>
            </a:r>
          </a:p>
          <a:p>
            <a:pPr>
              <a:spcAft>
                <a:spcPts val="200"/>
              </a:spcAft>
            </a:pPr>
            <a:r>
              <a:rPr lang="en-US" sz="1400" b="1" dirty="0">
                <a:solidFill>
                  <a:srgbClr val="0070C0"/>
                </a:solidFill>
                <a:latin typeface="+mj-lt"/>
              </a:rPr>
              <a:t>				Past Chairs:  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Fawzi Behmann, Leslie Martinich</a:t>
            </a:r>
          </a:p>
          <a:p>
            <a:pPr>
              <a:spcAft>
                <a:spcPts val="200"/>
              </a:spcAft>
            </a:pPr>
            <a:endParaRPr lang="en-US" sz="12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CF3D4C-7A95-5A41-883A-79387B676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220707"/>
              </p:ext>
            </p:extLst>
          </p:nvPr>
        </p:nvGraphicFramePr>
        <p:xfrm>
          <a:off x="865188" y="1513209"/>
          <a:ext cx="7400659" cy="4608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2849">
                  <a:extLst>
                    <a:ext uri="{9D8B030D-6E8A-4147-A177-3AD203B41FA5}">
                      <a16:colId xmlns:a16="http://schemas.microsoft.com/office/drawing/2014/main" val="3520742141"/>
                    </a:ext>
                  </a:extLst>
                </a:gridCol>
                <a:gridCol w="2627810">
                  <a:extLst>
                    <a:ext uri="{9D8B030D-6E8A-4147-A177-3AD203B41FA5}">
                      <a16:colId xmlns:a16="http://schemas.microsoft.com/office/drawing/2014/main" val="408604966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Standing Committees &amp; </a:t>
                      </a: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Coordinators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extLst>
                  <a:ext uri="{0D108BD9-81ED-4DB2-BD59-A6C34878D82A}">
                    <a16:rowId xmlns:a16="http://schemas.microsoft.com/office/drawing/2014/main" val="16723770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Committee Chair (K12 STEM)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John Purvis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587731568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Conference Chair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Fawzi Behmann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1976231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Consultants Net (Coord)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Luis Basto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86306252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Coordinator-Life Member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Kai Wong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56462433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Educational Activities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Leslie Martinich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371752346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Electronic Comm Coordinator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James Mercier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400731082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Finance Committee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417769069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Govt Activities Coordinator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Leslie </a:t>
                      </a:r>
                      <a:r>
                        <a:rPr lang="en-US" sz="1200" dirty="0" err="1">
                          <a:effectLst/>
                        </a:rPr>
                        <a:t>Martinich</a:t>
                      </a:r>
                      <a:r>
                        <a:rPr lang="en-US" sz="1200" dirty="0">
                          <a:effectLst/>
                        </a:rPr>
                        <a:t>   Mina Hanna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4406291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Membership Development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James Mercier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371908078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Newsletter Editor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Semih Aslan</a:t>
                      </a: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405374846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Nomin &amp; Appointmts Chair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Leslie Martinich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143788041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Outreach Program-Corporate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Fawzi Behmann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120587441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Policies and Procedures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John Purvis          Tom Grim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111495673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PACE Chair (coordinator)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Norma Antunano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1360217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Professional Activities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Fawzi Behmann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58307033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R5 South Chair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Christopher Sanderson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34705414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OU Analytics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James Mercier</a:t>
                      </a: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385958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889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68053"/>
            <a:ext cx="8652831" cy="95651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Verdana" charset="0"/>
                <a:cs typeface="ＭＳ Ｐゴシック" charset="0"/>
              </a:rPr>
              <a:t>CTS Leadership - Executive Committee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B8A3CBB4-C371-334C-9411-CBAB131D1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4689" y="4457590"/>
            <a:ext cx="139914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a  50% quorum: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separate individual is required for each of the 13 votes required 8.29.2020</a:t>
            </a:r>
            <a:endParaRPr kumimoji="0" lang="en-US" altLang="en-US" sz="800" b="1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23263F3-C5CA-2144-BDAD-1B93262C3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261381"/>
              </p:ext>
            </p:extLst>
          </p:nvPr>
        </p:nvGraphicFramePr>
        <p:xfrm>
          <a:off x="444500" y="1305833"/>
          <a:ext cx="7034725" cy="5337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4258">
                  <a:extLst>
                    <a:ext uri="{9D8B030D-6E8A-4147-A177-3AD203B41FA5}">
                      <a16:colId xmlns:a16="http://schemas.microsoft.com/office/drawing/2014/main" val="4237897742"/>
                    </a:ext>
                  </a:extLst>
                </a:gridCol>
                <a:gridCol w="4158651">
                  <a:extLst>
                    <a:ext uri="{9D8B030D-6E8A-4147-A177-3AD203B41FA5}">
                      <a16:colId xmlns:a16="http://schemas.microsoft.com/office/drawing/2014/main" val="3573066859"/>
                    </a:ext>
                  </a:extLst>
                </a:gridCol>
                <a:gridCol w="1831816">
                  <a:extLst>
                    <a:ext uri="{9D8B030D-6E8A-4147-A177-3AD203B41FA5}">
                      <a16:colId xmlns:a16="http://schemas.microsoft.com/office/drawing/2014/main" val="25794563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baseline="0" dirty="0">
                          <a:effectLst/>
                        </a:rPr>
                        <a:t> </a:t>
                      </a:r>
                      <a:endParaRPr lang="en-US" sz="800" b="0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476806159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Section Chair 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Larry Larson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509757279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Vice Chair  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Andrew Bluiett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689634522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 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Manager of Electronic Communications 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James Mercier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4981073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 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Secretary 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Martha Dodge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416626942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 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Treasurer 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Bill Martino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4139486144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One of Two Immediate two Past Section Chairs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Fawzi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Behmann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971512815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 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One of Two Immediate two Past Section Chairs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Leslie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Martinich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812936825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CH05005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Comm/Sig Proc./Consumer Tech (COM19/SP01/CE08)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Fawzi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Behmann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150826887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CH05006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Computer &amp; EMBS (C16/EMB18)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Fawzi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Behmann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.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84022117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CH05008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Electromagnetic Compatibility (EMC27)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Ross Carlton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78531931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CH05009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>
                          <a:effectLst/>
                          <a:latin typeface="+mn-lt"/>
                        </a:rPr>
                        <a:t>(PI)</a:t>
                      </a:r>
                      <a:r>
                        <a:rPr lang="en-US" sz="1100" b="1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100" b="1" baseline="0" dirty="0">
                          <a:effectLst/>
                          <a:latin typeface="+mn-lt"/>
                        </a:rPr>
                        <a:t>  (PE31, PEL35 ,IE13, IA34, PSE43)</a:t>
                      </a:r>
                      <a:endParaRPr lang="en-US" sz="1100" b="1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Ruth Sulzer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90472190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CH05069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Photonics (PHO36)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Daniel Wasserman #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50074273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CH05188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Ckts &amp; Sys/Solid State (CAS/SSC)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Jaydeep Kulkarni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973490188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CH05202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Education (E25)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Leslie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Martinich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989832864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CH05220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Ant. Prop. &amp; MW Tech (AP03/MTT17)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Casey Latham #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736636988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CH05225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Instrument &amp; Measurement (IM09)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#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238173456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CH05230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CEDA44  Council/Electronic Design&amp; Automation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Kevin Nesmith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797845556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CH05235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Tech &amp; Engr </a:t>
                      </a:r>
                      <a:r>
                        <a:rPr lang="en-US" sz="1100" b="1" dirty="0" err="1">
                          <a:effectLst/>
                          <a:latin typeface="+mn-lt"/>
                        </a:rPr>
                        <a:t>Mgmt</a:t>
                      </a:r>
                      <a:r>
                        <a:rPr lang="en-US" sz="1100" b="1" dirty="0">
                          <a:effectLst/>
                          <a:latin typeface="+mn-lt"/>
                        </a:rPr>
                        <a:t> (TEM14)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Leslie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Martinich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966351833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CH05240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SEN39 Sensors Council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Brent Lunceford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580887407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CH05250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Tech &amp; Engr Mgmt (TEM14) (UT-Austin Grad)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Rachel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Rajarathnam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245854225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CH10136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Electron Devices (ED15)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Larry Larson    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718260694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CN50005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Consultants Network (CN)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Luis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Basto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93351666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YP50005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Young Professionals (YP)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Karina Paz/Daniel Lewis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36076203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LM50005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Life Member (LM)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Kai Wong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839250170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WE50005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Women in Engineering (WE)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Leslie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Martinich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190701120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SSR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Section Student Representative (SSR)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Justice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Micka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(TX State)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651090004"/>
                  </a:ext>
                </a:extLst>
              </a:tr>
              <a:tr h="1726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Quorum 13</a:t>
                      </a:r>
                      <a:endParaRPr lang="en-US" sz="1000" b="1" i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>
                    <a:solidFill>
                      <a:srgbClr val="F9FF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       * Another Chap/AG Officer can vote for the Chair</a:t>
                      </a:r>
                      <a:endParaRPr lang="en-US" sz="1000" b="1" i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>
                    <a:solidFill>
                      <a:srgbClr val="F9FF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        # Inactive</a:t>
                      </a:r>
                      <a:endParaRPr lang="en-US" sz="1000" b="0" i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>
                    <a:solidFill>
                      <a:srgbClr val="F9F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727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35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444500" y="208600"/>
            <a:ext cx="8388427" cy="94995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Verdana" charset="0"/>
                <a:cs typeface="ＭＳ Ｐゴシック" charset="0"/>
              </a:rPr>
              <a:t>CTS Leadership - Section Committee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7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30DBA80A-EC3F-AF4C-B878-A15DACAF0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633" y="6125517"/>
            <a:ext cx="59821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a quorum: A separate individual is required for each of the 8 votes required 8.29.2020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E6B5EDD-78FC-A64D-BDBC-73F772260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938208"/>
              </p:ext>
            </p:extLst>
          </p:nvPr>
        </p:nvGraphicFramePr>
        <p:xfrm>
          <a:off x="373807" y="1471454"/>
          <a:ext cx="8049504" cy="452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026">
                  <a:extLst>
                    <a:ext uri="{9D8B030D-6E8A-4147-A177-3AD203B41FA5}">
                      <a16:colId xmlns:a16="http://schemas.microsoft.com/office/drawing/2014/main" val="3682968017"/>
                    </a:ext>
                  </a:extLst>
                </a:gridCol>
                <a:gridCol w="4163899">
                  <a:extLst>
                    <a:ext uri="{9D8B030D-6E8A-4147-A177-3AD203B41FA5}">
                      <a16:colId xmlns:a16="http://schemas.microsoft.com/office/drawing/2014/main" val="4073522050"/>
                    </a:ext>
                  </a:extLst>
                </a:gridCol>
                <a:gridCol w="2408579">
                  <a:extLst>
                    <a:ext uri="{9D8B030D-6E8A-4147-A177-3AD203B41FA5}">
                      <a16:colId xmlns:a16="http://schemas.microsoft.com/office/drawing/2014/main" val="7955961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56807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Section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Section Chair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Larry Larson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61326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Committee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Vice Chair 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Andrew Bluiett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28598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Manager of Electronic Communications 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James Mercier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141808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Secretary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Martha Dodge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2396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Treasurer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Bill Martino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45971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Immediate two Past Section Chairs 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Fawzi Behmann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6328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Immediate two Past Section Chairs 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Leslie </a:t>
                      </a:r>
                      <a:r>
                        <a:rPr lang="en-US" sz="1200" b="1" dirty="0" err="1">
                          <a:effectLst/>
                        </a:rPr>
                        <a:t>Martinich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54213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Standing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Awards and Recognition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Leslie </a:t>
                      </a:r>
                      <a:r>
                        <a:rPr lang="en-US" sz="1200" b="1" dirty="0" err="1">
                          <a:effectLst/>
                        </a:rPr>
                        <a:t>Martinich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503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Committees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Electronics Communications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James Mercier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50478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K-12 Educational Activities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John Purvis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59138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Membership Development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James Mercier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19927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Policies and Procedures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Tom Grim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317624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Professional Activities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Fawzi Behmann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18155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University Student Liaison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Larry Larson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13146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Quorum 8</a:t>
                      </a:r>
                      <a:endParaRPr lang="en-US" sz="12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 err="1">
                          <a:effectLst/>
                        </a:rPr>
                        <a:t>vTools</a:t>
                      </a:r>
                      <a:r>
                        <a:rPr lang="en-US" sz="1200" b="1" u="sng" dirty="0">
                          <a:effectLst/>
                        </a:rPr>
                        <a:t> </a:t>
                      </a:r>
                      <a:endParaRPr lang="en-US" sz="12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effectLst/>
                        </a:rPr>
                        <a:t>Kenny Rice</a:t>
                      </a:r>
                      <a:endParaRPr lang="en-US" sz="12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765879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56667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FFFF00"/>
                          </a:solidFill>
                          <a:effectLst/>
                        </a:rPr>
                        <a:t>Other Chairs</a:t>
                      </a:r>
                      <a:endParaRPr lang="en-US" sz="1200" i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Newsletter Editor</a:t>
                      </a:r>
                      <a:endParaRPr lang="en-US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Semih Aslan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7475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 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PACE Chair</a:t>
                      </a:r>
                      <a:endParaRPr lang="en-US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Norma </a:t>
                      </a:r>
                      <a:r>
                        <a:rPr lang="en-US" sz="1200" b="1" dirty="0" err="1">
                          <a:effectLst/>
                        </a:rPr>
                        <a:t>Antunano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402795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</a:rPr>
                        <a:t> </a:t>
                      </a:r>
                      <a:endParaRPr lang="en-US" sz="12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Government Activities</a:t>
                      </a:r>
                      <a:endParaRPr lang="en-US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Leslie </a:t>
                      </a:r>
                      <a:r>
                        <a:rPr lang="en-US" sz="1200" b="1" dirty="0" err="1">
                          <a:effectLst/>
                        </a:rPr>
                        <a:t>Martinich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3536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59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321441"/>
            <a:ext cx="8381999" cy="45455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Verdana" charset="0"/>
                <a:cs typeface="ＭＳ Ｐゴシック" charset="0"/>
              </a:rPr>
              <a:t>CTS Student Leadership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E8AAA0-196F-3F4C-AF85-A101D01B3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259374"/>
              </p:ext>
            </p:extLst>
          </p:nvPr>
        </p:nvGraphicFramePr>
        <p:xfrm>
          <a:off x="381001" y="1998490"/>
          <a:ext cx="8381998" cy="390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4934">
                  <a:extLst>
                    <a:ext uri="{9D8B030D-6E8A-4147-A177-3AD203B41FA5}">
                      <a16:colId xmlns:a16="http://schemas.microsoft.com/office/drawing/2014/main" val="639520420"/>
                    </a:ext>
                  </a:extLst>
                </a:gridCol>
                <a:gridCol w="3459297">
                  <a:extLst>
                    <a:ext uri="{9D8B030D-6E8A-4147-A177-3AD203B41FA5}">
                      <a16:colId xmlns:a16="http://schemas.microsoft.com/office/drawing/2014/main" val="2136764745"/>
                    </a:ext>
                  </a:extLst>
                </a:gridCol>
                <a:gridCol w="1002515">
                  <a:extLst>
                    <a:ext uri="{9D8B030D-6E8A-4147-A177-3AD203B41FA5}">
                      <a16:colId xmlns:a16="http://schemas.microsoft.com/office/drawing/2014/main" val="1744179591"/>
                    </a:ext>
                  </a:extLst>
                </a:gridCol>
                <a:gridCol w="2765252">
                  <a:extLst>
                    <a:ext uri="{9D8B030D-6E8A-4147-A177-3AD203B41FA5}">
                      <a16:colId xmlns:a16="http://schemas.microsoft.com/office/drawing/2014/main" val="4139879094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423828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STB04141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Texas State Branch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Stephen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Smyth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2"/>
                        </a:rPr>
                        <a:t>wpx1@txstate.edu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5705458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STB04141A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Texas State Computer Engr Branch Chapter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Jessie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Smith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3"/>
                        </a:rPr>
                        <a:t>j_s817@txstate.edu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211460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STB01971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UT Austin Branch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Pranesh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Satish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4"/>
                        </a:rPr>
                        <a:t>chair@ieeeut.org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850761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SBC01971A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UT-Austin (COM19) Communications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active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668297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SBC01971B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UT Austin Branch RAS Chapter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Krause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5"/>
                        </a:rPr>
                        <a:t>ras_president@utlists.utexas.edu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495207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SBC01971C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UT-Austin (PE31) Power &amp; Energy 2021-22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Umar Burney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6"/>
                        </a:rPr>
                        <a:t>president.ut.ieeepes@gmail.com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955584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HKN023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UT Eta Kappa Nu, Psi Austin 2021-22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Madilyn Sikorski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7"/>
                        </a:rPr>
                        <a:t>president@hkn.ece.utexas.edu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5594264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DD26486D-2A92-864D-A922-4C41404BA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6" y="1835150"/>
            <a:ext cx="106529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77284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18793</TotalTime>
  <Words>923</Words>
  <Application>Microsoft Macintosh PowerPoint</Application>
  <PresentationFormat>On-screen Show (4:3)</PresentationFormat>
  <Paragraphs>269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Lucida Grande</vt:lpstr>
      <vt:lpstr>Times New Roman</vt:lpstr>
      <vt:lpstr>Verdana</vt:lpstr>
      <vt:lpstr>Wingdings</vt:lpstr>
      <vt:lpstr>IEEE-Template</vt:lpstr>
      <vt:lpstr>IEEE Central Texas Section 2022 Winter Leadership Planning Meeting January 22, 2022 San Marcos, TX &amp; Virtual</vt:lpstr>
      <vt:lpstr>Vision, Leadership Team</vt:lpstr>
      <vt:lpstr>CTS Website</vt:lpstr>
      <vt:lpstr>2021 Key Accomplishments</vt:lpstr>
      <vt:lpstr>CTS Leadership </vt:lpstr>
      <vt:lpstr>CTS Leadership - Executive Committee</vt:lpstr>
      <vt:lpstr>CTS Leadership - Section Committee </vt:lpstr>
      <vt:lpstr>CTS Student Leadership 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mcdodge@gmail.com</cp:lastModifiedBy>
  <cp:revision>199</cp:revision>
  <cp:lastPrinted>2020-01-10T22:40:54Z</cp:lastPrinted>
  <dcterms:created xsi:type="dcterms:W3CDTF">2012-12-04T23:01:03Z</dcterms:created>
  <dcterms:modified xsi:type="dcterms:W3CDTF">2022-01-22T05:11:45Z</dcterms:modified>
</cp:coreProperties>
</file>