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79" r:id="rId4"/>
    <p:sldId id="265" r:id="rId5"/>
    <p:sldId id="266" r:id="rId6"/>
    <p:sldId id="275" r:id="rId7"/>
    <p:sldId id="276" r:id="rId8"/>
    <p:sldId id="274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946" autoAdjust="0"/>
  </p:normalViewPr>
  <p:slideViewPr>
    <p:cSldViewPr snapToGrid="0" snapToObjects="1">
      <p:cViewPr>
        <p:scale>
          <a:sx n="111" d="100"/>
          <a:sy n="111" d="100"/>
        </p:scale>
        <p:origin x="175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197223" y="2789376"/>
            <a:ext cx="8857129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Winter/Spring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 James J. Mercier, P.E.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effectLst/>
              </a:rPr>
              <a:t>Membership </a:t>
            </a:r>
            <a:r>
              <a:rPr lang="en-US" sz="2000" dirty="0" err="1">
                <a:effectLst/>
              </a:rPr>
              <a:t>Develoment</a:t>
            </a:r>
            <a:r>
              <a:rPr lang="en-US" sz="2000" dirty="0">
                <a:effectLst/>
              </a:rPr>
              <a:t>, OU </a:t>
            </a:r>
            <a:r>
              <a:rPr lang="en-US" dirty="0"/>
              <a:t>Analytics, Sr. Member Upgrade Coordinator, Electronic Comm Coordinator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Verdana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Ruth Sulzer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4C3B-53B4-434F-A06F-725ADD7E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…, finally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F8B4C-A597-4A3D-966A-8BC3C01EE3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26F6-52B2-4EC7-A199-537F0B53E7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946830-2918-4399-954F-21CB18D294A9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1442301" y="1325292"/>
            <a:ext cx="5618375" cy="56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effectLst/>
              </a:rPr>
              <a:t>Duties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70370"/>
            <a:ext cx="896258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Electronic Communications Coordinator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Maintain CTS </a:t>
            </a:r>
            <a:r>
              <a:rPr lang="en-US" sz="2400" dirty="0" err="1"/>
              <a:t>Listserve</a:t>
            </a:r>
            <a:endParaRPr lang="en-US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Send out notices to Section via </a:t>
            </a:r>
            <a:r>
              <a:rPr lang="en-US" sz="2400" dirty="0" err="1"/>
              <a:t>Listserve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b="1" dirty="0"/>
              <a:t>OU Analytics Contact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Access OU Analytics  (Need a list of your members?  Let me know.)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Membership Development Coordinator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Encourage membership increase and retention in the Section and the Chapters	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Sr. Member Upgrade Coordinator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Are you an IEEE Sr. Member?  If not, </a:t>
            </a:r>
            <a:r>
              <a:rPr lang="en-US" sz="2400" i="1" dirty="0"/>
              <a:t>talk</a:t>
            </a:r>
            <a:r>
              <a:rPr lang="en-US" sz="2400" dirty="0"/>
              <a:t> to me!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				</a:t>
            </a:r>
            <a:endParaRPr lang="en-US" sz="1600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DF73-E6F1-4BA6-9FEF-F525E464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Communications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9C52E-A95D-4D22-B345-20E8A7B7EF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5DC1-6116-4CBE-A0CB-8E9916FEC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974D9-D568-485B-AACE-387A6000FAC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</a:t>
            </a:r>
            <a:r>
              <a:rPr lang="en-US" dirty="0"/>
              <a:t> can change your information on the </a:t>
            </a:r>
            <a:r>
              <a:rPr lang="en-US" dirty="0" err="1"/>
              <a:t>Listserve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Or, I can do it for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send out the CTS Analog newsletter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i="1" u="sng" dirty="0"/>
              <a:t>can</a:t>
            </a:r>
            <a:r>
              <a:rPr lang="en-US" dirty="0"/>
              <a:t> send out special announcements (with Larry’s permission)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Send it as an email with what you want in the body, exactly as you want it posted.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can </a:t>
            </a:r>
            <a:r>
              <a:rPr lang="en-US" u="sng" dirty="0"/>
              <a:t>not</a:t>
            </a:r>
            <a:r>
              <a:rPr lang="en-US" dirty="0"/>
              <a:t> fix your (or my) computer problems – I’m an electrician, not a Software geek.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OU Analytics Membership Lists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238DA-0905-4C6E-9674-F968610C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1781"/>
            <a:ext cx="9144000" cy="24744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7180D8D-B274-41FC-A60A-F936C274A97E}"/>
              </a:ext>
            </a:extLst>
          </p:cNvPr>
          <p:cNvSpPr/>
          <p:nvPr/>
        </p:nvSpPr>
        <p:spPr>
          <a:xfrm>
            <a:off x="8392241" y="2620651"/>
            <a:ext cx="339365" cy="13584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2A94B07-E40A-40E7-9988-7B7E060E8E6D}"/>
              </a:ext>
            </a:extLst>
          </p:cNvPr>
          <p:cNvSpPr/>
          <p:nvPr/>
        </p:nvSpPr>
        <p:spPr>
          <a:xfrm>
            <a:off x="8392240" y="3819426"/>
            <a:ext cx="339365" cy="13584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7C2D66-96AE-4B0D-895F-7A095608D989}"/>
              </a:ext>
            </a:extLst>
          </p:cNvPr>
          <p:cNvSpPr/>
          <p:nvPr/>
        </p:nvSpPr>
        <p:spPr>
          <a:xfrm>
            <a:off x="8392239" y="4185449"/>
            <a:ext cx="339365" cy="13584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BFEFA0-4207-4212-88A3-21A404CD85E6}"/>
              </a:ext>
            </a:extLst>
          </p:cNvPr>
          <p:cNvSpPr/>
          <p:nvPr/>
        </p:nvSpPr>
        <p:spPr>
          <a:xfrm>
            <a:off x="8222558" y="4253369"/>
            <a:ext cx="339365" cy="13584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F82F65-67BD-4826-A75F-CC7A7B11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cs typeface="ＭＳ Ｐゴシック" charset="0"/>
              </a:rPr>
              <a:t>Membership Lists (</a:t>
            </a:r>
            <a:r>
              <a:rPr lang="en-US" dirty="0" err="1">
                <a:latin typeface="Verdana" charset="0"/>
                <a:cs typeface="ＭＳ Ｐゴシック" charset="0"/>
              </a:rPr>
              <a:t>cont</a:t>
            </a:r>
            <a:r>
              <a:rPr lang="en-US" dirty="0">
                <a:latin typeface="Verdana" charset="0"/>
                <a:cs typeface="ＭＳ Ｐゴシック" charset="0"/>
              </a:rPr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72CA5-31E1-4EF7-8DDE-8C26ECE82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14"/>
          <a:stretch/>
        </p:blipFill>
        <p:spPr>
          <a:xfrm>
            <a:off x="2807044" y="1563755"/>
            <a:ext cx="3529911" cy="515771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7078D7-B8AE-47A2-9801-4CC8BACEF39F}"/>
              </a:ext>
            </a:extLst>
          </p:cNvPr>
          <p:cNvSpPr/>
          <p:nvPr/>
        </p:nvSpPr>
        <p:spPr>
          <a:xfrm>
            <a:off x="2920166" y="3116482"/>
            <a:ext cx="973104" cy="6755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Membership Development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61F66-50FE-4B29-8511-0C1324578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3" r="12886" b="4448"/>
          <a:stretch/>
        </p:blipFill>
        <p:spPr>
          <a:xfrm>
            <a:off x="100586" y="1366887"/>
            <a:ext cx="9043414" cy="47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Membership Development (</a:t>
            </a:r>
            <a:r>
              <a:rPr lang="en-US" dirty="0" err="1">
                <a:latin typeface="Verdana" charset="0"/>
                <a:cs typeface="ＭＳ Ｐゴシック" charset="0"/>
              </a:rPr>
              <a:t>cont</a:t>
            </a:r>
            <a:r>
              <a:rPr lang="en-US" dirty="0">
                <a:latin typeface="Verdana" charset="0"/>
                <a:cs typeface="ＭＳ Ｐゴシック" charset="0"/>
              </a:rPr>
              <a:t>)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6175F-D4CB-4E8C-B10E-69927616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5" y="1341047"/>
            <a:ext cx="8998235" cy="47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Sr. Member Applications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sz="16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A507B-09FB-4C0B-92A4-F4F6CC11826B}"/>
              </a:ext>
            </a:extLst>
          </p:cNvPr>
          <p:cNvSpPr txBox="1"/>
          <p:nvPr/>
        </p:nvSpPr>
        <p:spPr>
          <a:xfrm>
            <a:off x="358220" y="1659133"/>
            <a:ext cx="8604365" cy="4260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 will guide your application process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 will nominate you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 will assign your Reference Writers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 have guidance for Reference Writers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 will monitor your Reference Writers</a:t>
            </a:r>
          </a:p>
        </p:txBody>
      </p:sp>
    </p:spTree>
    <p:extLst>
      <p:ext uri="{BB962C8B-B14F-4D97-AF65-F5344CB8AC3E}">
        <p14:creationId xmlns:p14="http://schemas.microsoft.com/office/powerpoint/2010/main" val="6251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Sr. Member – A&amp;A Panel Dates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sz="1600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5BF921-B7ED-40CD-89D1-667DC4E541AD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2688749"/>
          <a:ext cx="8326437" cy="2301240"/>
        </p:xfrm>
        <a:graphic>
          <a:graphicData uri="http://schemas.openxmlformats.org/drawingml/2006/table">
            <a:tbl>
              <a:tblPr/>
              <a:tblGrid>
                <a:gridCol w="2775479">
                  <a:extLst>
                    <a:ext uri="{9D8B030D-6E8A-4147-A177-3AD203B41FA5}">
                      <a16:colId xmlns:a16="http://schemas.microsoft.com/office/drawing/2014/main" val="2681121316"/>
                    </a:ext>
                  </a:extLst>
                </a:gridCol>
                <a:gridCol w="2775479">
                  <a:extLst>
                    <a:ext uri="{9D8B030D-6E8A-4147-A177-3AD203B41FA5}">
                      <a16:colId xmlns:a16="http://schemas.microsoft.com/office/drawing/2014/main" val="1357581402"/>
                    </a:ext>
                  </a:extLst>
                </a:gridCol>
                <a:gridCol w="2775479">
                  <a:extLst>
                    <a:ext uri="{9D8B030D-6E8A-4147-A177-3AD203B41FA5}">
                      <a16:colId xmlns:a16="http://schemas.microsoft.com/office/drawing/2014/main" val="3798753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Region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Location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2022 Dates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56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19 Feb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77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23 Apr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0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 Jun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807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 Aug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0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Oct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83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Nov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9442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EA507B-09FB-4C0B-92A4-F4F6CC11826B}"/>
              </a:ext>
            </a:extLst>
          </p:cNvPr>
          <p:cNvSpPr txBox="1"/>
          <p:nvPr/>
        </p:nvSpPr>
        <p:spPr>
          <a:xfrm>
            <a:off x="181415" y="2090600"/>
            <a:ext cx="86043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Review panel dates and locations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C55C-0580-4285-9BDF-30E7B4280BDE}"/>
              </a:ext>
            </a:extLst>
          </p:cNvPr>
          <p:cNvSpPr txBox="1"/>
          <p:nvPr/>
        </p:nvSpPr>
        <p:spPr>
          <a:xfrm>
            <a:off x="365125" y="5414856"/>
            <a:ext cx="7124514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Cutoff for submissions is 10 (ten) days prior.</a:t>
            </a:r>
          </a:p>
        </p:txBody>
      </p:sp>
    </p:spTree>
    <p:extLst>
      <p:ext uri="{BB962C8B-B14F-4D97-AF65-F5344CB8AC3E}">
        <p14:creationId xmlns:p14="http://schemas.microsoft.com/office/powerpoint/2010/main" val="32461100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19151</TotalTime>
  <Words>348</Words>
  <Application>Microsoft Macintosh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2022 Winter/Spring Leadership Planning Meeting January 22, 2022 San Marcos, TX &amp; Virtual</vt:lpstr>
      <vt:lpstr>Duties</vt:lpstr>
      <vt:lpstr>Electronics Communications</vt:lpstr>
      <vt:lpstr>OU Analytics Membership Lists</vt:lpstr>
      <vt:lpstr>Membership Lists (cont)</vt:lpstr>
      <vt:lpstr>Membership Development</vt:lpstr>
      <vt:lpstr>Membership Development (cont)</vt:lpstr>
      <vt:lpstr>Sr. Member Applications</vt:lpstr>
      <vt:lpstr>Sr. Member – A&amp;A Panel Dates</vt:lpstr>
      <vt:lpstr>…, finally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213</cp:revision>
  <cp:lastPrinted>2020-01-10T22:40:54Z</cp:lastPrinted>
  <dcterms:created xsi:type="dcterms:W3CDTF">2012-12-04T23:01:03Z</dcterms:created>
  <dcterms:modified xsi:type="dcterms:W3CDTF">2022-01-22T05:03:54Z</dcterms:modified>
</cp:coreProperties>
</file>