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8" r:id="rId3"/>
    <p:sldId id="275" r:id="rId4"/>
    <p:sldId id="280" r:id="rId5"/>
    <p:sldId id="276" r:id="rId6"/>
    <p:sldId id="277" r:id="rId7"/>
    <p:sldId id="278" r:id="rId8"/>
    <p:sldId id="279" r:id="rId9"/>
    <p:sldId id="266" r:id="rId10"/>
    <p:sldId id="273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A0"/>
    <a:srgbClr val="EDEDED"/>
    <a:srgbClr val="F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16" d="100"/>
          <a:sy n="116" d="100"/>
        </p:scale>
        <p:origin x="24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pPr/>
              <a:t>1/22/22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pPr/>
              <a:t>1/22/22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1/22/22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pPr/>
              <a:t>1/22/22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pPr/>
              <a:t>1/22/22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pPr/>
              <a:t>1/22/22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_s817@txstate.edu" TargetMode="External"/><Relationship Id="rId7" Type="http://schemas.openxmlformats.org/officeDocument/2006/relationships/hyperlink" Target="mailto:president@hkn.ece.utexas.edu" TargetMode="External"/><Relationship Id="rId2" Type="http://schemas.openxmlformats.org/officeDocument/2006/relationships/hyperlink" Target="mailto:wpx1@txstate.edu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president.ut.ieeepes@gmail.com" TargetMode="External"/><Relationship Id="rId5" Type="http://schemas.openxmlformats.org/officeDocument/2006/relationships/hyperlink" Target="mailto:ras_president@utlists.utexas.edu" TargetMode="External"/><Relationship Id="rId4" Type="http://schemas.openxmlformats.org/officeDocument/2006/relationships/hyperlink" Target="mailto:chair@ieeeut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ezavesky@research.att.com" TargetMode="External"/><Relationship Id="rId3" Type="http://schemas.openxmlformats.org/officeDocument/2006/relationships/hyperlink" Target="mailto:normaantu@gmail.com" TargetMode="External"/><Relationship Id="rId7" Type="http://schemas.openxmlformats.org/officeDocument/2006/relationships/hyperlink" Target="mailto:potash@flash.net" TargetMode="External"/><Relationship Id="rId2" Type="http://schemas.openxmlformats.org/officeDocument/2006/relationships/hyperlink" Target="mailto:F.behmann@ieee.org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nitin.garg@nxp.com" TargetMode="External"/><Relationship Id="rId5" Type="http://schemas.openxmlformats.org/officeDocument/2006/relationships/hyperlink" Target="mailto:f.behmann@ieee.org" TargetMode="External"/><Relationship Id="rId4" Type="http://schemas.openxmlformats.org/officeDocument/2006/relationships/hyperlink" Target="mailto:hemaramaswamy@yahoo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2022 Summer/Fall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January 22, 2022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 &amp; Virtual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pPr eaLnBrk="1" hangingPunct="1">
                <a:defRPr/>
              </a:pPr>
              <a:t>1/22/22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cs typeface="ＭＳ Ｐゴシック" charset="0"/>
              </a:rPr>
              <a:t>Section Committee/Officer Name: Fawzi Behmann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Chapter/Affinity Name: </a:t>
            </a:r>
            <a:r>
              <a:rPr lang="en-US" dirty="0" err="1">
                <a:latin typeface="Verdana" charset="0"/>
                <a:cs typeface="ＭＳ Ｐゴシック" charset="0"/>
              </a:rPr>
              <a:t>ComSoc</a:t>
            </a:r>
            <a:r>
              <a:rPr lang="en-US" dirty="0">
                <a:latin typeface="Verdana" charset="0"/>
                <a:cs typeface="ＭＳ Ｐゴシック" charset="0"/>
              </a:rPr>
              <a:t>/SP/CE &amp; Computer/EMBS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Prepared by:  Fawzi Behmann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381999" cy="4545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1/22/22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10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538"/>
            <a:ext cx="9144000" cy="103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/>
              <a:t> CTS Officers  	</a:t>
            </a:r>
            <a:r>
              <a:rPr lang="en-US" sz="1400" b="1" dirty="0">
                <a:solidFill>
                  <a:srgbClr val="0070C0"/>
                </a:solidFill>
              </a:rPr>
              <a:t>Chair: </a:t>
            </a:r>
            <a:r>
              <a:rPr lang="en-US" sz="1400" dirty="0">
                <a:solidFill>
                  <a:srgbClr val="0070C0"/>
                </a:solidFill>
              </a:rPr>
              <a:t>Larry Larson; 	</a:t>
            </a:r>
            <a:r>
              <a:rPr lang="en-US" sz="1400" b="1" dirty="0">
                <a:solidFill>
                  <a:srgbClr val="0070C0"/>
                </a:solidFill>
              </a:rPr>
              <a:t>Vice Chair: </a:t>
            </a:r>
            <a:r>
              <a:rPr lang="en-US" sz="1400" dirty="0">
                <a:solidFill>
                  <a:srgbClr val="0070C0"/>
                </a:solidFill>
                <a:ea typeface="Lucida Grande"/>
                <a:cs typeface="Lucida Grande"/>
              </a:rPr>
              <a:t>Andrew Bluiett; </a:t>
            </a:r>
          </a:p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0070C0"/>
                </a:solidFill>
                <a:latin typeface="+mj-lt"/>
                <a:cs typeface="Lucida Grande"/>
              </a:rPr>
              <a:t>				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Treasurer: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Bill Martino; 	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Secretary: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Martha Dodge </a:t>
            </a:r>
          </a:p>
          <a:p>
            <a:pPr>
              <a:spcAft>
                <a:spcPts val="200"/>
              </a:spcAft>
            </a:pPr>
            <a:r>
              <a:rPr lang="en-US" sz="1400" b="1" dirty="0">
                <a:solidFill>
                  <a:srgbClr val="0070C0"/>
                </a:solidFill>
                <a:latin typeface="+mj-lt"/>
              </a:rPr>
              <a:t>				Past Chairs:  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Fawzi Behmann, Leslie Martinich</a:t>
            </a:r>
          </a:p>
          <a:p>
            <a:pPr>
              <a:spcAft>
                <a:spcPts val="200"/>
              </a:spcAft>
            </a:pPr>
            <a:endParaRPr lang="en-US" sz="12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CF3D4C-7A95-5A41-883A-79387B67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20707"/>
              </p:ext>
            </p:extLst>
          </p:nvPr>
        </p:nvGraphicFramePr>
        <p:xfrm>
          <a:off x="865188" y="1513209"/>
          <a:ext cx="7400659" cy="4608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2849">
                  <a:extLst>
                    <a:ext uri="{9D8B030D-6E8A-4147-A177-3AD203B41FA5}">
                      <a16:colId xmlns:a16="http://schemas.microsoft.com/office/drawing/2014/main" val="3520742141"/>
                    </a:ext>
                  </a:extLst>
                </a:gridCol>
                <a:gridCol w="2627810">
                  <a:extLst>
                    <a:ext uri="{9D8B030D-6E8A-4147-A177-3AD203B41FA5}">
                      <a16:colId xmlns:a16="http://schemas.microsoft.com/office/drawing/2014/main" val="408604966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Standing Committees &amp; </a:t>
                      </a: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Coordinators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extLst>
                  <a:ext uri="{0D108BD9-81ED-4DB2-BD59-A6C34878D82A}">
                    <a16:rowId xmlns:a16="http://schemas.microsoft.com/office/drawing/2014/main" val="16723770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 Chair (K12 STEM)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8773156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Conference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976231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Consultants Net (Coord)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Luis Basto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86306252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Coordinator-Life Member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Kai Wong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6462433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Educational Activities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371752346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Electronic Comm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00731082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Finance Committee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17769069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Govt Activities Coordinator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</a:t>
                      </a:r>
                      <a:r>
                        <a:rPr lang="en-US" sz="1200" dirty="0" err="1">
                          <a:effectLst/>
                        </a:rPr>
                        <a:t>Martinich</a:t>
                      </a:r>
                      <a:r>
                        <a:rPr lang="en-US" sz="1200" dirty="0">
                          <a:effectLst/>
                        </a:rPr>
                        <a:t>   Mina Hanna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4406291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Membership Development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371908078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Newsletter Editor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Semih Aslan</a:t>
                      </a: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405374846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Nomin &amp; Appointmts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Leslie Martinich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43788041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Outreach Program-Corporate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2058744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Policies and Procedures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Purvis          Tom Grim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111495673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PACE Chair (coordinator)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Norma Antunano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1360217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Professional Activities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Fawzi Behmann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58307033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R5 South Chair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Christopher Sanderson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0" marR="67270" marT="9343" marB="0" anchor="ctr"/>
                </a:tc>
                <a:extLst>
                  <a:ext uri="{0D108BD9-81ED-4DB2-BD59-A6C34878D82A}">
                    <a16:rowId xmlns:a16="http://schemas.microsoft.com/office/drawing/2014/main" val="234705414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 Analytics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27" marR="57927" marT="934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James Mercier</a:t>
                      </a:r>
                    </a:p>
                  </a:txBody>
                  <a:tcPr marL="67270" marR="67270" marT="9343" marB="0"/>
                </a:tc>
                <a:extLst>
                  <a:ext uri="{0D108BD9-81ED-4DB2-BD59-A6C34878D82A}">
                    <a16:rowId xmlns:a16="http://schemas.microsoft.com/office/drawing/2014/main" val="385958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88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68053"/>
            <a:ext cx="8652831" cy="95651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Leadership - Executive Committee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1/22/22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11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8A3CBB4-C371-334C-9411-CBAB131D1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689" y="4457590"/>
            <a:ext cx="13991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 50% quorum: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separate individual is required for each of the 13 votes required 8.29.2020</a:t>
            </a: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23263F3-C5CA-2144-BDAD-1B93262C3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59313"/>
              </p:ext>
            </p:extLst>
          </p:nvPr>
        </p:nvGraphicFramePr>
        <p:xfrm>
          <a:off x="444500" y="1305833"/>
          <a:ext cx="7034725" cy="5377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258">
                  <a:extLst>
                    <a:ext uri="{9D8B030D-6E8A-4147-A177-3AD203B41FA5}">
                      <a16:colId xmlns:a16="http://schemas.microsoft.com/office/drawing/2014/main" val="4237897742"/>
                    </a:ext>
                  </a:extLst>
                </a:gridCol>
                <a:gridCol w="4158651">
                  <a:extLst>
                    <a:ext uri="{9D8B030D-6E8A-4147-A177-3AD203B41FA5}">
                      <a16:colId xmlns:a16="http://schemas.microsoft.com/office/drawing/2014/main" val="3573066859"/>
                    </a:ext>
                  </a:extLst>
                </a:gridCol>
                <a:gridCol w="1831816">
                  <a:extLst>
                    <a:ext uri="{9D8B030D-6E8A-4147-A177-3AD203B41FA5}">
                      <a16:colId xmlns:a16="http://schemas.microsoft.com/office/drawing/2014/main" val="25794563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baseline="0" dirty="0">
                          <a:effectLst/>
                        </a:rPr>
                        <a:t> </a:t>
                      </a:r>
                      <a:endParaRPr lang="en-US" sz="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476806159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Section Chair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Larry Larson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509757279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Vice Chair  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Andrew Bluiett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689634522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Manager of Electronic Communications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James Mercier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4981073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Secretary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Martha Dodge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416626942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Treasurer 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Bill Martino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413948614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One of Two Immediate two Past Section Chairs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7151281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One of Two Immediate two Past Section Chairs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81293682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CH05005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Comm/Sig Proc./Consumer Tech (COM19/SP01/CE08)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150826887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CH05006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Computer &amp; EMBS (C16/EMB18)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Fawzi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Behmann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.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84022117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CH05008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Electromagnetic Compatibility (EMC27)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Ross Carlton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78531931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CH05009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>
                          <a:effectLst/>
                          <a:latin typeface="+mn-lt"/>
                        </a:rPr>
                        <a:t>(PI)</a:t>
                      </a:r>
                      <a:r>
                        <a:rPr lang="en-US" sz="1100" b="1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100" b="1" baseline="0" dirty="0">
                          <a:effectLst/>
                          <a:latin typeface="+mn-lt"/>
                        </a:rPr>
                        <a:t>  (PE31, PEL35 ,IE13, IA34, PSE43)</a:t>
                      </a:r>
                      <a:endParaRPr lang="en-US" sz="1100" b="1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Ruth Sulzer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9047219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CH05069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Photonics (PHO36)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Daniel Wasserman 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50074273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CH05188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Ckts &amp; Sys/Solid State (CAS/SSC)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Jaydeep Kulkarni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73490188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CH05202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Education (E25)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8983286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CH05220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Ant. Prop. &amp; MW Tech (AP03/MTT17)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Casey Latham 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736636988"/>
                  </a:ext>
                </a:extLst>
              </a:tr>
              <a:tr h="2288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CH05225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Instrument &amp; Measurement (IM09)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#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23817345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CH05230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CEDA44  Council/Electronic Design&amp; Automation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Kevin Nesmith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79784555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CH05235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Tech &amp; Engr </a:t>
                      </a:r>
                      <a:r>
                        <a:rPr lang="en-US" sz="1100" b="1" dirty="0" err="1">
                          <a:effectLst/>
                          <a:latin typeface="+mn-lt"/>
                        </a:rPr>
                        <a:t>Mgmt</a:t>
                      </a:r>
                      <a:r>
                        <a:rPr lang="en-US" sz="1100" b="1" dirty="0">
                          <a:effectLst/>
                          <a:latin typeface="+mn-lt"/>
                        </a:rPr>
                        <a:t> (TEM14)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966351833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CH05240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SEN39 Sensors Council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Brent Lunceford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580887407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CH05250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Tech &amp; </a:t>
                      </a:r>
                      <a:r>
                        <a:rPr lang="en-US" sz="1100" b="1" dirty="0" err="1">
                          <a:effectLst/>
                          <a:latin typeface="+mn-lt"/>
                        </a:rPr>
                        <a:t>Engr</a:t>
                      </a:r>
                      <a:r>
                        <a:rPr lang="en-US" sz="11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+mn-lt"/>
                        </a:rPr>
                        <a:t>Mgmt</a:t>
                      </a:r>
                      <a:r>
                        <a:rPr lang="en-US" sz="1100" b="1" dirty="0">
                          <a:effectLst/>
                          <a:latin typeface="+mn-lt"/>
                        </a:rPr>
                        <a:t> (TEM14) (UT-Austin Grad)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Rachel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Rajarathnam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245854225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CH10136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Electron Devices (ED15)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Larry Larson   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718260694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CN50005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Consultants Network (CN)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Luis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Basto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93351666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YP50005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Young Professionals (YP)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Karina Paz/Daniel Lewis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2360762031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LM50005</a:t>
                      </a: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Life Member (LM)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Kai Wong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83925017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WE50005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</a:rPr>
                        <a:t>Women in Engineering (WE)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Leslie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Martinich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      *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190701120"/>
                  </a:ext>
                </a:extLst>
              </a:tr>
              <a:tr h="1882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SSR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Section Student Representative (SSR)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baseline="0" dirty="0">
                          <a:effectLst/>
                          <a:latin typeface="+mn-lt"/>
                        </a:rPr>
                        <a:t>Justice </a:t>
                      </a:r>
                      <a:r>
                        <a:rPr lang="en-US" sz="1100" b="0" i="0" baseline="0" dirty="0" err="1">
                          <a:effectLst/>
                          <a:latin typeface="+mn-lt"/>
                        </a:rPr>
                        <a:t>Micka</a:t>
                      </a:r>
                      <a:r>
                        <a:rPr lang="en-US" sz="1100" b="0" i="0" baseline="0" dirty="0">
                          <a:effectLst/>
                          <a:latin typeface="+mn-lt"/>
                        </a:rPr>
                        <a:t> (TX State)</a:t>
                      </a:r>
                      <a:endParaRPr lang="en-US" sz="1100" b="0" i="0" baseline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3651090004"/>
                  </a:ext>
                </a:extLst>
              </a:tr>
              <a:tr h="1726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Quorum 13</a:t>
                      </a:r>
                      <a:endParaRPr lang="en-US" sz="10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      * Another Chap/AG Officer can vote for the Chair</a:t>
                      </a:r>
                      <a:endParaRPr lang="en-US" sz="1000" b="1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       # Inactive</a:t>
                      </a:r>
                      <a:endParaRPr lang="en-US" sz="1000" b="0" i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2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44500" y="208600"/>
            <a:ext cx="8388427" cy="9499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Leadership - Section Committee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1/22/22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0DBA80A-EC3F-AF4C-B878-A15DACAF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633" y="6125517"/>
            <a:ext cx="5982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a quorum: A separate individual is required for each of the 8 votes required 8.29.2020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E6B5EDD-78FC-A64D-BDBC-73F77226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38208"/>
              </p:ext>
            </p:extLst>
          </p:nvPr>
        </p:nvGraphicFramePr>
        <p:xfrm>
          <a:off x="373807" y="1471454"/>
          <a:ext cx="8049504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026">
                  <a:extLst>
                    <a:ext uri="{9D8B030D-6E8A-4147-A177-3AD203B41FA5}">
                      <a16:colId xmlns:a16="http://schemas.microsoft.com/office/drawing/2014/main" val="3682968017"/>
                    </a:ext>
                  </a:extLst>
                </a:gridCol>
                <a:gridCol w="4163899">
                  <a:extLst>
                    <a:ext uri="{9D8B030D-6E8A-4147-A177-3AD203B41FA5}">
                      <a16:colId xmlns:a16="http://schemas.microsoft.com/office/drawing/2014/main" val="4073522050"/>
                    </a:ext>
                  </a:extLst>
                </a:gridCol>
                <a:gridCol w="2408579">
                  <a:extLst>
                    <a:ext uri="{9D8B030D-6E8A-4147-A177-3AD203B41FA5}">
                      <a16:colId xmlns:a16="http://schemas.microsoft.com/office/drawing/2014/main" val="7955961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6807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Section Chair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Larry Larson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1326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Vice Chair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Andrew Bluiett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8598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Manager of Electronic Communications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James Mercier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4180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Secretary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Martha Dodge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2396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Treasurer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Bill Martino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5971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Immediate two Past Section Chairs 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Fawzi Behmann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6328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Immediate two Past Section Chairs 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4213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Standing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Awards and Recognition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503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Committees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Electronics Communications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James Mercier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0478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K-12 Educational Activities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John Purvis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913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Membership Development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James Mercier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9927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Policies and Procedures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Tom Grim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1762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Professional Activities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Fawzi Behmann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1815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University Student Liaison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Larry Larson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3146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Quorum 8</a:t>
                      </a: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 err="1">
                          <a:effectLst/>
                        </a:rPr>
                        <a:t>vTools</a:t>
                      </a:r>
                      <a:r>
                        <a:rPr lang="en-US" sz="1200" b="1" u="sng" dirty="0">
                          <a:effectLst/>
                        </a:rPr>
                        <a:t> </a:t>
                      </a: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</a:rPr>
                        <a:t>Kenny Rice</a:t>
                      </a: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65879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5666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FFFF00"/>
                          </a:solidFill>
                          <a:effectLst/>
                        </a:rPr>
                        <a:t>Other Chairs</a:t>
                      </a:r>
                      <a:endParaRPr lang="en-US" sz="12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Newsletter Editor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Semih Aslan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475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 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PACE Chair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Norma </a:t>
                      </a:r>
                      <a:r>
                        <a:rPr lang="en-US" sz="1200" b="1" dirty="0" err="1">
                          <a:effectLst/>
                        </a:rPr>
                        <a:t>Antunano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0279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</a:rPr>
                        <a:t> </a:t>
                      </a:r>
                      <a:endParaRPr lang="en-US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Government Activities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Leslie </a:t>
                      </a:r>
                      <a:r>
                        <a:rPr lang="en-US" sz="1200" b="1" dirty="0" err="1">
                          <a:effectLst/>
                        </a:rPr>
                        <a:t>Martinich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53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59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81000" y="321441"/>
            <a:ext cx="8381999" cy="4545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Verdana" charset="0"/>
                <a:cs typeface="ＭＳ Ｐゴシック" charset="0"/>
              </a:rPr>
              <a:t>CTS Student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1/22/22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E8AAA0-196F-3F4C-AF85-A101D01B3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59374"/>
              </p:ext>
            </p:extLst>
          </p:nvPr>
        </p:nvGraphicFramePr>
        <p:xfrm>
          <a:off x="381001" y="1998490"/>
          <a:ext cx="8381998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934">
                  <a:extLst>
                    <a:ext uri="{9D8B030D-6E8A-4147-A177-3AD203B41FA5}">
                      <a16:colId xmlns:a16="http://schemas.microsoft.com/office/drawing/2014/main" val="639520420"/>
                    </a:ext>
                  </a:extLst>
                </a:gridCol>
                <a:gridCol w="3459297">
                  <a:extLst>
                    <a:ext uri="{9D8B030D-6E8A-4147-A177-3AD203B41FA5}">
                      <a16:colId xmlns:a16="http://schemas.microsoft.com/office/drawing/2014/main" val="2136764745"/>
                    </a:ext>
                  </a:extLst>
                </a:gridCol>
                <a:gridCol w="1002515">
                  <a:extLst>
                    <a:ext uri="{9D8B030D-6E8A-4147-A177-3AD203B41FA5}">
                      <a16:colId xmlns:a16="http://schemas.microsoft.com/office/drawing/2014/main" val="1744179591"/>
                    </a:ext>
                  </a:extLst>
                </a:gridCol>
                <a:gridCol w="2765252">
                  <a:extLst>
                    <a:ext uri="{9D8B030D-6E8A-4147-A177-3AD203B41FA5}">
                      <a16:colId xmlns:a16="http://schemas.microsoft.com/office/drawing/2014/main" val="413987909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423828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Stephen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Smyth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2"/>
                        </a:rPr>
                        <a:t>wpx1@txstate.edu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70545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STB04141A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Texas State Computer Engr Branch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Jessie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Smith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3"/>
                        </a:rPr>
                        <a:t>j_s817@txstate.edu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1146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STB01971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Pranesh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Satish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4"/>
                        </a:rPr>
                        <a:t>chair@ieeeut.org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50761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UT-Austin (COM19) Communications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68297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UT Austin Branch RAS Chapter Chair/President 2021-22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Krause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5"/>
                        </a:rPr>
                        <a:t>ras_president@utlists.utexas.edu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495207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SBC01971C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UT-Austin (PE31) Power &amp; Energy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Umar Burney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6"/>
                        </a:rPr>
                        <a:t>president.ut.ieeepes@gmail.com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55584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HKN023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UT Eta Kappa Nu, Psi Austin 2021-22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Madilyn Sikorski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hlinkClick r:id="rId7"/>
                        </a:rPr>
                        <a:t>president@hkn.ece.utexas.edu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559426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DD26486D-2A92-864D-A922-4C41404BA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6" y="1835150"/>
            <a:ext cx="106529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Vision,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1/22/22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415" y="1351357"/>
            <a:ext cx="8962585" cy="470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OU Name:</a:t>
            </a:r>
          </a:p>
          <a:p>
            <a:r>
              <a:rPr lang="en-US" sz="1600" b="1" dirty="0"/>
              <a:t>Vision/Objectives/2022 Focused Initiatives*</a:t>
            </a:r>
          </a:p>
          <a:p>
            <a:pPr>
              <a:defRPr/>
            </a:pPr>
            <a:r>
              <a:rPr lang="en-US" sz="1200" dirty="0">
                <a:solidFill>
                  <a:srgbClr val="005582"/>
                </a:solidFill>
              </a:rPr>
              <a:t>The IEEE ComSoc/Signal Processing/Consumer Technology and Computer/EMBS joint chapters seek to be relevant to the members and technical community by providing </a:t>
            </a:r>
            <a:r>
              <a:rPr lang="en-US" sz="1200" b="1" i="1" dirty="0">
                <a:solidFill>
                  <a:srgbClr val="008000"/>
                </a:solidFill>
              </a:rPr>
              <a:t>technical meetings with intriguing topics, networking and Community outreach events.</a:t>
            </a:r>
            <a:endParaRPr lang="en-US" sz="1200" dirty="0"/>
          </a:p>
          <a:p>
            <a:r>
              <a:rPr lang="en-US" sz="400" dirty="0">
                <a:solidFill>
                  <a:srgbClr val="005582"/>
                </a:solidFill>
              </a:rPr>
              <a:t>.</a:t>
            </a:r>
          </a:p>
          <a:p>
            <a:r>
              <a:rPr lang="en-US" sz="1200" b="1" dirty="0">
                <a:solidFill>
                  <a:srgbClr val="005582"/>
                </a:solidFill>
              </a:rPr>
              <a:t>2022 Theme: “Smart Ecosystem empowered by collaborative technologies”</a:t>
            </a:r>
          </a:p>
          <a:p>
            <a:r>
              <a:rPr lang="en-US" sz="1200" b="1" dirty="0">
                <a:solidFill>
                  <a:srgbClr val="005582"/>
                </a:solidFill>
              </a:rPr>
              <a:t>2021 Theme: </a:t>
            </a:r>
            <a:r>
              <a:rPr lang="en-US" sz="1200" dirty="0">
                <a:solidFill>
                  <a:srgbClr val="005582"/>
                </a:solidFill>
              </a:rPr>
              <a:t>“Explore 5G, AI, </a:t>
            </a:r>
            <a:r>
              <a:rPr lang="en-US" sz="1200" dirty="0" err="1">
                <a:solidFill>
                  <a:srgbClr val="005582"/>
                </a:solidFill>
              </a:rPr>
              <a:t>IoT</a:t>
            </a:r>
            <a:r>
              <a:rPr lang="en-US" sz="1200" dirty="0">
                <a:solidFill>
                  <a:srgbClr val="005582"/>
                </a:solidFill>
              </a:rPr>
              <a:t> and security for 2021 and beyond” *</a:t>
            </a:r>
          </a:p>
          <a:p>
            <a:r>
              <a:rPr lang="en-US" sz="1200" b="1" dirty="0">
                <a:solidFill>
                  <a:srgbClr val="005582"/>
                </a:solidFill>
              </a:rPr>
              <a:t>2020 Theme: </a:t>
            </a:r>
            <a:r>
              <a:rPr lang="en-US" sz="1200" dirty="0">
                <a:solidFill>
                  <a:srgbClr val="005582"/>
                </a:solidFill>
              </a:rPr>
              <a:t>“Disruptive technologies and impact in key markets with new innovative use cases” </a:t>
            </a:r>
          </a:p>
          <a:p>
            <a:endParaRPr lang="en-US" sz="400" dirty="0"/>
          </a:p>
          <a:p>
            <a:r>
              <a:rPr lang="en-US" sz="2000" b="1" dirty="0"/>
              <a:t>Leadership Team Size and Profile</a:t>
            </a:r>
          </a:p>
          <a:p>
            <a:r>
              <a:rPr lang="en-US" sz="1600" b="1" dirty="0"/>
              <a:t>Position			Name						Email </a:t>
            </a:r>
          </a:p>
          <a:p>
            <a:r>
              <a:rPr lang="en-US" sz="1400" dirty="0"/>
              <a:t>Chair				Fawzi Behmann				</a:t>
            </a:r>
            <a:r>
              <a:rPr lang="en-US" sz="1400" dirty="0">
                <a:hlinkClick r:id="rId2"/>
              </a:rPr>
              <a:t>F.behmann@ieee.org</a:t>
            </a:r>
            <a:endParaRPr lang="en-US" sz="1400" dirty="0"/>
          </a:p>
          <a:p>
            <a:r>
              <a:rPr lang="en-US" sz="1400" dirty="0"/>
              <a:t>Vice Chair</a:t>
            </a:r>
            <a:r>
              <a:rPr lang="en-US" sz="900" dirty="0"/>
              <a:t>(ComSoc)</a:t>
            </a:r>
            <a:r>
              <a:rPr lang="en-US" sz="1400" dirty="0"/>
              <a:t>		Norma Antunano				</a:t>
            </a:r>
            <a:r>
              <a:rPr lang="en-US" sz="1400" dirty="0">
                <a:hlinkClick r:id="rId3"/>
              </a:rPr>
              <a:t>normaantu@gmail.com</a:t>
            </a:r>
            <a:endParaRPr lang="en-US" sz="1400" dirty="0"/>
          </a:p>
          <a:p>
            <a:r>
              <a:rPr lang="en-US" sz="1400" dirty="0"/>
              <a:t>Vice Chair(</a:t>
            </a:r>
            <a:r>
              <a:rPr lang="en-US" sz="900" dirty="0"/>
              <a:t>Computer)	</a:t>
            </a:r>
            <a:r>
              <a:rPr lang="en-US" sz="1400" dirty="0"/>
              <a:t>	Hama Ramaswamy				</a:t>
            </a:r>
            <a:r>
              <a:rPr lang="en-US" sz="1400" dirty="0">
                <a:hlinkClick r:id="rId4"/>
              </a:rPr>
              <a:t>hemaramaswamy@yahoo.com</a:t>
            </a:r>
            <a:endParaRPr lang="en-US" sz="1400" dirty="0"/>
          </a:p>
          <a:p>
            <a:r>
              <a:rPr lang="en-US" sz="1400" dirty="0"/>
              <a:t>Treasurer</a:t>
            </a:r>
            <a:r>
              <a:rPr lang="en-US" sz="1000" dirty="0"/>
              <a:t>(ComSoc)</a:t>
            </a:r>
            <a:r>
              <a:rPr lang="en-US" sz="1100" dirty="0"/>
              <a:t>		</a:t>
            </a:r>
            <a:r>
              <a:rPr lang="en-US" sz="1400" dirty="0"/>
              <a:t>Fawzi Behmann				</a:t>
            </a:r>
            <a:r>
              <a:rPr lang="en-US" sz="1400" dirty="0">
                <a:hlinkClick r:id="rId5"/>
              </a:rPr>
              <a:t>f.behmann@ieee.org</a:t>
            </a:r>
            <a:endParaRPr lang="en-US" sz="1400" dirty="0"/>
          </a:p>
          <a:p>
            <a:r>
              <a:rPr lang="en-US" sz="1400" dirty="0"/>
              <a:t>Treasurer</a:t>
            </a:r>
            <a:r>
              <a:rPr lang="en-US" sz="1000" dirty="0"/>
              <a:t>(Computer)</a:t>
            </a:r>
            <a:r>
              <a:rPr lang="en-US" sz="1400" dirty="0"/>
              <a:t>		Hama Ramaswamy				</a:t>
            </a:r>
            <a:r>
              <a:rPr lang="en-US" sz="1400" dirty="0">
                <a:hlinkClick r:id="rId4"/>
              </a:rPr>
              <a:t>hemaramaswamy@yahoo.com</a:t>
            </a:r>
            <a:endParaRPr lang="en-US" sz="1400" dirty="0"/>
          </a:p>
          <a:p>
            <a:r>
              <a:rPr lang="en-US" sz="1400" dirty="0"/>
              <a:t>Outreach				Norma Antunano				</a:t>
            </a:r>
            <a:r>
              <a:rPr lang="en-US" sz="1400" dirty="0">
                <a:hlinkClick r:id="rId3"/>
              </a:rPr>
              <a:t>normaantu@gmail.com</a:t>
            </a:r>
            <a:endParaRPr lang="en-US" sz="1400" dirty="0"/>
          </a:p>
          <a:p>
            <a:r>
              <a:rPr lang="en-US" sz="1400" dirty="0"/>
              <a:t>Webmaster</a:t>
            </a:r>
            <a:r>
              <a:rPr lang="en-US" sz="900" dirty="0"/>
              <a:t>			</a:t>
            </a:r>
            <a:r>
              <a:rPr lang="en-US" sz="1400" dirty="0" err="1"/>
              <a:t>Nitin</a:t>
            </a:r>
            <a:r>
              <a:rPr lang="en-US" sz="1400" dirty="0"/>
              <a:t> Garg						</a:t>
            </a:r>
            <a:r>
              <a:rPr lang="en-US" sz="1400" dirty="0">
                <a:hlinkClick r:id="rId6"/>
              </a:rPr>
              <a:t>nitin.garg@nxp.com</a:t>
            </a:r>
            <a:endParaRPr lang="en-US" sz="1400" dirty="0"/>
          </a:p>
          <a:p>
            <a:r>
              <a:rPr lang="en-US" sz="1400" dirty="0"/>
              <a:t>Social Media			Francis Scott</a:t>
            </a:r>
          </a:p>
          <a:p>
            <a:r>
              <a:rPr lang="en-US" sz="1400" dirty="0"/>
              <a:t>Past Chair				Hana Potash					</a:t>
            </a:r>
            <a:r>
              <a:rPr lang="en-US" sz="1400" dirty="0">
                <a:hlinkClick r:id="rId7"/>
              </a:rPr>
              <a:t>potash@flash.net</a:t>
            </a:r>
            <a:endParaRPr lang="en-US" sz="1400" dirty="0"/>
          </a:p>
          <a:p>
            <a:r>
              <a:rPr lang="en-US" sz="1400" dirty="0"/>
              <a:t>ATT Liaison			Eric Zavesky					</a:t>
            </a:r>
            <a:r>
              <a:rPr lang="en-US" sz="1400" dirty="0">
                <a:hlinkClick r:id="rId8"/>
              </a:rPr>
              <a:t>ezavesky@research.att.com</a:t>
            </a:r>
            <a:endParaRPr lang="en-US" sz="1100" b="1" dirty="0"/>
          </a:p>
          <a:p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824" y="5920628"/>
            <a:ext cx="7649450" cy="46166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(*) Activities remain to be virtual leveraging Distinguished Lecture Program, focused discussion, </a:t>
            </a:r>
          </a:p>
          <a:p>
            <a:r>
              <a:rPr lang="en-US" sz="1200" dirty="0"/>
              <a:t>      technical meetings, workshops, networking events, etc.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0"/>
            <a:ext cx="8381999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Key Accomplishments to date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1/22/22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534" y="857390"/>
            <a:ext cx="8962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Meetings (</a:t>
            </a:r>
            <a:r>
              <a:rPr lang="en-US" sz="2000" b="1" dirty="0" err="1">
                <a:solidFill>
                  <a:schemeClr val="bg1"/>
                </a:solidFill>
              </a:rPr>
              <a:t>vTools</a:t>
            </a:r>
            <a:r>
              <a:rPr lang="en-US" sz="2000" b="1" dirty="0">
                <a:solidFill>
                  <a:schemeClr val="bg1"/>
                </a:solidFill>
              </a:rPr>
              <a:t>, Topic, date, vTool (L31) Reporting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500" y="2124141"/>
            <a:ext cx="8930664" cy="95410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ComSoc</a:t>
            </a:r>
            <a:r>
              <a:rPr lang="en-US" sz="1400" dirty="0"/>
              <a:t> Austin Chapter Achievement Award for NA (95 Chapters) - 2021, 2020</a:t>
            </a:r>
          </a:p>
          <a:p>
            <a:r>
              <a:rPr lang="en-US" sz="1400" dirty="0" err="1"/>
              <a:t>ComSoc</a:t>
            </a:r>
            <a:r>
              <a:rPr lang="en-US" sz="1400" dirty="0"/>
              <a:t> Austin Chapter of the Year Award for NA (216 Chapters) - 2020</a:t>
            </a:r>
          </a:p>
          <a:p>
            <a:r>
              <a:rPr lang="en-US" sz="1400" dirty="0" err="1"/>
              <a:t>ComSoc</a:t>
            </a:r>
            <a:r>
              <a:rPr lang="en-US" sz="1400" dirty="0"/>
              <a:t> NAB Exceptional Service Awards - 2021, 2020</a:t>
            </a:r>
          </a:p>
          <a:p>
            <a:r>
              <a:rPr lang="en-US" sz="1400" dirty="0" err="1"/>
              <a:t>ComSoc</a:t>
            </a:r>
            <a:r>
              <a:rPr lang="en-US" sz="1400" dirty="0"/>
              <a:t> President appreciation Award for being </a:t>
            </a:r>
            <a:r>
              <a:rPr lang="en-US" sz="1400" dirty="0" err="1"/>
              <a:t>ComSoc</a:t>
            </a:r>
            <a:r>
              <a:rPr lang="en-US" sz="1400" dirty="0"/>
              <a:t> Regional Director (2020-2021)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889" y="1716443"/>
            <a:ext cx="3190897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Recognitions &amp; Awards</a:t>
            </a:r>
          </a:p>
        </p:txBody>
      </p:sp>
    </p:spTree>
    <p:extLst>
      <p:ext uri="{BB962C8B-B14F-4D97-AF65-F5344CB8AC3E}">
        <p14:creationId xmlns:p14="http://schemas.microsoft.com/office/powerpoint/2010/main" val="124608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0"/>
            <a:ext cx="8381999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Key Accomplishments to date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1/22/22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534" y="857390"/>
            <a:ext cx="8962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Meetings (</a:t>
            </a:r>
            <a:r>
              <a:rPr lang="en-US" sz="2000" b="1" dirty="0" err="1">
                <a:solidFill>
                  <a:schemeClr val="bg1"/>
                </a:solidFill>
              </a:rPr>
              <a:t>vTools</a:t>
            </a:r>
            <a:r>
              <a:rPr lang="en-US" sz="2000" b="1" dirty="0">
                <a:solidFill>
                  <a:schemeClr val="bg1"/>
                </a:solidFill>
              </a:rPr>
              <a:t>, Topic, date, vTool (L31) Reporting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3275" y="5379847"/>
            <a:ext cx="7598390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All meetings were held virtually leveraging </a:t>
            </a:r>
            <a:r>
              <a:rPr lang="en-US" dirty="0" err="1"/>
              <a:t>ComSoc</a:t>
            </a:r>
            <a:r>
              <a:rPr lang="en-US" dirty="0"/>
              <a:t> VDL - Virtual Distinguished Lecture Program started in Q2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3920" y="1412384"/>
            <a:ext cx="6399558" cy="64633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678F"/>
                </a:solidFill>
              </a:rPr>
              <a:t>2021IEEE CTS - </a:t>
            </a:r>
            <a:r>
              <a:rPr lang="en-US" b="1" dirty="0" err="1">
                <a:solidFill>
                  <a:srgbClr val="00678F"/>
                </a:solidFill>
              </a:rPr>
              <a:t>ComSoc</a:t>
            </a:r>
            <a:r>
              <a:rPr lang="en-US" b="1" dirty="0">
                <a:solidFill>
                  <a:srgbClr val="00678F"/>
                </a:solidFill>
              </a:rPr>
              <a:t>, Signal Processing, and </a:t>
            </a:r>
          </a:p>
          <a:p>
            <a:pPr algn="ctr"/>
            <a:r>
              <a:rPr lang="en-US" b="1" dirty="0">
                <a:solidFill>
                  <a:srgbClr val="00678F"/>
                </a:solidFill>
              </a:rPr>
              <a:t>Consumer Technology MEETINGS</a:t>
            </a:r>
          </a:p>
        </p:txBody>
      </p:sp>
      <p:pic>
        <p:nvPicPr>
          <p:cNvPr id="3" name="Picture 2" descr="COMSOC LIST OF 2021 MTG Screen Shot 2022-01-22 at 1.4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3244"/>
            <a:ext cx="9144000" cy="308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7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0"/>
            <a:ext cx="8381999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Key Accomplishments to date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1/22/22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534" y="857390"/>
            <a:ext cx="8962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Meetings (</a:t>
            </a:r>
            <a:r>
              <a:rPr lang="en-US" sz="2000" b="1" dirty="0" err="1">
                <a:solidFill>
                  <a:schemeClr val="bg1"/>
                </a:solidFill>
              </a:rPr>
              <a:t>vTools</a:t>
            </a:r>
            <a:r>
              <a:rPr lang="en-US" sz="2000" b="1" dirty="0">
                <a:solidFill>
                  <a:schemeClr val="bg1"/>
                </a:solidFill>
              </a:rPr>
              <a:t>, Topic, date, vTool (L31) Reporting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768" y="5078580"/>
            <a:ext cx="7598390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All meetings were held virtually leveraging </a:t>
            </a:r>
            <a:r>
              <a:rPr lang="en-US" dirty="0" err="1"/>
              <a:t>ComSoc</a:t>
            </a:r>
            <a:r>
              <a:rPr lang="en-US" dirty="0"/>
              <a:t> VDL - Virtual Distinguished Lecture Program started in Q2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888" y="1401435"/>
            <a:ext cx="6420861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2021 IEEE CTS - Computer and EMBS MEETINGS</a:t>
            </a:r>
          </a:p>
        </p:txBody>
      </p:sp>
      <p:pic>
        <p:nvPicPr>
          <p:cNvPr id="4" name="Picture 3" descr="COMPUTER MEETINGS 2021 Screen Shot 2022-01-22 at 1.50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67"/>
            <a:ext cx="9144000" cy="30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1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Key Accomplishments to date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1/22/22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415" y="1351357"/>
            <a:ext cx="8748410" cy="603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Exploring opportunities for membership development via targeted emails and discounted membership.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Defined </a:t>
            </a:r>
            <a:r>
              <a:rPr lang="en-US" sz="1600" u="sng" dirty="0"/>
              <a:t>hand-on workshop </a:t>
            </a:r>
            <a:r>
              <a:rPr lang="en-US" sz="1600" dirty="0"/>
              <a:t>to attract new members.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Leveraged </a:t>
            </a:r>
            <a:r>
              <a:rPr lang="en-US" sz="1600" u="sng" dirty="0"/>
              <a:t>VDL program </a:t>
            </a:r>
            <a:r>
              <a:rPr lang="en-US" sz="1600" dirty="0"/>
              <a:t>to maintain service to members virtually. 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As conference general chair, </a:t>
            </a:r>
            <a:r>
              <a:rPr lang="en-US" sz="1600" u="sng" dirty="0"/>
              <a:t>launched WCNC 2022 </a:t>
            </a:r>
            <a:r>
              <a:rPr lang="en-US" sz="1600" dirty="0"/>
              <a:t>conference to be held in Austin April 10-13, 2022.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Working with Dallas Chapter in holding </a:t>
            </a:r>
            <a:r>
              <a:rPr lang="en-US" sz="1600" u="sng" dirty="0"/>
              <a:t>1 day Student Conference </a:t>
            </a:r>
            <a:r>
              <a:rPr lang="en-US" sz="1600" dirty="0"/>
              <a:t>on April 10.</a:t>
            </a:r>
          </a:p>
          <a:p>
            <a:pPr marL="285750" indent="-285750">
              <a:buFont typeface="Arial"/>
              <a:buChar char="•"/>
            </a:pPr>
            <a:endParaRPr lang="en-US" sz="3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Continue to evolve and </a:t>
            </a:r>
            <a:r>
              <a:rPr lang="en-US" sz="1600" u="sng" dirty="0"/>
              <a:t>scale VDL </a:t>
            </a:r>
            <a:r>
              <a:rPr lang="mr-IN" sz="1600" dirty="0"/>
              <a:t>–</a:t>
            </a:r>
            <a:r>
              <a:rPr lang="en-US" sz="1600" dirty="0"/>
              <a:t> Virtual Distinguished Lecture Program for all </a:t>
            </a:r>
            <a:r>
              <a:rPr lang="en-US" sz="1600" dirty="0" err="1"/>
              <a:t>ComSoc</a:t>
            </a:r>
            <a:r>
              <a:rPr lang="en-US" sz="1600" dirty="0"/>
              <a:t>. Over 51 DLs and 216 chapters are now participating.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Worked with the </a:t>
            </a:r>
            <a:r>
              <a:rPr lang="en-US" sz="1600" dirty="0" err="1"/>
              <a:t>ComSoc</a:t>
            </a:r>
            <a:r>
              <a:rPr lang="en-US" sz="1600" dirty="0"/>
              <a:t> and defined </a:t>
            </a:r>
            <a:r>
              <a:rPr lang="en-US" sz="1600" u="sng" dirty="0"/>
              <a:t>4 funded programs </a:t>
            </a:r>
            <a:r>
              <a:rPr lang="en-US" sz="1600" dirty="0"/>
              <a:t>for 2021: a) 3 min pitch competition, b) Outreach Student Competition, c) Student-Industry panel, d) Internet for all.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Defined </a:t>
            </a:r>
            <a:r>
              <a:rPr lang="en-US" sz="1600" u="sng" dirty="0"/>
              <a:t>advanced feature website </a:t>
            </a:r>
            <a:r>
              <a:rPr lang="en-US" sz="1600" dirty="0"/>
              <a:t>for NA Region for 95 chapters-regions R1-7. Sharing </a:t>
            </a:r>
            <a:r>
              <a:rPr lang="en-US" sz="1600" u="sng" dirty="0"/>
              <a:t>news</a:t>
            </a:r>
            <a:r>
              <a:rPr lang="en-US" sz="1600" dirty="0"/>
              <a:t> and </a:t>
            </a:r>
            <a:r>
              <a:rPr lang="en-US" sz="1600" u="sng" dirty="0"/>
              <a:t>aggregation of </a:t>
            </a:r>
            <a:r>
              <a:rPr lang="en-US" sz="1600" u="sng" dirty="0" err="1"/>
              <a:t>vtools</a:t>
            </a:r>
            <a:r>
              <a:rPr lang="en-US" sz="1600" u="sng" dirty="0"/>
              <a:t> </a:t>
            </a:r>
            <a:r>
              <a:rPr lang="en-US" sz="1600" dirty="0"/>
              <a:t>of chapter activities. The website is a lead example for the other regions (8, 9, and 10) for adoption.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Defined </a:t>
            </a:r>
            <a:r>
              <a:rPr lang="en-US" sz="1600" u="sng" dirty="0"/>
              <a:t>chapter vitality check </a:t>
            </a:r>
            <a:r>
              <a:rPr lang="en-US" sz="1600" dirty="0"/>
              <a:t>and </a:t>
            </a:r>
            <a:r>
              <a:rPr lang="en-US" sz="1600" dirty="0" err="1"/>
              <a:t>Trello</a:t>
            </a:r>
            <a:r>
              <a:rPr lang="en-US" sz="1600" dirty="0"/>
              <a:t> for tracking across NA on a quarterly basis. Austin will be a pilot chapter connecting to the Regional website.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Working on sub-committee on improving </a:t>
            </a:r>
            <a:r>
              <a:rPr lang="en-US" sz="1600" dirty="0" err="1"/>
              <a:t>ComSoc</a:t>
            </a:r>
            <a:r>
              <a:rPr lang="en-US" sz="1600" dirty="0"/>
              <a:t> awards application and evaluation criteria.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240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1/22/22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427998"/>
            <a:ext cx="8962585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 Vitality Assessment (Strong, Ok, Need Improvement)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Austin </a:t>
            </a:r>
            <a:r>
              <a:rPr lang="en-US" sz="1600" dirty="0" err="1"/>
              <a:t>ComSoc</a:t>
            </a:r>
            <a:r>
              <a:rPr lang="en-US" sz="1600" dirty="0"/>
              <a:t> Chapter Received </a:t>
            </a:r>
            <a:r>
              <a:rPr lang="en-US" sz="1600" u="sng" dirty="0"/>
              <a:t>THREE</a:t>
            </a:r>
            <a:r>
              <a:rPr lang="en-US" sz="1600" dirty="0"/>
              <a:t> CAA &amp; </a:t>
            </a:r>
            <a:r>
              <a:rPr lang="en-US" sz="1600" dirty="0" err="1"/>
              <a:t>CoY</a:t>
            </a:r>
            <a:r>
              <a:rPr lang="en-US" sz="1600" dirty="0"/>
              <a:t> Awards for 2020/2021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Received </a:t>
            </a:r>
            <a:r>
              <a:rPr lang="en-US" sz="1600" u="sng" dirty="0"/>
              <a:t>TWO</a:t>
            </a:r>
            <a:r>
              <a:rPr lang="en-US" sz="1600" dirty="0"/>
              <a:t> Exceptional Service Awards by IEEE </a:t>
            </a:r>
            <a:r>
              <a:rPr lang="en-US" sz="1600" dirty="0" err="1"/>
              <a:t>ComSoc</a:t>
            </a:r>
            <a:r>
              <a:rPr lang="en-US" sz="1600" dirty="0"/>
              <a:t> NAB for 2020 &amp; 2021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Focused on increase activities </a:t>
            </a:r>
            <a:r>
              <a:rPr lang="en-US" sz="1600" b="1" dirty="0"/>
              <a:t>leveraging VDL program </a:t>
            </a:r>
            <a:r>
              <a:rPr lang="en-US" sz="1600" dirty="0"/>
              <a:t>inviting speakers form around the world and collaborating with other chapters in hosting event. Impact in greater attendance, diversity of topics, and some opportunities for membership development, volunteer recruitment, etc.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Contributed with </a:t>
            </a:r>
            <a:r>
              <a:rPr lang="en-US" sz="1600" b="1" dirty="0"/>
              <a:t>articles</a:t>
            </a:r>
            <a:r>
              <a:rPr lang="en-US" sz="1600" dirty="0"/>
              <a:t> and interview to </a:t>
            </a:r>
            <a:r>
              <a:rPr lang="en-US" sz="1600" dirty="0" err="1"/>
              <a:t>ComSoc</a:t>
            </a:r>
            <a:r>
              <a:rPr lang="en-US" sz="1600" dirty="0"/>
              <a:t> Communications Newsletter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Hosting </a:t>
            </a:r>
            <a:r>
              <a:rPr lang="en-US" sz="1600" b="1" dirty="0"/>
              <a:t>workshop</a:t>
            </a:r>
            <a:r>
              <a:rPr lang="en-US" sz="1600" dirty="0"/>
              <a:t> attacking new student members.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Collaborated with </a:t>
            </a:r>
            <a:r>
              <a:rPr lang="en-US" sz="1600" b="1" dirty="0"/>
              <a:t>other chapters </a:t>
            </a:r>
            <a:r>
              <a:rPr lang="en-US" sz="1600" dirty="0"/>
              <a:t>in North America for </a:t>
            </a:r>
            <a:r>
              <a:rPr lang="en-US" sz="1600" b="1" dirty="0"/>
              <a:t>co-hosting events.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AS a Distinguished Lecturer contribute with </a:t>
            </a:r>
            <a:r>
              <a:rPr lang="en-US" sz="1600" b="1" dirty="0"/>
              <a:t>speaking </a:t>
            </a:r>
            <a:r>
              <a:rPr lang="en-US" sz="1600" dirty="0"/>
              <a:t>opportunities to several chapters and countries.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Contribute with Industry program for </a:t>
            </a:r>
            <a:r>
              <a:rPr lang="en-US" sz="1600" dirty="0" err="1"/>
              <a:t>ComSoc</a:t>
            </a:r>
            <a:r>
              <a:rPr lang="en-US" sz="1600" dirty="0"/>
              <a:t> Membership Value Research Congress (MVRC) held at </a:t>
            </a:r>
            <a:r>
              <a:rPr lang="en-US" sz="1600" dirty="0" err="1"/>
              <a:t>Globecom</a:t>
            </a:r>
            <a:r>
              <a:rPr lang="en-US" sz="1600" dirty="0"/>
              <a:t> 2021.</a:t>
            </a:r>
          </a:p>
          <a:p>
            <a:endParaRPr lang="en-US" sz="1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265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1/22/22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132377"/>
            <a:ext cx="8962585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/>
          </a:p>
          <a:p>
            <a:r>
              <a:rPr lang="en-US" sz="2000" b="1" dirty="0"/>
              <a:t>Top Help Needed/Issues</a:t>
            </a:r>
            <a:r>
              <a:rPr lang="en-US" sz="2400" b="1" dirty="0"/>
              <a:t> </a:t>
            </a:r>
          </a:p>
          <a:p>
            <a:r>
              <a:rPr lang="en-US" dirty="0"/>
              <a:t>Since march 2020 to present time, expense based activities came to a </a:t>
            </a:r>
            <a:r>
              <a:rPr lang="en-US" b="1" dirty="0"/>
              <a:t>halt</a:t>
            </a:r>
            <a:r>
              <a:rPr lang="en-US" dirty="0"/>
              <a:t>.</a:t>
            </a:r>
          </a:p>
          <a:p>
            <a:r>
              <a:rPr lang="en-US" dirty="0"/>
              <a:t>Now that VDL is a scaled platform to engage with membership there are needs to explore other innovative approaches to engage with students industry, and virtual networking to serve members and community at large.</a:t>
            </a:r>
          </a:p>
          <a:p>
            <a:endParaRPr lang="en-US" sz="4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Section support to student chapter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Build </a:t>
            </a:r>
            <a:r>
              <a:rPr lang="en-US" sz="1600" dirty="0" err="1">
                <a:solidFill>
                  <a:srgbClr val="FF0000"/>
                </a:solidFill>
              </a:rPr>
              <a:t>ComSoc</a:t>
            </a:r>
            <a:r>
              <a:rPr lang="en-US" sz="1600" dirty="0">
                <a:solidFill>
                  <a:srgbClr val="FF0000"/>
                </a:solidFill>
              </a:rPr>
              <a:t> Austin Student chapter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Start </a:t>
            </a:r>
            <a:r>
              <a:rPr lang="en-US" sz="1600" dirty="0" err="1"/>
              <a:t>ComSoc</a:t>
            </a:r>
            <a:r>
              <a:rPr lang="en-US" sz="1600" dirty="0"/>
              <a:t> San Marcus Student chapter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Collaboration with Student Branch and other computer student chapters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Collaborate with Grad Student/Student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Improve website as an communication portal for effective use during pandemic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Industry re-engagement with specific targeted IEEE activities </a:t>
            </a:r>
          </a:p>
          <a:p>
            <a:endParaRPr lang="en-US" sz="1200" dirty="0"/>
          </a:p>
          <a:p>
            <a:endParaRPr lang="en-US" sz="100" dirty="0"/>
          </a:p>
          <a:p>
            <a:r>
              <a:rPr lang="en-US" sz="2000" b="1" dirty="0"/>
              <a:t>Plans for 2022?</a:t>
            </a:r>
          </a:p>
          <a:p>
            <a:r>
              <a:rPr lang="en-US" sz="1600" dirty="0"/>
              <a:t>Lessons learned from the pandemic to prepare and build hybrid program for 2022.</a:t>
            </a:r>
          </a:p>
          <a:p>
            <a:r>
              <a:rPr lang="en-US" sz="1600" dirty="0"/>
              <a:t>Several ideas were discussed with chapter officers some focus on improving soft skills and others in providing education &amp; sharing ideas about Combatting </a:t>
            </a:r>
            <a:r>
              <a:rPr lang="en-US" sz="1600" dirty="0" err="1"/>
              <a:t>Covid</a:t>
            </a:r>
            <a:r>
              <a:rPr lang="en-US" sz="16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519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2022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1/22/22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Chapter Vitality Assessment (Strong, Ok, Need Improvement) </a:t>
            </a:r>
          </a:p>
          <a:p>
            <a:r>
              <a:rPr lang="en-US" sz="1600" dirty="0"/>
              <a:t>Examples: Attendance, Topical &amp; Relevance, membership recruitment, finance, volunteers, </a:t>
            </a:r>
            <a:r>
              <a:rPr lang="mr-IN" sz="1600" dirty="0"/>
              <a:t>…</a:t>
            </a:r>
            <a:r>
              <a:rPr lang="en-US" sz="1600" dirty="0"/>
              <a:t>.</a:t>
            </a:r>
          </a:p>
          <a:p>
            <a:pPr marL="285750" indent="-285750"/>
            <a:endParaRPr lang="en-US" sz="1600" dirty="0"/>
          </a:p>
          <a:p>
            <a:pPr marL="285750" indent="-285750"/>
            <a:endParaRPr lang="en-US" sz="1600" dirty="0"/>
          </a:p>
          <a:p>
            <a:pPr marL="285750" indent="-285750"/>
            <a:endParaRPr lang="en-US" sz="1600" dirty="0"/>
          </a:p>
          <a:p>
            <a:r>
              <a:rPr lang="en-US" b="1" dirty="0"/>
              <a:t>Top Help Needed/Issues</a:t>
            </a:r>
            <a:r>
              <a:rPr lang="en-US" sz="2000" b="1" dirty="0"/>
              <a:t> for 2022</a:t>
            </a:r>
          </a:p>
          <a:p>
            <a:r>
              <a:rPr lang="en-US" sz="1600" dirty="0"/>
              <a:t>Examples: Attendance, Speakers, Training, Finance, Events, collaboration with STEM/Students/PACE/YP/Life Mem, </a:t>
            </a:r>
            <a:r>
              <a:rPr lang="mr-IN" sz="1600" dirty="0"/>
              <a:t>…</a:t>
            </a:r>
            <a:r>
              <a:rPr lang="en-US" sz="16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Plans for 2022?</a:t>
            </a:r>
          </a:p>
          <a:p>
            <a:r>
              <a:rPr lang="en-US" sz="1400" dirty="0"/>
              <a:t>Examples: New programming/outreach based on 2021 Pandemic Leanings?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20085</TotalTime>
  <Words>1838</Words>
  <Application>Microsoft Macintosh PowerPoint</Application>
  <PresentationFormat>On-screen Show (4:3)</PresentationFormat>
  <Paragraphs>347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Grande</vt:lpstr>
      <vt:lpstr>Times New Roman</vt:lpstr>
      <vt:lpstr>Verdana</vt:lpstr>
      <vt:lpstr>Wingdings</vt:lpstr>
      <vt:lpstr>IEEE-Template</vt:lpstr>
      <vt:lpstr>IEEE Central Texas Section 2022 Summer/Fall Leadership Planning Meeting January 22, 2022 San Marcos, TX &amp; Virtual</vt:lpstr>
      <vt:lpstr>Vision, Leadership Team</vt:lpstr>
      <vt:lpstr>2021 Key Accomplishments to date</vt:lpstr>
      <vt:lpstr>2021 Key Accomplishments to date</vt:lpstr>
      <vt:lpstr>2021 Key Accomplishments to date</vt:lpstr>
      <vt:lpstr>2021 Key Accomplishments to date</vt:lpstr>
      <vt:lpstr>2021 Chapter Vitality &amp; Help Needed</vt:lpstr>
      <vt:lpstr>2021 Chapter Vitality &amp; Help Needed</vt:lpstr>
      <vt:lpstr>2022 Chapter Vitality &amp; Help Needed</vt:lpstr>
      <vt:lpstr>CTS Leadership </vt:lpstr>
      <vt:lpstr>CTS Leadership - Executive Committee</vt:lpstr>
      <vt:lpstr>CTS Leadership - Section Committee </vt:lpstr>
      <vt:lpstr>CTS Student Leadership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mcdodge@gmail.com</cp:lastModifiedBy>
  <cp:revision>211</cp:revision>
  <cp:lastPrinted>2020-01-10T22:40:54Z</cp:lastPrinted>
  <dcterms:created xsi:type="dcterms:W3CDTF">2012-12-04T23:01:03Z</dcterms:created>
  <dcterms:modified xsi:type="dcterms:W3CDTF">2022-01-22T14:51:10Z</dcterms:modified>
</cp:coreProperties>
</file>