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73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7" d="100"/>
          <a:sy n="117" d="100"/>
        </p:scale>
        <p:origin x="23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Summer/Fall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Life Member Chair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 Life Member Affinity Group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Kai Wong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25" y="1351357"/>
            <a:ext cx="89911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Organizational Unit (OU) Name: Life Member Affinity Group</a:t>
            </a:r>
          </a:p>
          <a:p>
            <a:r>
              <a:rPr lang="en-US" sz="1600" b="1" dirty="0"/>
              <a:t>Vision/Objectives/2022 Focused Initiatives*</a:t>
            </a:r>
          </a:p>
          <a:p>
            <a:r>
              <a:rPr lang="en-US" sz="1600" dirty="0"/>
              <a:t>Promote and develop membership through professional and social networking; addressing topics of interest to Members, including volunteer activities, and supports the IEEE Central Texas Section</a:t>
            </a:r>
          </a:p>
          <a:p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600" dirty="0"/>
              <a:t>Chair				Kai Wong					kaiwong@ieee.org</a:t>
            </a:r>
          </a:p>
          <a:p>
            <a:r>
              <a:rPr lang="en-US" sz="1600" dirty="0"/>
              <a:t>Vice Chair			Tom Grim					t.grim@ieee.org</a:t>
            </a:r>
          </a:p>
          <a:p>
            <a:r>
              <a:rPr lang="en-US" sz="1600" dirty="0"/>
              <a:t>Secretary			Clyde </a:t>
            </a:r>
            <a:r>
              <a:rPr lang="en-US" sz="1600" dirty="0" err="1"/>
              <a:t>Springen</a:t>
            </a:r>
            <a:r>
              <a:rPr lang="en-US" sz="1600" dirty="0"/>
              <a:t>				clyde.springen@ieee.org</a:t>
            </a:r>
          </a:p>
          <a:p>
            <a:r>
              <a:rPr lang="en-US" sz="1600" dirty="0"/>
              <a:t>Treasurer			Bill Martino					bill.martino@ieee.org</a:t>
            </a:r>
          </a:p>
          <a:p>
            <a:r>
              <a:rPr lang="en-US" sz="1600" dirty="0"/>
              <a:t>Program				Kai Wong					kaiwong@ieee.org</a:t>
            </a:r>
          </a:p>
          <a:p>
            <a:r>
              <a:rPr lang="en-US" sz="1600" dirty="0"/>
              <a:t>Web Master	             John Purvis                            John.Purvis@ieee.org</a:t>
            </a:r>
          </a:p>
          <a:p>
            <a:r>
              <a:rPr lang="en-US" sz="1600" b="1" dirty="0"/>
              <a:t>			</a:t>
            </a:r>
            <a:endParaRPr lang="en-US" sz="1600" dirty="0"/>
          </a:p>
          <a:p>
            <a:r>
              <a:rPr lang="en-US" sz="1600" b="1" dirty="0"/>
              <a:t>CTS LMAG:  Size and profile</a:t>
            </a:r>
          </a:p>
          <a:p>
            <a:r>
              <a:rPr lang="en-US" sz="1600" b="1" dirty="0"/>
              <a:t>432 (Jan 2021) to 449 (Sep 2021),  Age + Years Membership &gt;/= 100. </a:t>
            </a:r>
          </a:p>
          <a:p>
            <a:r>
              <a:rPr lang="en-US" sz="1600" b="1" dirty="0"/>
              <a:t>Mostly Retired, only 10% attending our meetings.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2912" y="266114"/>
            <a:ext cx="8365613" cy="68091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Activities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xfrm rot="161300">
            <a:off x="865188" y="6356350"/>
            <a:ext cx="1643062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xfrm rot="20967914">
            <a:off x="444500" y="6356350"/>
            <a:ext cx="358775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883" y="1447800"/>
            <a:ext cx="82180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Held/Reported in </a:t>
            </a:r>
            <a:r>
              <a:rPr lang="en-US" sz="2000" b="1" dirty="0" err="1"/>
              <a:t>vTools</a:t>
            </a:r>
            <a:r>
              <a:rPr lang="en-US" sz="2000" b="1" dirty="0"/>
              <a:t> (month, topic,):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Other Activities/Events: WCNC2022 Planning Team;</a:t>
            </a:r>
          </a:p>
          <a:p>
            <a:r>
              <a:rPr lang="en-US" sz="2000" b="1" dirty="0"/>
              <a:t>Oct 5 R5 IEEE Day CTS History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FCF8B7-75FF-4A1D-9B3D-29C5F77A0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49358"/>
              </p:ext>
            </p:extLst>
          </p:nvPr>
        </p:nvGraphicFramePr>
        <p:xfrm>
          <a:off x="694267" y="7577667"/>
          <a:ext cx="6553200" cy="4520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31277308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58695690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5421786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86029134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07038442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677829864"/>
                    </a:ext>
                  </a:extLst>
                </a:gridCol>
              </a:tblGrid>
              <a:tr h="494265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Life Member Austin Program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0350483"/>
                  </a:ext>
                </a:extLst>
              </a:tr>
              <a:tr h="103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Speaker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Atte.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Guest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14920244"/>
                  </a:ext>
                </a:extLst>
              </a:tr>
              <a:tr h="32522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19-Jan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What's Quantum Computing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Doug Matzke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99920"/>
                  </a:ext>
                </a:extLst>
              </a:tr>
              <a:tr h="41376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23-Feb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2021 Investment Market Overview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Jeff Krumpelman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36481135"/>
                  </a:ext>
                </a:extLst>
              </a:tr>
              <a:tr h="369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16-Mar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Rolled-Ribbon Li Ion Battery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Joel Sanhdal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0604616"/>
                  </a:ext>
                </a:extLst>
              </a:tr>
              <a:tr h="20716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20-Apr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SDR for HAM Radio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Bautista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264524"/>
                  </a:ext>
                </a:extLst>
              </a:tr>
              <a:tr h="41913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18-May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Battery Energy Storage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Tom Ortman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25" u="none" strike="noStrike">
                          <a:effectLst/>
                        </a:rPr>
                        <a:t>51</a:t>
                      </a:r>
                      <a:endParaRPr lang="en-US" sz="11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678821"/>
                  </a:ext>
                </a:extLst>
              </a:tr>
              <a:tr h="29570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15-Jun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Vintage Car Resoration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Terry Lawell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1484592"/>
                  </a:ext>
                </a:extLst>
              </a:tr>
              <a:tr h="20716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20-Jul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MRAM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Syed M Alam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2421706"/>
                  </a:ext>
                </a:extLst>
              </a:tr>
              <a:tr h="33998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17-Aug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Satellite Constellations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Clyde Springen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8374832"/>
                  </a:ext>
                </a:extLst>
              </a:tr>
              <a:tr h="369497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22-Sep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Data Science and Smart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Ted Lehr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9844046"/>
                  </a:ext>
                </a:extLst>
              </a:tr>
              <a:tr h="45804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19-Oct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Wireless Communication 2021 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Sara LaSelva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9149751"/>
                  </a:ext>
                </a:extLst>
              </a:tr>
              <a:tr h="44328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16-Nov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BBQ Lunch,Tx Military Museum Tour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John P- Museum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6003847"/>
                  </a:ext>
                </a:extLst>
              </a:tr>
              <a:tr h="743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377012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4762E4-BFC6-431B-9059-5EFEA0F12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78132"/>
              </p:ext>
            </p:extLst>
          </p:nvPr>
        </p:nvGraphicFramePr>
        <p:xfrm>
          <a:off x="505883" y="1828800"/>
          <a:ext cx="8206317" cy="3854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98">
                  <a:extLst>
                    <a:ext uri="{9D8B030D-6E8A-4147-A177-3AD203B41FA5}">
                      <a16:colId xmlns:a16="http://schemas.microsoft.com/office/drawing/2014/main" val="81021995"/>
                    </a:ext>
                  </a:extLst>
                </a:gridCol>
                <a:gridCol w="3219397">
                  <a:extLst>
                    <a:ext uri="{9D8B030D-6E8A-4147-A177-3AD203B41FA5}">
                      <a16:colId xmlns:a16="http://schemas.microsoft.com/office/drawing/2014/main" val="217757399"/>
                    </a:ext>
                  </a:extLst>
                </a:gridCol>
                <a:gridCol w="1544566">
                  <a:extLst>
                    <a:ext uri="{9D8B030D-6E8A-4147-A177-3AD203B41FA5}">
                      <a16:colId xmlns:a16="http://schemas.microsoft.com/office/drawing/2014/main" val="2757946061"/>
                    </a:ext>
                  </a:extLst>
                </a:gridCol>
                <a:gridCol w="1395691">
                  <a:extLst>
                    <a:ext uri="{9D8B030D-6E8A-4147-A177-3AD203B41FA5}">
                      <a16:colId xmlns:a16="http://schemas.microsoft.com/office/drawing/2014/main" val="4039058196"/>
                    </a:ext>
                  </a:extLst>
                </a:gridCol>
                <a:gridCol w="428014">
                  <a:extLst>
                    <a:ext uri="{9D8B030D-6E8A-4147-A177-3AD203B41FA5}">
                      <a16:colId xmlns:a16="http://schemas.microsoft.com/office/drawing/2014/main" val="3599248041"/>
                    </a:ext>
                  </a:extLst>
                </a:gridCol>
                <a:gridCol w="390792">
                  <a:extLst>
                    <a:ext uri="{9D8B030D-6E8A-4147-A177-3AD203B41FA5}">
                      <a16:colId xmlns:a16="http://schemas.microsoft.com/office/drawing/2014/main" val="889039352"/>
                    </a:ext>
                  </a:extLst>
                </a:gridCol>
                <a:gridCol w="427659">
                  <a:extLst>
                    <a:ext uri="{9D8B030D-6E8A-4147-A177-3AD203B41FA5}">
                      <a16:colId xmlns:a16="http://schemas.microsoft.com/office/drawing/2014/main" val="112362724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Speaker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Reg</a:t>
                      </a:r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IEEE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Guest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2148140"/>
                  </a:ext>
                </a:extLst>
              </a:tr>
              <a:tr h="2948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19-Jan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What's Quantum Computing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Doug Matzke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Consulting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7473012"/>
                  </a:ext>
                </a:extLst>
              </a:tr>
              <a:tr h="28953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23-Feb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2021 Investment Market Overview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Jeff Krumpelman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8350791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16-Mar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Rolled-Ribbon Li Ion Battery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Joel Sanhdal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Rolled-Ribbon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5317675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20-Apr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SDR for HAM Radio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Bautista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Bull Creek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0263833"/>
                  </a:ext>
                </a:extLst>
              </a:tr>
              <a:tr h="3075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18-May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Battery Energy Storage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Tom Ortman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Voltabox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25" u="none" strike="noStrike">
                          <a:effectLst/>
                        </a:rPr>
                        <a:t>51</a:t>
                      </a:r>
                      <a:endParaRPr lang="en-US" sz="11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2268502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15-Jun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Vintage Car Resoration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Terry Lawell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Retired 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818275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20-Jul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MRAM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Syed M Alam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EverSpin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9130385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17-Aug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Satellite Constellations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Clyde Springen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Retiree, ACC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1969353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22-Sep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Data Science and Smart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Ted Lehr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City  of Austin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8755051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19-Oct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Wireless Communication 2021 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Sara LaSelva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Keysight Tech.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4092601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16-Nov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BBQ Lunch,Tx Military Museum Tour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Camp Mably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County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3755851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44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610" y="1351357"/>
            <a:ext cx="89625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(Strong, Ok, Need Improvement) 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2021 strategy was to broaden topics beyond technology, such as hobby, travel, finance, investment, Estate planning, health and Aging topics. 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Due to Covid-19 concern, we had virtual meeting since March 2020.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Joint Meeting with Consultants Network and other area chapters such as GBS. 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Good teamwork and able to find good speakers and topics. 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We gained more attendees from other R5 cities and countries. 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Feb 2021 meeting was rescheduled due to Power Outage. Removed from Stat.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en-US" sz="1600" dirty="0"/>
              <a:t>10 Mon. Registration averaged 50/month and attendees 33, higher than 2020’s.</a:t>
            </a:r>
          </a:p>
          <a:p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for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Due to the lock down, less opportunity to network and identify good speakers.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prepare for backup speakers and topic from our team and sister chapters.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Plans for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Opportunity to have remote speakers and R5 LMAG Joint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 Communication Mgr. to target newly retirees to keep them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Recruit volunteers and Identify 2023 new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joint meetings with R5 LMAG friends.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0707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13 votes required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61381"/>
              </p:ext>
            </p:extLst>
          </p:nvPr>
        </p:nvGraphicFramePr>
        <p:xfrm>
          <a:off x="444500" y="1305833"/>
          <a:ext cx="7034725" cy="533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415865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1831816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Secretary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(PE31, PEL35 ,IE13, IA34, 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Ckts &amp; Sys/Solid State (CAS/SSC)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Education (E25)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Tech &amp; Engr Mgmt (TEM14) (UT-Austin Grad)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LM50005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38208"/>
              </p:ext>
            </p:extLst>
          </p:nvPr>
        </p:nvGraphicFramePr>
        <p:xfrm>
          <a:off x="373807" y="1471454"/>
          <a:ext cx="8049504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University Student Liaison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FF00"/>
                          </a:solidFill>
                          <a:effectLst/>
                        </a:rPr>
                        <a:t>Other Chairs</a:t>
                      </a:r>
                      <a:endParaRPr lang="en-U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Newsletter Editor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Semih Aslan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PACE Chair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Norma </a:t>
                      </a:r>
                      <a:r>
                        <a:rPr lang="en-US" sz="1200" b="1" dirty="0" err="1">
                          <a:effectLst/>
                        </a:rPr>
                        <a:t>Antunano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 </a:t>
                      </a:r>
                      <a:endParaRPr lang="en-US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Government Activities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9374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Stephen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Smyth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wpx1@txstate.edu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j_s817@txstate.edu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2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18962</TotalTime>
  <Words>1484</Words>
  <Application>Microsoft Macintosh PowerPoint</Application>
  <PresentationFormat>On-screen Show (4:3)</PresentationFormat>
  <Paragraphs>472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Summer/Fall Leadership Planning Meeting January 22, 2022 San Marcos, TX &amp; Virtual</vt:lpstr>
      <vt:lpstr>Vision, Leadership Team</vt:lpstr>
      <vt:lpstr>2021 Activities</vt:lpstr>
      <vt:lpstr>2022 Chapter Vitality &amp; Help Needed</vt:lpstr>
      <vt:lpstr>CTS Leadership </vt:lpstr>
      <vt:lpstr>CTS Leadership - Executive Committee</vt:lpstr>
      <vt:lpstr>CTS Leadership - Section Committee </vt:lpstr>
      <vt:lpstr>CTS Student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199</cp:revision>
  <cp:lastPrinted>2020-01-10T22:40:54Z</cp:lastPrinted>
  <dcterms:created xsi:type="dcterms:W3CDTF">2012-12-04T23:01:03Z</dcterms:created>
  <dcterms:modified xsi:type="dcterms:W3CDTF">2022-01-21T21:22:44Z</dcterms:modified>
</cp:coreProperties>
</file>