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8" r:id="rId3"/>
    <p:sldId id="265" r:id="rId4"/>
    <p:sldId id="266" r:id="rId5"/>
    <p:sldId id="273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A0"/>
    <a:srgbClr val="EDEDED"/>
    <a:srgbClr val="F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17" d="100"/>
          <a:sy n="117" d="100"/>
        </p:scale>
        <p:origin x="23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_s817@txstate.edu" TargetMode="External"/><Relationship Id="rId7" Type="http://schemas.openxmlformats.org/officeDocument/2006/relationships/hyperlink" Target="mailto:president@hkn.ece.utexas.edu" TargetMode="External"/><Relationship Id="rId2" Type="http://schemas.openxmlformats.org/officeDocument/2006/relationships/hyperlink" Target="mailto:wpx1@txstate.edu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president.ut.ieeepes@gmail.com" TargetMode="External"/><Relationship Id="rId5" Type="http://schemas.openxmlformats.org/officeDocument/2006/relationships/hyperlink" Target="mailto:ras_president@utlists.utexas.edu" TargetMode="External"/><Relationship Id="rId4" Type="http://schemas.openxmlformats.org/officeDocument/2006/relationships/hyperlink" Target="mailto:chair@ieeeut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>
                <a:latin typeface="Verdana" charset="0"/>
              </a:rPr>
              <a:t>2022 Winter/Spring </a:t>
            </a:r>
            <a:r>
              <a:rPr lang="en-US" sz="2000" dirty="0">
                <a:latin typeface="Verdana" charset="0"/>
              </a:rPr>
              <a:t>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January 22, 2022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 &amp; Virtual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  Luis Basto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Chapter/Affinity Name: Central Texas Consultants Network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Prepared by:    </a:t>
            </a:r>
            <a:r>
              <a:rPr lang="en-US">
                <a:latin typeface="Verdana" charset="0"/>
                <a:cs typeface="ＭＳ Ｐゴシック" charset="0"/>
              </a:rPr>
              <a:t>Luis Basto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Vision,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Organizational Unit (OU) </a:t>
            </a:r>
            <a:r>
              <a:rPr lang="en-US" b="1" dirty="0" err="1"/>
              <a:t>Name:Central</a:t>
            </a:r>
            <a:r>
              <a:rPr lang="en-US" b="1" dirty="0"/>
              <a:t> Texas Consultants Network </a:t>
            </a:r>
          </a:p>
          <a:p>
            <a:endParaRPr lang="en-US" sz="1600" b="1" dirty="0"/>
          </a:p>
          <a:p>
            <a:r>
              <a:rPr lang="en-US" sz="1600" b="1" dirty="0"/>
              <a:t>Vision/Objectives/2022 Focused Initiatives*</a:t>
            </a:r>
          </a:p>
          <a:p>
            <a:r>
              <a:rPr lang="en-US" sz="1600" dirty="0"/>
              <a:t>The Consultant Network promotes the development of members’ careers through professional and social networking, including publicizing members’ skills and sharing potential professional opportunities, and support the IEEE Central Texas Section.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Hold monthly high quality technical meeting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Hold one day/half day high quality workshops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1600" b="1" dirty="0"/>
              <a:t>Leadership Team</a:t>
            </a:r>
          </a:p>
          <a:p>
            <a:r>
              <a:rPr lang="en-US" sz="1600" b="1" dirty="0"/>
              <a:t>Position			Name	</a:t>
            </a:r>
          </a:p>
          <a:p>
            <a:r>
              <a:rPr lang="en-US" sz="1400" dirty="0"/>
              <a:t>Chairman				Luis Basto					lbasto@ieee.org</a:t>
            </a:r>
          </a:p>
          <a:p>
            <a:r>
              <a:rPr lang="en-US" sz="1400" dirty="0"/>
              <a:t>Vice Chair/Treasurer		Jody Everett				peverett@austin.rr.com</a:t>
            </a:r>
          </a:p>
          <a:p>
            <a:r>
              <a:rPr lang="en-US" sz="1400" dirty="0"/>
              <a:t>Secretary				Bill Martino				bill.martino@ieee.org</a:t>
            </a:r>
          </a:p>
          <a:p>
            <a:r>
              <a:rPr lang="en-US" sz="1400" dirty="0"/>
              <a:t>Webmaster/vtools		Open (Luis Basto acting Webmaster/Bill Martino on vtools)</a:t>
            </a:r>
          </a:p>
          <a:p>
            <a:r>
              <a:rPr lang="en-US" sz="1400" dirty="0"/>
              <a:t>Program		</a:t>
            </a:r>
            <a:r>
              <a:rPr lang="en-US" sz="1400"/>
              <a:t>		Open </a:t>
            </a:r>
            <a:r>
              <a:rPr lang="en-US" sz="1400" dirty="0"/>
              <a:t>(Mostly Kai, all pitch in)</a:t>
            </a:r>
          </a:p>
          <a:p>
            <a:r>
              <a:rPr lang="en-US" sz="1400" dirty="0"/>
              <a:t>Member at large		Kai Wong					kaiwong@ieee.org</a:t>
            </a:r>
          </a:p>
          <a:p>
            <a:r>
              <a:rPr lang="en-US" sz="1400" dirty="0"/>
              <a:t>Member at large		Sergio </a:t>
            </a:r>
            <a:r>
              <a:rPr lang="en-US" sz="1400" dirty="0" err="1"/>
              <a:t>Liberman</a:t>
            </a:r>
            <a:r>
              <a:rPr lang="en-US" sz="1400" dirty="0"/>
              <a:t>			sergio.liberman@gmail.com	</a:t>
            </a:r>
          </a:p>
          <a:p>
            <a:endParaRPr lang="en-US" sz="1600" b="1" dirty="0"/>
          </a:p>
          <a:p>
            <a:r>
              <a:rPr lang="en-US" sz="1600" b="1" dirty="0"/>
              <a:t>OU (Chapter/Affinity Group) Size and profile</a:t>
            </a:r>
          </a:p>
          <a:p>
            <a:r>
              <a:rPr lang="en-US" sz="1400" dirty="0"/>
              <a:t>~140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824" y="6217850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(*) These can be technical meetings, workshops, networking events, etc.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Activities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Meetings Held/Reported in </a:t>
            </a:r>
            <a:r>
              <a:rPr lang="en-US" sz="2000" b="1" dirty="0" err="1"/>
              <a:t>vTools</a:t>
            </a:r>
            <a:r>
              <a:rPr lang="en-US" sz="2000" b="1" dirty="0"/>
              <a:t> (month, topic,):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Jan - What</a:t>
            </a:r>
            <a:r>
              <a:rPr lang="en-US" sz="1600" b="1" cap="small" dirty="0">
                <a:latin typeface="Calibri" pitchFamily="34" charset="0"/>
                <a:cs typeface="Calibri" pitchFamily="34" charset="0"/>
              </a:rPr>
              <a:t> is the Deep Reality beneath Quantum Computing?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– Doug 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Matzke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L31 filed. Attendance 40 IEEE, 3 Non IEEE.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Feb - 2021</a:t>
            </a:r>
            <a:r>
              <a:rPr lang="en-US" sz="1600" b="1" cap="small" dirty="0">
                <a:latin typeface="Calibri" pitchFamily="34" charset="0"/>
                <a:cs typeface="Calibri" pitchFamily="34" charset="0"/>
              </a:rPr>
              <a:t> Investment and Market Outlook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- Jeff 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Krumpelman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L31 filed. 7 IEEE, 4 Non IEEE.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Mar - Rolled Ribbon - </a:t>
            </a:r>
            <a:r>
              <a:rPr lang="en-US" sz="1600" b="1" cap="small" dirty="0">
                <a:latin typeface="Calibri" pitchFamily="34" charset="0"/>
                <a:cs typeface="Calibri" pitchFamily="34" charset="0"/>
              </a:rPr>
              <a:t>Hi-Power, Hi-Capacity Li-ion Batteries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- Joel 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Sandahl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L31 filed. 26 IEEE, 4 Non IEEE.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Apr - Software Defined Radio (SDR) for Amateur Radio (HAM) Communication</a:t>
            </a:r>
            <a:r>
              <a:rPr lang="en-US" sz="1600" b="1" cap="small" dirty="0">
                <a:latin typeface="Calibri" pitchFamily="34" charset="0"/>
                <a:cs typeface="Calibri" pitchFamily="34" charset="0"/>
              </a:rPr>
              <a:t> – Phil Bautista.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L31 filed. 69 IEEE, 2 Non IEEE.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May -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Battery Energy Storage Technology -- The NEXUS of ALL Energy </a:t>
            </a:r>
            <a:r>
              <a:rPr lang="en-US" sz="1600" b="1" cap="small" dirty="0">
                <a:latin typeface="Calibri" pitchFamily="34" charset="0"/>
                <a:cs typeface="Calibri" pitchFamily="34" charset="0"/>
              </a:rPr>
              <a:t>– Thomas </a:t>
            </a:r>
            <a:r>
              <a:rPr lang="en-US" sz="1600" b="1" cap="small" dirty="0" err="1">
                <a:latin typeface="Calibri" pitchFamily="34" charset="0"/>
                <a:cs typeface="Calibri" pitchFamily="34" charset="0"/>
              </a:rPr>
              <a:t>Ortman</a:t>
            </a:r>
            <a:r>
              <a:rPr lang="en-US" sz="1600" b="1" cap="small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L31 filed. 30 IEEE, 5 Non IEEE.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Jun -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Classic Car Restoration - System Approach</a:t>
            </a:r>
            <a:r>
              <a:rPr lang="en-US" sz="1600" b="1" cap="small" dirty="0">
                <a:latin typeface="Calibri" pitchFamily="34" charset="0"/>
                <a:cs typeface="Calibri" pitchFamily="34" charset="0"/>
              </a:rPr>
              <a:t> – Terry </a:t>
            </a:r>
            <a:r>
              <a:rPr lang="en-US" sz="1600" b="1" cap="small" dirty="0" err="1">
                <a:latin typeface="Calibri" pitchFamily="34" charset="0"/>
                <a:cs typeface="Calibri" pitchFamily="34" charset="0"/>
              </a:rPr>
              <a:t>Lawell</a:t>
            </a:r>
            <a:r>
              <a:rPr lang="en-US" sz="1600" b="1" cap="small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L31 filed. 23 IEEE, 3 Non IEEE.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Jul - MRAM, A New Memory Technology</a:t>
            </a:r>
            <a:r>
              <a:rPr lang="en-US" sz="1600" b="1" cap="small" dirty="0">
                <a:latin typeface="Calibri" pitchFamily="34" charset="0"/>
                <a:cs typeface="Calibri" pitchFamily="34" charset="0"/>
              </a:rPr>
              <a:t> – </a:t>
            </a:r>
            <a:r>
              <a:rPr lang="en-US" sz="1600" b="1" cap="small" dirty="0" err="1">
                <a:latin typeface="Calibri" pitchFamily="34" charset="0"/>
                <a:cs typeface="Calibri" pitchFamily="34" charset="0"/>
              </a:rPr>
              <a:t>Syed</a:t>
            </a:r>
            <a:r>
              <a:rPr lang="en-US" sz="1600" b="1" cap="small" dirty="0">
                <a:latin typeface="Calibri" pitchFamily="34" charset="0"/>
                <a:cs typeface="Calibri" pitchFamily="34" charset="0"/>
              </a:rPr>
              <a:t> M. </a:t>
            </a:r>
            <a:r>
              <a:rPr lang="en-US" sz="1600" b="1" cap="small" dirty="0" err="1">
                <a:latin typeface="Calibri" pitchFamily="34" charset="0"/>
                <a:cs typeface="Calibri" pitchFamily="34" charset="0"/>
              </a:rPr>
              <a:t>Alam</a:t>
            </a:r>
            <a:r>
              <a:rPr lang="en-US" sz="1600" b="1" cap="small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L31 filed. 30 IEEE, 5 Non IEEE.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Aug - Satellite Consternations - Clyde 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Springen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L31 filed. 30 IEEE, 4 Non IEEE.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Sep – Data Science for Smart Cities – Dr. Ted Lehr.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L31 filed. 16 IEEE, 0 Non IEEE.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Oct - Wireless Communications 2021: An Industry Update – Sarah 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LaSelva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L31 filed. 14 IEEE, 0 Non IEEE.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Joint Lunch with LMA and visit to Texas Military Museum at Camp Mabry in November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2022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Chapter Vitality Assessment (Strong, Ok, Need Improvement) </a:t>
            </a:r>
          </a:p>
          <a:p>
            <a:r>
              <a:rPr lang="en-US" sz="1600" dirty="0"/>
              <a:t>Examples: Attendance, Topical &amp; Relevance, membership recruitment, finance, volunteers, </a:t>
            </a:r>
            <a:r>
              <a:rPr lang="mr-IN" sz="1600" dirty="0"/>
              <a:t>…</a:t>
            </a:r>
            <a:r>
              <a:rPr lang="en-US" sz="1600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Good, strong attendance at most meetings. Some attendance may have increased due to WebEx meetings and out-of-town attendees.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Most meetings recorded – slides and video on </a:t>
            </a:r>
            <a:r>
              <a:rPr lang="en-US" sz="1600" dirty="0" err="1"/>
              <a:t>Youtube</a:t>
            </a:r>
            <a:r>
              <a:rPr lang="en-US" sz="1600" dirty="0"/>
              <a:t>.</a:t>
            </a:r>
          </a:p>
          <a:p>
            <a:pPr marL="285750" indent="-285750"/>
            <a:endParaRPr lang="en-US" sz="1600" dirty="0"/>
          </a:p>
          <a:p>
            <a:r>
              <a:rPr lang="en-US" b="1" dirty="0"/>
              <a:t>Top Help Needed/Issues</a:t>
            </a:r>
            <a:r>
              <a:rPr lang="en-US" sz="2000" b="1" dirty="0"/>
              <a:t> for 2022</a:t>
            </a:r>
          </a:p>
          <a:p>
            <a:r>
              <a:rPr lang="en-US" sz="1600" dirty="0"/>
              <a:t>Examples: Attendance, Speakers, Training, Finance, Events, collaboration with STEM/Students/PACE/YP/Life Mem, </a:t>
            </a:r>
            <a:r>
              <a:rPr lang="mr-IN" sz="1600" dirty="0"/>
              <a:t>…</a:t>
            </a:r>
            <a:r>
              <a:rPr lang="en-US" sz="1600" dirty="0"/>
              <a:t> </a:t>
            </a:r>
          </a:p>
          <a:p>
            <a:pPr marL="285750" lvl="7" indent="-285750">
              <a:buFont typeface="Arial"/>
              <a:buChar char="•"/>
            </a:pPr>
            <a:r>
              <a:rPr lang="en-US" sz="1600" dirty="0"/>
              <a:t>Continued Funding.</a:t>
            </a:r>
          </a:p>
          <a:p>
            <a:pPr marL="285750" lvl="7" indent="-285750">
              <a:buFont typeface="Arial"/>
              <a:buChar char="•"/>
            </a:pPr>
            <a:r>
              <a:rPr lang="en-US" sz="1600" dirty="0"/>
              <a:t>Lack of Program Mgr means group probably can’t run independently.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Need to attract younger members.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Need to look for fresh presentation and workshop topics.</a:t>
            </a:r>
          </a:p>
          <a:p>
            <a:endParaRPr lang="en-US" dirty="0"/>
          </a:p>
          <a:p>
            <a:r>
              <a:rPr lang="en-US" b="1" dirty="0"/>
              <a:t>Plans for 2022?</a:t>
            </a:r>
          </a:p>
          <a:p>
            <a:r>
              <a:rPr lang="en-US" sz="1400" dirty="0"/>
              <a:t>Examples: New programming/outreach based on 2021 Pandemic Leanings?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600" dirty="0"/>
              <a:t>Would like to do a Consultants workshop, perhaps a virtual 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381999" cy="4545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538"/>
            <a:ext cx="9144000" cy="103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/>
              <a:t> CTS Officers  	</a:t>
            </a:r>
            <a:r>
              <a:rPr lang="en-US" sz="1400" b="1" dirty="0">
                <a:solidFill>
                  <a:srgbClr val="0070C0"/>
                </a:solidFill>
              </a:rPr>
              <a:t>Chair: </a:t>
            </a:r>
            <a:r>
              <a:rPr lang="en-US" sz="1400" dirty="0">
                <a:solidFill>
                  <a:srgbClr val="0070C0"/>
                </a:solidFill>
              </a:rPr>
              <a:t>Larry Larson; 	</a:t>
            </a:r>
            <a:r>
              <a:rPr lang="en-US" sz="1400" b="1" dirty="0">
                <a:solidFill>
                  <a:srgbClr val="0070C0"/>
                </a:solidFill>
              </a:rPr>
              <a:t>Vice Chair: </a:t>
            </a:r>
            <a:r>
              <a:rPr lang="en-US" sz="1400" dirty="0">
                <a:solidFill>
                  <a:srgbClr val="0070C0"/>
                </a:solidFill>
                <a:ea typeface="Lucida Grande"/>
                <a:cs typeface="Lucida Grande"/>
              </a:rPr>
              <a:t>Andrew Bluiett; 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0070C0"/>
                </a:solidFill>
                <a:latin typeface="+mj-lt"/>
                <a:cs typeface="Lucida Grande"/>
              </a:rPr>
              <a:t>				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Treasurer: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Bill Martino; 	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Secretary: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Martha Dodge 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0070C0"/>
                </a:solidFill>
                <a:latin typeface="+mj-lt"/>
              </a:rPr>
              <a:t>				Past Chairs: 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Fawzi Behmann, Leslie Martinich</a:t>
            </a:r>
          </a:p>
          <a:p>
            <a:pPr>
              <a:spcAft>
                <a:spcPts val="200"/>
              </a:spcAft>
            </a:pPr>
            <a:endParaRPr lang="en-US" sz="12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CF3D4C-7A95-5A41-883A-79387B67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20707"/>
              </p:ext>
            </p:extLst>
          </p:nvPr>
        </p:nvGraphicFramePr>
        <p:xfrm>
          <a:off x="865188" y="1513209"/>
          <a:ext cx="7400659" cy="460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2849">
                  <a:extLst>
                    <a:ext uri="{9D8B030D-6E8A-4147-A177-3AD203B41FA5}">
                      <a16:colId xmlns:a16="http://schemas.microsoft.com/office/drawing/2014/main" val="3520742141"/>
                    </a:ext>
                  </a:extLst>
                </a:gridCol>
                <a:gridCol w="2627810">
                  <a:extLst>
                    <a:ext uri="{9D8B030D-6E8A-4147-A177-3AD203B41FA5}">
                      <a16:colId xmlns:a16="http://schemas.microsoft.com/office/drawing/2014/main" val="40860496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Standing Committees &amp; </a:t>
                      </a: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Coordinators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extLst>
                  <a:ext uri="{0D108BD9-81ED-4DB2-BD59-A6C34878D82A}">
                    <a16:rowId xmlns:a16="http://schemas.microsoft.com/office/drawing/2014/main" val="16723770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 Chair (K12 STEM)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8773156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Conference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976231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Consultants Net (Coord)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Luis Basto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86306252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Coordinator-Life Member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Kai Wong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6462433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Educational Activities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371752346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Electronic Comm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00731082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Finance Committee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17769069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Govt Activities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</a:t>
                      </a:r>
                      <a:r>
                        <a:rPr lang="en-US" sz="1200" dirty="0" err="1">
                          <a:effectLst/>
                        </a:rPr>
                        <a:t>Martinich</a:t>
                      </a:r>
                      <a:r>
                        <a:rPr lang="en-US" sz="1200" dirty="0">
                          <a:effectLst/>
                        </a:rPr>
                        <a:t>   Mina Hanna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4406291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Membership Development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371908078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Newsletter Editor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Semih Aslan</a:t>
                      </a: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05374846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Nomin &amp; Appointmts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43788041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Outreach Program-Corporate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2058744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Policies and Procedures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          Tom Grim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11495673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PACE Chair (coordinator)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Norma Antunano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1360217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Professional Activities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830703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R5 South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Christopher Sanderson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34705414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 Analytics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385958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88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652831" cy="95651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Leadership - Executive Committee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8A3CBB4-C371-334C-9411-CBAB131D1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689" y="4457590"/>
            <a:ext cx="13991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 50% quorum: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separate individual is required for each of the 13 votes required 8.29.2020</a:t>
            </a: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23263F3-C5CA-2144-BDAD-1B93262C3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61381"/>
              </p:ext>
            </p:extLst>
          </p:nvPr>
        </p:nvGraphicFramePr>
        <p:xfrm>
          <a:off x="444500" y="1305833"/>
          <a:ext cx="7034725" cy="5337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258">
                  <a:extLst>
                    <a:ext uri="{9D8B030D-6E8A-4147-A177-3AD203B41FA5}">
                      <a16:colId xmlns:a16="http://schemas.microsoft.com/office/drawing/2014/main" val="4237897742"/>
                    </a:ext>
                  </a:extLst>
                </a:gridCol>
                <a:gridCol w="4158651">
                  <a:extLst>
                    <a:ext uri="{9D8B030D-6E8A-4147-A177-3AD203B41FA5}">
                      <a16:colId xmlns:a16="http://schemas.microsoft.com/office/drawing/2014/main" val="3573066859"/>
                    </a:ext>
                  </a:extLst>
                </a:gridCol>
                <a:gridCol w="1831816">
                  <a:extLst>
                    <a:ext uri="{9D8B030D-6E8A-4147-A177-3AD203B41FA5}">
                      <a16:colId xmlns:a16="http://schemas.microsoft.com/office/drawing/2014/main" val="25794563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baseline="0" dirty="0">
                          <a:effectLst/>
                        </a:rPr>
                        <a:t> </a:t>
                      </a:r>
                      <a:endParaRPr lang="en-US" sz="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476806159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Section Chair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Larry Larson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509757279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Vice Chair  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Andrew Bluiett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689634522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Manager of Electronic Communications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James Mercier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4981073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Secretary 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Martha Dodge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416626942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Treasurer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Bill Martino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413948614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One of Two Immediate two Past Section Chairs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7151281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One of Two Immediate two Past Section Chairs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81293682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CH05005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Comm/Sig Proc./Consumer Tech (COM19/SP01/CE08)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150826887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CH05006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Computer &amp; EMBS (C16/EMB18)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.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84022117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CH05008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Electromagnetic Compatibility (EMC27)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Ross Carlton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78531931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CH05009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effectLst/>
                          <a:latin typeface="+mn-lt"/>
                        </a:rPr>
                        <a:t>(PI)</a:t>
                      </a:r>
                      <a:r>
                        <a:rPr lang="en-US" sz="1100" b="1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100" b="1" baseline="0" dirty="0">
                          <a:effectLst/>
                          <a:latin typeface="+mn-lt"/>
                        </a:rPr>
                        <a:t>  (PE31, PEL35 ,IE13, IA34, PSE43)</a:t>
                      </a:r>
                      <a:endParaRPr lang="en-US" sz="1100" b="1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Ruth Sulzer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9047219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CH05069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Photonics (PHO36)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Daniel Wasserman 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50074273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CH05188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Ckts &amp; Sys/Solid State (CAS/SSC)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Jaydeep Kulkarni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73490188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CH05202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Education (E25)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8983286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CH05220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Ant. Prop. &amp; MW Tech (AP03/MTT17)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Casey Latham 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736636988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CH05225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Instrument &amp; Measurement (IM09)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23817345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CH05230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CEDA44  Council/Electronic Design&amp; Automation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Kevin Nesmith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79784555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CH05235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Tech &amp; Engr </a:t>
                      </a:r>
                      <a:r>
                        <a:rPr lang="en-US" sz="1100" b="1" dirty="0" err="1">
                          <a:effectLst/>
                          <a:latin typeface="+mn-lt"/>
                        </a:rPr>
                        <a:t>Mgmt</a:t>
                      </a:r>
                      <a:r>
                        <a:rPr lang="en-US" sz="1100" b="1" dirty="0">
                          <a:effectLst/>
                          <a:latin typeface="+mn-lt"/>
                        </a:rPr>
                        <a:t> (TEM14)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966351833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CH05240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SEN39 Sensors Council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Brent Lunceford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580887407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CH05250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Tech &amp; Engr Mgmt (TEM14) (UT-Austin Grad)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Rachel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Rajarathnam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24585422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CH10136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Electron Devices (ED15)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Larry Larson   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71826069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CN50005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Consultants Network (CN)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Luis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Basto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335166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YP50005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Young Professionals (YP)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Karina Paz/Daniel Lewis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36076203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LM50005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Life Member (LM)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Kai Wong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83925017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WE50005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Women in Engineering (WE)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19070112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SSR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Section Student Representative (SSR)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Justice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Micka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(TX State)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651090004"/>
                  </a:ext>
                </a:extLst>
              </a:tr>
              <a:tr h="1726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Quorum 13</a:t>
                      </a:r>
                      <a:endParaRPr lang="en-US" sz="10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      * Another Chap/AG Officer can vote for the Chair</a:t>
                      </a:r>
                      <a:endParaRPr lang="en-US" sz="10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       # Inactive</a:t>
                      </a:r>
                      <a:endParaRPr lang="en-US" sz="1000" b="0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2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44500" y="208600"/>
            <a:ext cx="8388427" cy="9499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Leadership - Section Committee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0DBA80A-EC3F-AF4C-B878-A15DACAF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633" y="6125517"/>
            <a:ext cx="5982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quorum: A separate individual is required for each of the 8 votes required 8.29.2020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E6B5EDD-78FC-A64D-BDBC-73F77226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38208"/>
              </p:ext>
            </p:extLst>
          </p:nvPr>
        </p:nvGraphicFramePr>
        <p:xfrm>
          <a:off x="373807" y="1471454"/>
          <a:ext cx="8049504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026">
                  <a:extLst>
                    <a:ext uri="{9D8B030D-6E8A-4147-A177-3AD203B41FA5}">
                      <a16:colId xmlns:a16="http://schemas.microsoft.com/office/drawing/2014/main" val="3682968017"/>
                    </a:ext>
                  </a:extLst>
                </a:gridCol>
                <a:gridCol w="4163899">
                  <a:extLst>
                    <a:ext uri="{9D8B030D-6E8A-4147-A177-3AD203B41FA5}">
                      <a16:colId xmlns:a16="http://schemas.microsoft.com/office/drawing/2014/main" val="4073522050"/>
                    </a:ext>
                  </a:extLst>
                </a:gridCol>
                <a:gridCol w="2408579">
                  <a:extLst>
                    <a:ext uri="{9D8B030D-6E8A-4147-A177-3AD203B41FA5}">
                      <a16:colId xmlns:a16="http://schemas.microsoft.com/office/drawing/2014/main" val="7955961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6807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Section Chair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Larry Larson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1326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Vice Chair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Andrew Bluiett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8598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Manager of Electronic Communications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James Mercier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4180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Secretary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Martha Dodge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2396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Treasurer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Bill Martino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5971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Immediate two Past Section Chairs 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Fawzi Behmann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6328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Immediate two Past Section Chairs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4213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Standing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Awards and Recognition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503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Electronics Communications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James Mercier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0478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K-12 Educational Activities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John Purvis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913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Membership Development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James Mercier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9927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Policies and Procedures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Tom Grim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1762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Professional Activities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Fawzi Behmann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1815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University Student Liaison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Larry Larson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3146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Quorum 8</a:t>
                      </a: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 err="1">
                          <a:effectLst/>
                        </a:rPr>
                        <a:t>vTools</a:t>
                      </a:r>
                      <a:r>
                        <a:rPr lang="en-US" sz="1200" b="1" u="sng" dirty="0">
                          <a:effectLst/>
                        </a:rPr>
                        <a:t> </a:t>
                      </a: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</a:rPr>
                        <a:t>Kenny Rice</a:t>
                      </a: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65879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5666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FFFF00"/>
                          </a:solidFill>
                          <a:effectLst/>
                        </a:rPr>
                        <a:t>Other Chairs</a:t>
                      </a:r>
                      <a:endParaRPr lang="en-US" sz="12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Newsletter Editor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Semih Aslan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475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 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PACE Chair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Norma </a:t>
                      </a:r>
                      <a:r>
                        <a:rPr lang="en-US" sz="1200" b="1" dirty="0" err="1">
                          <a:effectLst/>
                        </a:rPr>
                        <a:t>Antunano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0279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</a:rPr>
                        <a:t> </a:t>
                      </a:r>
                      <a:endParaRPr lang="en-US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Government Activities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53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59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321441"/>
            <a:ext cx="8381999" cy="4545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Student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E8AAA0-196F-3F4C-AF85-A101D01B3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59374"/>
              </p:ext>
            </p:extLst>
          </p:nvPr>
        </p:nvGraphicFramePr>
        <p:xfrm>
          <a:off x="381001" y="1998490"/>
          <a:ext cx="8381998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934">
                  <a:extLst>
                    <a:ext uri="{9D8B030D-6E8A-4147-A177-3AD203B41FA5}">
                      <a16:colId xmlns:a16="http://schemas.microsoft.com/office/drawing/2014/main" val="639520420"/>
                    </a:ext>
                  </a:extLst>
                </a:gridCol>
                <a:gridCol w="3459297">
                  <a:extLst>
                    <a:ext uri="{9D8B030D-6E8A-4147-A177-3AD203B41FA5}">
                      <a16:colId xmlns:a16="http://schemas.microsoft.com/office/drawing/2014/main" val="2136764745"/>
                    </a:ext>
                  </a:extLst>
                </a:gridCol>
                <a:gridCol w="1002515">
                  <a:extLst>
                    <a:ext uri="{9D8B030D-6E8A-4147-A177-3AD203B41FA5}">
                      <a16:colId xmlns:a16="http://schemas.microsoft.com/office/drawing/2014/main" val="1744179591"/>
                    </a:ext>
                  </a:extLst>
                </a:gridCol>
                <a:gridCol w="2765252">
                  <a:extLst>
                    <a:ext uri="{9D8B030D-6E8A-4147-A177-3AD203B41FA5}">
                      <a16:colId xmlns:a16="http://schemas.microsoft.com/office/drawing/2014/main" val="413987909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423828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Stephen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Smyth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"/>
                        </a:rPr>
                        <a:t>wpx1@txstate.edu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70545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Computer Engr Branch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Jessie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Smith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3"/>
                        </a:rPr>
                        <a:t>j_s817@txstate.edu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1146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STB01971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Pranesh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Satish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4"/>
                        </a:rPr>
                        <a:t>chair@ieeeut.org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50761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UT-Austin (COM19) Communications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68297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RAS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Krause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5"/>
                        </a:rPr>
                        <a:t>ras_president@utlists.utexas.edu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495207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UT-Austin (PE31) Power &amp; Energy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Umar Burney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6"/>
                        </a:rPr>
                        <a:t>president.ut.ieeepes@gmail.com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55584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HKN023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 Eta Kappa Nu, Psi Austin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Madilyn Sikorski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7"/>
                        </a:rPr>
                        <a:t>president@hkn.ece.utexas.edu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559426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DD26486D-2A92-864D-A922-4C41404B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6" y="1835150"/>
            <a:ext cx="106529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728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19235</TotalTime>
  <Words>1410</Words>
  <Application>Microsoft Macintosh PowerPoint</Application>
  <PresentationFormat>On-screen Show (4:3)</PresentationFormat>
  <Paragraphs>297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Grande</vt:lpstr>
      <vt:lpstr>Times New Roman</vt:lpstr>
      <vt:lpstr>Verdana</vt:lpstr>
      <vt:lpstr>Wingdings</vt:lpstr>
      <vt:lpstr>IEEE-Template</vt:lpstr>
      <vt:lpstr>IEEE Central Texas Section 2022 Winter/Spring Leadership Planning Meeting January 22, 2022 San Marcos, TX &amp; Virtual</vt:lpstr>
      <vt:lpstr>Vision, Leadership Team</vt:lpstr>
      <vt:lpstr>2021 Activities</vt:lpstr>
      <vt:lpstr>2022 Chapter Vitality &amp; Help Needed</vt:lpstr>
      <vt:lpstr>CTS Leadership </vt:lpstr>
      <vt:lpstr>CTS Leadership - Executive Committee</vt:lpstr>
      <vt:lpstr>CTS Leadership - Section Committee </vt:lpstr>
      <vt:lpstr>CTS Student Leadership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mcdodge@gmail.com</cp:lastModifiedBy>
  <cp:revision>214</cp:revision>
  <cp:lastPrinted>2020-01-10T22:40:54Z</cp:lastPrinted>
  <dcterms:created xsi:type="dcterms:W3CDTF">2012-12-04T23:01:03Z</dcterms:created>
  <dcterms:modified xsi:type="dcterms:W3CDTF">2022-01-21T21:28:57Z</dcterms:modified>
</cp:coreProperties>
</file>