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j2k4rgu97iIBNQtLRn2MfwhZFs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0468A0-80B0-4F31-B1B2-4ADCB07CEFB0}">
  <a:tblStyle styleId="{F50468A0-80B0-4F31-B1B2-4ADCB07CEFB0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F0"/>
          </a:solidFill>
        </a:fill>
      </a:tcStyle>
    </a:wholeTbl>
    <a:band1H>
      <a:tcTxStyle/>
      <a:tcStyle>
        <a:tcBdr/>
        <a:fill>
          <a:solidFill>
            <a:srgbClr val="CAD2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2D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417947-FAA4-4910-9637-B5A4B575934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f383db37d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10f383db37d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Dropped two in-person type meeting planned in Spring – Discussion with Dept chair &amp; Social</a:t>
            </a:r>
            <a:endParaRPr/>
          </a:p>
        </p:txBody>
      </p:sp>
      <p:sp>
        <p:nvSpPr>
          <p:cNvPr id="158" name="Google Shape;158;g10f383db37d_0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f383db37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10f383db37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f383db37d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10f383db37d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Universal">
  <p:cSld name="Title Slide Universal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0" descr="shutterstock_76938916.jpg"/>
          <p:cNvPicPr preferRelativeResize="0"/>
          <p:nvPr/>
        </p:nvPicPr>
        <p:blipFill rotWithShape="1">
          <a:blip r:embed="rId3">
            <a:alphaModFix/>
          </a:blip>
          <a:srcRect l="38359" t="18908" r="17080"/>
          <a:stretch/>
        </p:blipFill>
        <p:spPr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0" descr="shutterstock_10708528.jpg"/>
          <p:cNvPicPr preferRelativeResize="0"/>
          <p:nvPr/>
        </p:nvPicPr>
        <p:blipFill rotWithShape="1">
          <a:blip r:embed="rId4">
            <a:alphaModFix/>
          </a:blip>
          <a:srcRect l="23894" r="23894"/>
          <a:stretch/>
        </p:blipFill>
        <p:spPr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0" descr="shutterstock_12020635.jpg"/>
          <p:cNvPicPr preferRelativeResize="0"/>
          <p:nvPr/>
        </p:nvPicPr>
        <p:blipFill rotWithShape="1">
          <a:blip r:embed="rId5">
            <a:alphaModFix/>
          </a:blip>
          <a:srcRect l="28606" t="7475" r="33949" b="23048"/>
          <a:stretch/>
        </p:blipFill>
        <p:spPr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0" descr="shutterstock_58382266.jpg"/>
          <p:cNvPicPr preferRelativeResize="0"/>
          <p:nvPr/>
        </p:nvPicPr>
        <p:blipFill rotWithShape="1">
          <a:blip r:embed="rId6">
            <a:alphaModFix/>
          </a:blip>
          <a:srcRect l="21448" r="21447"/>
          <a:stretch/>
        </p:blipFill>
        <p:spPr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 txBox="1">
            <a:spLocks noGrp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20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2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Verdana"/>
              <a:buNone/>
              <a:def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4B4F68-3DBC-43AB-BB1D-CEA773A8C741}" type="datetime1">
              <a:rPr lang="en-US" smtClean="0"/>
              <a:t>1/21/22</a:t>
            </a:fld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B3D2ADD-AB99-46F7-8731-3EFB1D16B40B}" type="datetime1">
              <a:rPr lang="en-US" smtClean="0"/>
              <a:t>1/21/22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">
  <p:cSld name="2 Content 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74826" y="1644650"/>
            <a:ext cx="4035425" cy="436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2905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2"/>
          </p:nvPr>
        </p:nvSpPr>
        <p:spPr>
          <a:xfrm>
            <a:off x="4738863" y="1644650"/>
            <a:ext cx="4035425" cy="436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2905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58FCF89-5434-407D-A358-39CE29844C6C}" type="datetime1">
              <a:rPr lang="en-US" smtClean="0"/>
              <a:t>1/21/22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10"/>
              <a:buFont typeface="Verdana"/>
              <a:buNone/>
              <a:defRPr sz="2600" b="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2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10"/>
              <a:buFont typeface="Verdana"/>
              <a:buNone/>
              <a:defRPr sz="2600" b="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3"/>
          </p:nvPr>
        </p:nvSpPr>
        <p:spPr>
          <a:xfrm>
            <a:off x="357187" y="2659063"/>
            <a:ext cx="404495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2905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4"/>
          </p:nvPr>
        </p:nvSpPr>
        <p:spPr>
          <a:xfrm>
            <a:off x="4703762" y="2659063"/>
            <a:ext cx="404495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2905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806B336-B152-44AD-8A03-9CAA66D1088D}" type="datetime1">
              <a:rPr lang="en-US" smtClean="0"/>
              <a:t>1/21/22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1 Content">
  <p:cSld name="Text, 1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4678538" y="1644650"/>
            <a:ext cx="4035425" cy="436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2905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>
            <a:spLocks noGrp="1"/>
          </p:cNvSpPr>
          <p:nvPr>
            <p:ph type="pic" idx="2"/>
          </p:nvPr>
        </p:nvSpPr>
        <p:spPr>
          <a:xfrm>
            <a:off x="365125" y="1644650"/>
            <a:ext cx="3997325" cy="4367213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858FA9-0B67-4B09-805C-063B93D4E3ED}" type="datetime1">
              <a:rPr lang="en-US" smtClean="0"/>
              <a:t>1/21/22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2 Content">
  <p:cSld name="Text, 2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90702" y="1644650"/>
            <a:ext cx="4035425" cy="436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2905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>
            <a:spLocks noGrp="1"/>
          </p:cNvSpPr>
          <p:nvPr>
            <p:ph type="pic" idx="2"/>
          </p:nvPr>
        </p:nvSpPr>
        <p:spPr>
          <a:xfrm>
            <a:off x="4752975" y="1644650"/>
            <a:ext cx="3987800" cy="2011363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3"/>
          <p:cNvSpPr>
            <a:spLocks noGrp="1"/>
          </p:cNvSpPr>
          <p:nvPr>
            <p:ph type="pic" idx="3"/>
          </p:nvPr>
        </p:nvSpPr>
        <p:spPr>
          <a:xfrm>
            <a:off x="4752975" y="4006850"/>
            <a:ext cx="3987800" cy="2011363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BA114F7-B441-4B18-AD74-E0D40FC9045C}" type="datetime1">
              <a:rPr lang="en-US" smtClean="0"/>
              <a:t>1/21/22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">
  <p:cSld name="4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7350" algn="l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Char char="•"/>
              <a:defRPr sz="20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Merriweather Sans"/>
              <a:buChar char="–"/>
              <a:defRPr sz="1800"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8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2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7350" algn="l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Char char="•"/>
              <a:defRPr sz="20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Merriweather Sans"/>
              <a:buChar char="–"/>
              <a:defRPr sz="1800"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8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3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7350" algn="l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Char char="•"/>
              <a:defRPr sz="20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Merriweather Sans"/>
              <a:buChar char="–"/>
              <a:defRPr sz="1800"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8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4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7350" algn="l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Char char="•"/>
              <a:defRPr sz="20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Merriweather Sans"/>
              <a:buChar char="–"/>
              <a:defRPr sz="1800"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8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6F36DF1-672F-4B8E-94EB-A792F3ABBD1E}" type="datetime1">
              <a:rPr lang="en-US" smtClean="0"/>
              <a:t>1/21/22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1473197" y="5397500"/>
            <a:ext cx="5689601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2905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30"/>
              <a:buFont typeface="Verdana"/>
              <a:buChar char="•"/>
              <a:defRPr sz="1800"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>
            <a:spLocks noGrp="1"/>
          </p:cNvSpPr>
          <p:nvPr>
            <p:ph type="pic" idx="2"/>
          </p:nvPr>
        </p:nvSpPr>
        <p:spPr>
          <a:xfrm>
            <a:off x="1473200" y="1670050"/>
            <a:ext cx="5689600" cy="358775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5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370F15B-A8DA-42F2-A480-A7A5AC420284}" type="datetime1">
              <a:rPr lang="en-US" smtClean="0"/>
              <a:t>1/21/22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AC8575B-A6D1-4EDB-A4AF-1738C7B955B2}" type="datetime1">
              <a:rPr lang="en-US" smtClean="0"/>
              <a:t>1/21/22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">
  <p:cSld name="One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E0C3DFA-4973-485B-BD64-750AAC3A6020}" type="datetime1">
              <a:rPr lang="en-US" smtClean="0"/>
              <a:t>1/21/22</a:t>
            </a:fld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7194" algn="l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970"/>
              <a:buFont typeface="Verdana"/>
              <a:buChar char="•"/>
              <a:defRPr sz="22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55600" algn="l"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Merriweather Sans"/>
              <a:buChar char="–"/>
              <a:defRPr sz="2000"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Merriweather Sans"/>
              <a:buChar char="–"/>
              <a:defRPr sz="1800"/>
            </a:lvl3pPr>
            <a:lvl4pPr marL="1828800" lvl="3" indent="-32385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–"/>
              <a:defRPr sz="1500"/>
            </a:lvl4pPr>
            <a:lvl5pPr marL="2286000" lvl="4" indent="-317500" algn="l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 sz="14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ntent">
  <p:cSld name="1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365760" y="1645920"/>
            <a:ext cx="8326438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2905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3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AE53CBE-1BD3-4919-BC82-F79A3701529D}" type="datetime1">
              <a:rPr lang="en-US" smtClean="0"/>
              <a:t>1/21/22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Technologist">
  <p:cSld name="Title Slide Technologis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3" descr="shutterstock_2958161.jpg"/>
          <p:cNvPicPr preferRelativeResize="0"/>
          <p:nvPr/>
        </p:nvPicPr>
        <p:blipFill rotWithShape="1">
          <a:blip r:embed="rId3">
            <a:alphaModFix/>
          </a:blip>
          <a:srcRect l="10754" t="15311" r="36530"/>
          <a:stretch/>
        </p:blipFill>
        <p:spPr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3" descr="ISP2093881.JPG"/>
          <p:cNvPicPr preferRelativeResize="0"/>
          <p:nvPr/>
        </p:nvPicPr>
        <p:blipFill rotWithShape="1">
          <a:blip r:embed="rId4">
            <a:alphaModFix/>
          </a:blip>
          <a:srcRect l="12569" t="19907" b="7996"/>
          <a:stretch/>
        </p:blipFill>
        <p:spPr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3" descr="shutterstock_12412126.jpg"/>
          <p:cNvPicPr preferRelativeResize="0"/>
          <p:nvPr/>
        </p:nvPicPr>
        <p:blipFill rotWithShape="1">
          <a:blip r:embed="rId5">
            <a:alphaModFix/>
          </a:blip>
          <a:srcRect l="28595" r="16269"/>
          <a:stretch/>
        </p:blipFill>
        <p:spPr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3" descr="shutterstock_43012507.jpg"/>
          <p:cNvPicPr preferRelativeResize="0"/>
          <p:nvPr/>
        </p:nvPicPr>
        <p:blipFill rotWithShape="1">
          <a:blip r:embed="rId6">
            <a:alphaModFix/>
          </a:blip>
          <a:srcRect l="41125" r="4949"/>
          <a:stretch/>
        </p:blipFill>
        <p:spPr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3"/>
          <p:cNvSpPr txBox="1">
            <a:spLocks noGrp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20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Verdana"/>
              <a:buNone/>
              <a:def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352CBDC-F62A-4B4B-8714-E0E892B0F3F8}" type="datetime1">
              <a:rPr lang="en-US" smtClean="0"/>
              <a:t>1/21/22</a:t>
            </a:fld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eople and Tech">
  <p:cSld name="Title Slide People and Tech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 descr="shutterstock_77990686.jpg"/>
          <p:cNvPicPr preferRelativeResize="0"/>
          <p:nvPr/>
        </p:nvPicPr>
        <p:blipFill rotWithShape="1">
          <a:blip r:embed="rId3">
            <a:alphaModFix/>
          </a:blip>
          <a:srcRect l="2860" t="11378" r="-1" b="8518"/>
          <a:stretch/>
        </p:blipFill>
        <p:spPr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4" descr="iStock_000017402661Medium.jpg"/>
          <p:cNvPicPr preferRelativeResize="0"/>
          <p:nvPr/>
        </p:nvPicPr>
        <p:blipFill rotWithShape="1">
          <a:blip r:embed="rId4">
            <a:alphaModFix/>
          </a:blip>
          <a:srcRect l="46613" t="11117" r="6171" b="2959"/>
          <a:stretch/>
        </p:blipFill>
        <p:spPr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4" descr="shutterstock_32048539.jpg"/>
          <p:cNvPicPr preferRelativeResize="0"/>
          <p:nvPr/>
        </p:nvPicPr>
        <p:blipFill rotWithShape="1">
          <a:blip r:embed="rId5">
            <a:alphaModFix/>
          </a:blip>
          <a:srcRect l="43053" t="3491" r="1" b="4852"/>
          <a:stretch/>
        </p:blipFill>
        <p:spPr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4" descr="shutterstock_11304505.jpg"/>
          <p:cNvPicPr preferRelativeResize="0"/>
          <p:nvPr/>
        </p:nvPicPr>
        <p:blipFill rotWithShape="1">
          <a:blip r:embed="rId6">
            <a:alphaModFix/>
          </a:blip>
          <a:srcRect l="4686" r="41414"/>
          <a:stretch/>
        </p:blipFill>
        <p:spPr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20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Verdana"/>
              <a:buNone/>
              <a:def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8AFAAD9-0B7E-4716-B255-6DFE44611F50}" type="datetime1">
              <a:rPr lang="en-US" smtClean="0"/>
              <a:t>1/21/22</a:t>
            </a:fld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spiration">
  <p:cSld name="Title Slide Aspira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 descr="cover-rgb.jpg"/>
          <p:cNvPicPr preferRelativeResize="0"/>
          <p:nvPr/>
        </p:nvPicPr>
        <p:blipFill rotWithShape="1">
          <a:blip r:embed="rId3">
            <a:alphaModFix/>
          </a:blip>
          <a:srcRect t="43525" b="24687"/>
          <a:stretch/>
        </p:blipFill>
        <p:spPr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20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Verdana"/>
              <a:buNone/>
              <a:def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77FCFDB-778D-4205-808B-55E5A944A5F5}" type="datetime1">
              <a:rPr lang="en-US" smtClean="0"/>
              <a:t>1/21/22</a:t>
            </a:fld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ustom 4 Images">
  <p:cSld name="Title Slide Custom 4 Image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>
            <a:spLocks noGrp="1"/>
          </p:cNvSpPr>
          <p:nvPr>
            <p:ph type="pic" idx="2"/>
          </p:nvPr>
        </p:nvSpPr>
        <p:spPr>
          <a:xfrm>
            <a:off x="-1" y="0"/>
            <a:ext cx="2271889" cy="280987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6"/>
          <p:cNvSpPr>
            <a:spLocks noGrp="1"/>
          </p:cNvSpPr>
          <p:nvPr>
            <p:ph type="pic" idx="3"/>
          </p:nvPr>
        </p:nvSpPr>
        <p:spPr>
          <a:xfrm>
            <a:off x="2285999" y="0"/>
            <a:ext cx="2271889" cy="280987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6"/>
          <p:cNvSpPr>
            <a:spLocks noGrp="1"/>
          </p:cNvSpPr>
          <p:nvPr>
            <p:ph type="pic" idx="4"/>
          </p:nvPr>
        </p:nvSpPr>
        <p:spPr>
          <a:xfrm>
            <a:off x="4571999" y="0"/>
            <a:ext cx="2271889" cy="280987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6"/>
          <p:cNvSpPr>
            <a:spLocks noGrp="1"/>
          </p:cNvSpPr>
          <p:nvPr>
            <p:ph type="pic" idx="5"/>
          </p:nvPr>
        </p:nvSpPr>
        <p:spPr>
          <a:xfrm>
            <a:off x="6857999" y="0"/>
            <a:ext cx="2315683" cy="280987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6"/>
          <p:cNvSpPr txBox="1">
            <a:spLocks noGrp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20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6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Verdana"/>
              <a:buNone/>
              <a:def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203B42-085E-492A-A86B-63AEC4DA2662}" type="datetime1">
              <a:rPr lang="en-US" smtClean="0"/>
              <a:t>1/21/22</a:t>
            </a:fld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ustom 1 Image">
  <p:cSld name="Title Slide Custom 1 Imag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>
            <a:spLocks noGrp="1"/>
          </p:cNvSpPr>
          <p:nvPr>
            <p:ph type="pic" idx="2"/>
          </p:nvPr>
        </p:nvSpPr>
        <p:spPr>
          <a:xfrm>
            <a:off x="-1" y="0"/>
            <a:ext cx="9144001" cy="2809875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7"/>
          <p:cNvSpPr txBox="1">
            <a:spLocks noGrp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2000" b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Verdana"/>
              <a:buNone/>
              <a:def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52F0D0B-4955-42B3-9F29-32EAE9B6EDDD}" type="datetime1">
              <a:rPr lang="en-US" smtClean="0"/>
              <a:t>1/21/22</a:t>
            </a:fld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6AB1CCE-85B9-4B0C-BC3A-EDC5AADD4A43}" type="datetime1">
              <a:rPr lang="en-US" smtClean="0"/>
              <a:t>1/21/22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C1EDBAE4-605E-44BB-A928-772ABF66DDAE}" type="datetime1">
              <a:rPr lang="en-US" smtClean="0"/>
              <a:t>1/21/22</a:t>
            </a:fld>
            <a:endParaRPr/>
          </a:p>
        </p:txBody>
      </p:sp>
      <p:sp>
        <p:nvSpPr>
          <p:cNvPr id="13" name="Google Shape;13;p9"/>
          <p:cNvSpPr/>
          <p:nvPr/>
        </p:nvSpPr>
        <p:spPr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12-CRS-0106 REVISED 8 FEB 2013</a:t>
            </a:r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434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15" name="Google Shape;15;p9" descr="ieee_tag_blue_006699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5.ieee.org/ctx-tems/officer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lamdar@utexas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kireev@utexas.edu" TargetMode="External"/><Relationship Id="rId5" Type="http://schemas.openxmlformats.org/officeDocument/2006/relationships/hyperlink" Target="mailto:liukts@utexas.edu" TargetMode="External"/><Relationship Id="rId4" Type="http://schemas.openxmlformats.org/officeDocument/2006/relationships/hyperlink" Target="mailto:neelotk@utexas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president@hkn.ece.utexas.edu" TargetMode="External"/><Relationship Id="rId3" Type="http://schemas.openxmlformats.org/officeDocument/2006/relationships/hyperlink" Target="mailto:wpx1@txstate.edu" TargetMode="External"/><Relationship Id="rId7" Type="http://schemas.openxmlformats.org/officeDocument/2006/relationships/hyperlink" Target="http://president.ut.ieeepes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as_president@utlists.utexas.edu" TargetMode="External"/><Relationship Id="rId5" Type="http://schemas.openxmlformats.org/officeDocument/2006/relationships/hyperlink" Target="mailto:chair@ieeeut.org" TargetMode="External"/><Relationship Id="rId4" Type="http://schemas.openxmlformats.org/officeDocument/2006/relationships/hyperlink" Target="mailto:j_s817@txstat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"/>
          <p:cNvSpPr txBox="1">
            <a:spLocks noGrp="1"/>
          </p:cNvSpPr>
          <p:nvPr>
            <p:ph type="ctrTitle"/>
          </p:nvPr>
        </p:nvSpPr>
        <p:spPr>
          <a:xfrm>
            <a:off x="444500" y="2879023"/>
            <a:ext cx="7909316" cy="294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IEEE Central Texas Section</a:t>
            </a:r>
            <a:br>
              <a:rPr lang="en-US" sz="2000"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2022 Summer/Fall Leadership Planning Meeting</a:t>
            </a:r>
            <a:br>
              <a:rPr lang="en-US" sz="2000"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January 22, 2022</a:t>
            </a:r>
            <a:br>
              <a:rPr lang="en-US" sz="2000"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San Marcos, TX &amp; Virtual</a:t>
            </a:r>
            <a:endParaRPr/>
          </a:p>
        </p:txBody>
      </p:sp>
      <p:sp>
        <p:nvSpPr>
          <p:cNvPr id="151" name="Google Shape;151;p1"/>
          <p:cNvSpPr txBox="1">
            <a:spLocks noGrp="1"/>
          </p:cNvSpPr>
          <p:nvPr>
            <p:ph type="subTitle" idx="1"/>
          </p:nvPr>
        </p:nvSpPr>
        <p:spPr>
          <a:xfrm>
            <a:off x="450926" y="4510625"/>
            <a:ext cx="8693100" cy="13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Section Committee/Officer Name: </a:t>
            </a:r>
            <a:r>
              <a:rPr lang="en-US"/>
              <a:t>TEMS Graduate Student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Chapter/Affinity Name: </a:t>
            </a:r>
            <a:r>
              <a:rPr lang="en-US" sz="1800" b="1">
                <a:solidFill>
                  <a:schemeClr val="lt1"/>
                </a:solidFill>
              </a:rPr>
              <a:t>(CH05250 - Central Texas Section Chapter, TEM14)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Prepared by:  </a:t>
            </a:r>
            <a:r>
              <a:rPr lang="en-US"/>
              <a:t>Suyogya Karki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Prepared by: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1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5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"/>
          <p:cNvSpPr/>
          <p:nvPr/>
        </p:nvSpPr>
        <p:spPr>
          <a:xfrm>
            <a:off x="2656148" y="6171684"/>
            <a:ext cx="348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https://r5.ieee.org/ctx-tems</a:t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275E0-BC1B-4FB2-8BE1-AD1B84CEAF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4E0FCB-4CF6-4215-B61E-058DD6CB0D04}" type="datetime1">
              <a:rPr lang="en-US" smtClean="0"/>
              <a:t>1/21/22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f383db37d_0_149"/>
          <p:cNvSpPr txBox="1">
            <a:spLocks noGrp="1"/>
          </p:cNvSpPr>
          <p:nvPr>
            <p:ph type="title"/>
          </p:nvPr>
        </p:nvSpPr>
        <p:spPr>
          <a:xfrm>
            <a:off x="366889" y="197555"/>
            <a:ext cx="8382000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Vision</a:t>
            </a:r>
            <a:endParaRPr/>
          </a:p>
        </p:txBody>
      </p:sp>
      <p:sp>
        <p:nvSpPr>
          <p:cNvPr id="161" name="Google Shape;161;g10f383db37d_0_149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62" name="Google Shape;162;g10f383db37d_0_149"/>
          <p:cNvSpPr/>
          <p:nvPr/>
        </p:nvSpPr>
        <p:spPr>
          <a:xfrm>
            <a:off x="181415" y="1351357"/>
            <a:ext cx="8962500" cy="4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Vision/Objectives/2022 Focused Initiatives*</a:t>
            </a:r>
            <a:endParaRPr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Corporate events with the ECE department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❑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Continuation of post doc and faculty talk and seminars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More collaboration with CTS and other student organizations at UT.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❑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K-12 Outreach Programs/ Mentor Mentee Program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 (Chapter/Affinity Group) Size and profile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About 30+ students comprising mostly of graduate and few post docs.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g10f383db37d_0_149"/>
          <p:cNvSpPr txBox="1"/>
          <p:nvPr/>
        </p:nvSpPr>
        <p:spPr>
          <a:xfrm>
            <a:off x="152824" y="5877222"/>
            <a:ext cx="586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(*) These can be technical meetings, workshops, networking events, etc.</a:t>
            </a:r>
            <a:endParaRPr/>
          </a:p>
        </p:txBody>
      </p:sp>
      <p:sp>
        <p:nvSpPr>
          <p:cNvPr id="164" name="Google Shape;164;g10f383db37d_0_149"/>
          <p:cNvSpPr txBox="1"/>
          <p:nvPr/>
        </p:nvSpPr>
        <p:spPr>
          <a:xfrm>
            <a:off x="679212" y="6402844"/>
            <a:ext cx="164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1/19/22</a:t>
            </a:r>
            <a:endParaRPr sz="1050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81B60D-C2D2-41E7-9631-D671EEF01E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C42D945-B4FB-4FEF-A061-39C36C8B85AB}" type="datetime1">
              <a:rPr lang="en-US" smtClean="0"/>
              <a:t>1/21/22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Leadership Team</a:t>
            </a:r>
            <a:endParaRPr/>
          </a:p>
        </p:txBody>
      </p:sp>
      <p:sp>
        <p:nvSpPr>
          <p:cNvPr id="171" name="Google Shape;171;p2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5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181425" y="1351347"/>
            <a:ext cx="8886000" cy="610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Leadership Team</a:t>
            </a:r>
            <a:endParaRPr sz="16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Position			Name	</a:t>
            </a:r>
            <a:endParaRPr sz="16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Chair	                 Suyogya Karki         	       suyogya.karki@utexas.edu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Treasurer/Secretary	</a:t>
            </a:r>
            <a:r>
              <a:rPr lang="en-US" sz="12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Subrahmanya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Teja               subrahmanya_teja@utexas.edu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Webmaster/</a:t>
            </a:r>
            <a:r>
              <a:rPr lang="en-US" sz="12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vtools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 </a:t>
            </a:r>
            <a:r>
              <a:rPr lang="en-US" sz="12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Mahshid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Alamdar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	       </a:t>
            </a:r>
            <a:r>
              <a:rPr lang="en-US" sz="12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alamdar@utexas.edu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Website/Publicity           Emily Zhou                        </a:t>
            </a:r>
            <a:r>
              <a:rPr lang="en-US" sz="1250" dirty="0">
                <a:solidFill>
                  <a:srgbClr val="55555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emilyzhou@utexas.edu</a:t>
            </a:r>
            <a:endParaRPr sz="13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Corporate liaison	Rachel S. </a:t>
            </a:r>
            <a:r>
              <a:rPr lang="en-US" sz="12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Rajarathnam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        rachelselina.r@utexas.edu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Technical Discussion	Jayanth </a:t>
            </a:r>
            <a:r>
              <a:rPr lang="en-US" sz="12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Raghavendrarao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jayanth.r.t@utexas.edu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Technical Discussion	</a:t>
            </a:r>
            <a:r>
              <a:rPr lang="en-US" sz="12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Neelotpala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Kumar	         </a:t>
            </a:r>
            <a:r>
              <a:rPr lang="en-US" sz="12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neelotk@utexas.edu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Technical Discussion      </a:t>
            </a:r>
            <a:r>
              <a:rPr lang="en-US" sz="12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Samel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Liu                           </a:t>
            </a:r>
            <a:r>
              <a:rPr lang="en-US" sz="12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liukts@utexas.edu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Event Coordinator         </a:t>
            </a:r>
            <a:r>
              <a:rPr lang="en-US" sz="12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Sirish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Oruganti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sirishoruganti@utexas.edu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Post doc officer1	Dr. Dmitry </a:t>
            </a:r>
            <a:r>
              <a:rPr lang="en-US" sz="12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Kireev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	         </a:t>
            </a:r>
            <a:r>
              <a:rPr lang="en-US" sz="12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dkireev@utexas.edu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Post doc officer 2          Dr. Nupur Navlakha              nupurnavlakha@utexas.edu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i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Founder		</a:t>
            </a:r>
            <a:r>
              <a:rPr lang="en-US" sz="1200" i="1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Amritesh</a:t>
            </a:r>
            <a:r>
              <a:rPr lang="en-US" sz="1200" i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R                            amritesh557@ieee.org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i="1" dirty="0">
                <a:solidFill>
                  <a:srgbClr val="600024"/>
                </a:solidFill>
                <a:latin typeface="Verdana"/>
                <a:ea typeface="Verdana"/>
                <a:cs typeface="Verdana"/>
                <a:sym typeface="Verdana"/>
              </a:rPr>
              <a:t>Co-advisors: Dr. </a:t>
            </a:r>
            <a:r>
              <a:rPr lang="en-US" sz="1200" i="1" dirty="0" err="1">
                <a:solidFill>
                  <a:srgbClr val="600024"/>
                </a:solidFill>
                <a:latin typeface="Verdana"/>
                <a:ea typeface="Verdana"/>
                <a:cs typeface="Verdana"/>
                <a:sym typeface="Verdana"/>
              </a:rPr>
              <a:t>Deji</a:t>
            </a:r>
            <a:r>
              <a:rPr lang="en-US" sz="1200" i="1" dirty="0">
                <a:solidFill>
                  <a:srgbClr val="600024"/>
                </a:solidFill>
                <a:latin typeface="Verdana"/>
                <a:ea typeface="Verdana"/>
                <a:cs typeface="Verdana"/>
                <a:sym typeface="Verdana"/>
              </a:rPr>
              <a:t> Akinwande &amp; Dr. Jean Anne </a:t>
            </a:r>
            <a:r>
              <a:rPr lang="en-US" sz="1200" i="1" dirty="0" err="1">
                <a:solidFill>
                  <a:srgbClr val="600024"/>
                </a:solidFill>
                <a:latin typeface="Verdana"/>
                <a:ea typeface="Verdana"/>
                <a:cs typeface="Verdana"/>
                <a:sym typeface="Verdana"/>
              </a:rPr>
              <a:t>Incorvia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		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1542546" y="6538912"/>
            <a:ext cx="5868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(*) These can be technical meetings, workshops, networking events, etc.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08B467-33F1-4635-A479-EED237FCBE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1FE3529-73C9-40FA-AE2D-3E0D5323027B}" type="datetime1">
              <a:rPr lang="en-US" smtClean="0"/>
              <a:t>1/21/22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f383db37d_0_2"/>
          <p:cNvSpPr txBox="1">
            <a:spLocks noGrp="1"/>
          </p:cNvSpPr>
          <p:nvPr>
            <p:ph type="title"/>
          </p:nvPr>
        </p:nvSpPr>
        <p:spPr>
          <a:xfrm>
            <a:off x="366889" y="197555"/>
            <a:ext cx="8382000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202</a:t>
            </a:r>
            <a:r>
              <a:rPr lang="en-US"/>
              <a:t>1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Meetings &amp; Reporting</a:t>
            </a:r>
            <a:endParaRPr/>
          </a:p>
        </p:txBody>
      </p:sp>
      <p:sp>
        <p:nvSpPr>
          <p:cNvPr id="180" name="Google Shape;180;g10f383db37d_0_2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81" name="Google Shape;181;g10f383db37d_0_2"/>
          <p:cNvSpPr/>
          <p:nvPr/>
        </p:nvSpPr>
        <p:spPr>
          <a:xfrm>
            <a:off x="152824" y="1370633"/>
            <a:ext cx="896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OU# and  Name:</a:t>
            </a:r>
            <a:endParaRPr/>
          </a:p>
        </p:txBody>
      </p:sp>
      <p:graphicFrame>
        <p:nvGraphicFramePr>
          <p:cNvPr id="182" name="Google Shape;182;g10f383db37d_0_2"/>
          <p:cNvGraphicFramePr/>
          <p:nvPr/>
        </p:nvGraphicFramePr>
        <p:xfrm>
          <a:off x="2688196" y="1459245"/>
          <a:ext cx="6567025" cy="222885"/>
        </p:xfrm>
        <a:graphic>
          <a:graphicData uri="http://schemas.openxmlformats.org/drawingml/2006/table">
            <a:tbl>
              <a:tblPr firstRow="1" firstCol="1" bandRow="1">
                <a:noFill/>
                <a:tableStyleId>{F50468A0-80B0-4F31-B1B2-4ADCB07CEFB0}</a:tableStyleId>
              </a:tblPr>
              <a:tblGrid>
                <a:gridCol w="103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CH05250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050" marR="59050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Tech &amp; Engr Mgmt (TEM14) UT-Austin Grad Students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3" name="Google Shape;183;g10f383db37d_0_2"/>
          <p:cNvGraphicFramePr/>
          <p:nvPr/>
        </p:nvGraphicFramePr>
        <p:xfrm>
          <a:off x="366889" y="1859355"/>
          <a:ext cx="8123375" cy="3831255"/>
        </p:xfrm>
        <a:graphic>
          <a:graphicData uri="http://schemas.openxmlformats.org/drawingml/2006/table">
            <a:tbl>
              <a:tblPr>
                <a:noFill/>
                <a:tableStyleId>{08417947-FAA4-4910-9637-B5A4B575934C}</a:tableStyleId>
              </a:tblPr>
              <a:tblGrid>
                <a:gridCol w="135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Date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Event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Speaker/Collaboration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Expense ($)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Feb </a:t>
                      </a:r>
                      <a:r>
                        <a:rPr lang="en-US"/>
                        <a:t>22</a:t>
                      </a:r>
                      <a:r>
                        <a:rPr lang="en-US" sz="1400" u="none" strike="noStrike" cap="none"/>
                        <a:t>, 202</a:t>
                      </a:r>
                      <a:r>
                        <a:rPr lang="en-US"/>
                        <a:t>1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Postdoc Talk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Dr Dmitry Kireev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March 11, 2021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Faculty Talk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Prof Jean Anne Incorvia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0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March </a:t>
                      </a:r>
                      <a:r>
                        <a:rPr lang="en-US"/>
                        <a:t>24</a:t>
                      </a:r>
                      <a:r>
                        <a:rPr lang="en-US" sz="1400" u="none" strike="noStrike" cap="none"/>
                        <a:t>, 2</a:t>
                      </a:r>
                      <a:r>
                        <a:rPr lang="en-US"/>
                        <a:t>021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Seminar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Leslie Martinich, WIE/TEMS</a:t>
                      </a:r>
                      <a:endParaRPr sz="1300"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April 28, 2021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Faculty Talk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Dr. D</a:t>
                      </a:r>
                      <a:r>
                        <a:rPr lang="en-US"/>
                        <a:t>avid Soloveichik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0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May 6, 2021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Gaming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GREECE</a:t>
                      </a:r>
                      <a:endParaRPr sz="1400" u="none" strike="noStrike" cap="none"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0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Sept 23, 2021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Corporate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Philips 66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0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Oct 5th 2021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IEEE day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UT TEMS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52.7</a:t>
                      </a:r>
                      <a:endParaRPr sz="1400" u="none" strike="noStrike" cap="none"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Nov 5th</a:t>
                      </a:r>
                      <a:r>
                        <a:rPr lang="en-US" sz="1400" u="none" strike="noStrike" cap="none"/>
                        <a:t>, 202</a:t>
                      </a:r>
                      <a:r>
                        <a:rPr lang="en-US"/>
                        <a:t>1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Corporate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Optiver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0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</a:t>
                      </a:r>
                      <a:r>
                        <a:rPr lang="en-US"/>
                        <a:t>ov 11th, 2021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Faculty Talk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Prof. Deji Akinwande</a:t>
                      </a:r>
                      <a:endParaRPr sz="1400" u="none" strike="noStrike" cap="none"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105.47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Dec 1, 2021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Corporate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Tenstorrent 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Dec 11, 202</a:t>
                      </a:r>
                      <a:r>
                        <a:rPr lang="en-US"/>
                        <a:t>1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Officer Appreciation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</a:t>
                      </a:r>
                      <a:r>
                        <a:rPr lang="en-US"/>
                        <a:t>07.9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Student Organization Annual Registration Fee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20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6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Total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386.07</a:t>
                      </a:r>
                      <a:endParaRPr/>
                    </a:p>
                  </a:txBody>
                  <a:tcPr marL="10200" marR="10200" marT="6800" marB="6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84" name="Google Shape;184;g10f383db37d_0_2"/>
          <p:cNvSpPr txBox="1"/>
          <p:nvPr/>
        </p:nvSpPr>
        <p:spPr>
          <a:xfrm>
            <a:off x="366889" y="5909342"/>
            <a:ext cx="63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Additional 8 Officer meetings were held in Jan, Feb , March, April, May, Sept, Oct &amp; Nov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F422DD-0BE7-4BF3-8539-85F97B75A6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C54440B-DB3E-42BA-B529-41408E8AFDDC}" type="datetime1">
              <a:rPr lang="en-US" smtClean="0"/>
              <a:t>1/21/22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f383db37d_0_295"/>
          <p:cNvSpPr txBox="1">
            <a:spLocks noGrp="1"/>
          </p:cNvSpPr>
          <p:nvPr>
            <p:ph type="title"/>
          </p:nvPr>
        </p:nvSpPr>
        <p:spPr>
          <a:xfrm>
            <a:off x="366889" y="197555"/>
            <a:ext cx="9066000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202</a:t>
            </a:r>
            <a:r>
              <a:rPr lang="en-US"/>
              <a:t>2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Chapter Vitality &amp; Help Needed</a:t>
            </a:r>
            <a:endParaRPr/>
          </a:p>
        </p:txBody>
      </p:sp>
      <p:sp>
        <p:nvSpPr>
          <p:cNvPr id="190" name="Google Shape;190;g10f383db37d_0_295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91" name="Google Shape;191;g10f383db37d_0_295"/>
          <p:cNvSpPr/>
          <p:nvPr/>
        </p:nvSpPr>
        <p:spPr>
          <a:xfrm>
            <a:off x="181425" y="1351350"/>
            <a:ext cx="8962500" cy="50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Chapter Vitality Assessment (Strong, Ok, Need Improvement)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0000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Good on finance due to minimal expenses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Attendance in our events is great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Great support from our officers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Good number of corporate events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Top Help Needed/Issues</a:t>
            </a:r>
            <a:r>
              <a:rPr lang="en-US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Officer/Member recruitment 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(Master students/postdocs leave in about 2 years)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Improve Collaboration within CTS &amp; UT ECE student orgs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More corporate events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Plans for 2022</a:t>
            </a:r>
            <a:endParaRPr sz="1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Continue working and expanding on new initiatives of 2020-2021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-"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Mentor/Mentee program (K-12 Outreach Program)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0F41F-A157-41D1-ACF6-926A9A3248A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38C9D56-01E7-4AB3-AA92-942899836EDE}" type="datetime1">
              <a:rPr lang="en-US" smtClean="0"/>
              <a:t>1/21/22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381000" y="68053"/>
            <a:ext cx="838199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CTS Leadership </a:t>
            </a:r>
            <a:endParaRPr/>
          </a:p>
        </p:txBody>
      </p:sp>
      <p:sp>
        <p:nvSpPr>
          <p:cNvPr id="199" name="Google Shape;199;p5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05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1" name="Google Shape;201;p5"/>
          <p:cNvSpPr txBox="1"/>
          <p:nvPr/>
        </p:nvSpPr>
        <p:spPr>
          <a:xfrm>
            <a:off x="0" y="612538"/>
            <a:ext cx="9144000" cy="10310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CTS Officers  	</a:t>
            </a: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Chair: </a:t>
            </a:r>
            <a:r>
              <a:rPr lang="en-US" sz="14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Larry Larson; 	</a:t>
            </a: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Vice Chair: </a:t>
            </a:r>
            <a:r>
              <a:rPr lang="en-US" sz="14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Andrew Bluiett; 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				Treasurer: </a:t>
            </a:r>
            <a:r>
              <a:rPr lang="en-US" sz="14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Bill Martino; 	</a:t>
            </a: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Secretary:  </a:t>
            </a:r>
            <a:r>
              <a:rPr lang="en-US" sz="14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Martha Dodge 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				Past Chairs:   </a:t>
            </a:r>
            <a:r>
              <a:rPr lang="en-US" sz="14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Fawzi Behmann, Leslie Martinich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200" b="1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02" name="Google Shape;202;p5"/>
          <p:cNvGraphicFramePr/>
          <p:nvPr/>
        </p:nvGraphicFramePr>
        <p:xfrm>
          <a:off x="865188" y="1513209"/>
          <a:ext cx="7400650" cy="4608670"/>
        </p:xfrm>
        <a:graphic>
          <a:graphicData uri="http://schemas.openxmlformats.org/drawingml/2006/table">
            <a:tbl>
              <a:tblPr firstRow="1" firstCol="1" bandRow="1">
                <a:noFill/>
                <a:tableStyleId>{F50468A0-80B0-4F31-B1B2-4ADCB07CEFB0}</a:tableStyleId>
              </a:tblPr>
              <a:tblGrid>
                <a:gridCol w="477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0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u="none" strike="noStrike" cap="none"/>
                        <a:t> Standing Committees &amp; </a:t>
                      </a:r>
                      <a:endParaRPr/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Coordinators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Committee Chair (K12 STEM)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John Purvis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Conference Chair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Fawzi Behmann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Consultants Net (Coord)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Luis Basto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Coordinator-Life Member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Kai Wong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Educational Activities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Leslie Martinich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Electronic Comm Coordinator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James Mercier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Finance Committee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Govt Activities Coordinator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Leslie Martinich   Mina Hanna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Membership Development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James Mercier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Newsletter Editor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Semih Aslan</a:t>
                      </a:r>
                      <a:endParaRPr/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Nomin &amp; Appointmts Chair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Leslie Martinich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Outreach Program-Corporate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Fawzi Behmann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Policies and Procedures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John Purvis          Tom Grim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PACE Chair (coordinator)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Norma Antunano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Professional Activities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Fawzi Behmann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R5 South Chair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Christopher Sanderson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275" marR="67275" marT="935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OU Analytics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925" marR="57925" marT="935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James Mercier</a:t>
                      </a:r>
                      <a:endParaRPr/>
                    </a:p>
                  </a:txBody>
                  <a:tcPr marL="67275" marR="67275" marT="935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EBB92E-69DC-48AF-8496-BBB46C5F33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857BD68-1515-49DE-8E2C-46E3EAAD105E}" type="datetime1">
              <a:rPr lang="en-US" smtClean="0"/>
              <a:t>1/21/22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 txBox="1">
            <a:spLocks noGrp="1"/>
          </p:cNvSpPr>
          <p:nvPr>
            <p:ph type="title"/>
          </p:nvPr>
        </p:nvSpPr>
        <p:spPr>
          <a:xfrm>
            <a:off x="381000" y="68053"/>
            <a:ext cx="8652831" cy="9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CTS Leadership - Executive Committee</a:t>
            </a:r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05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7634689" y="4457590"/>
            <a:ext cx="139914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For a  50% quorum: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 separate individual is required for each of the 13 votes required 8.29.2020</a:t>
            </a:r>
            <a:endParaRPr sz="800" b="1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2" name="Google Shape;212;p6"/>
          <p:cNvGraphicFramePr/>
          <p:nvPr/>
        </p:nvGraphicFramePr>
        <p:xfrm>
          <a:off x="444500" y="1305833"/>
          <a:ext cx="7034725" cy="5337300"/>
        </p:xfrm>
        <a:graphic>
          <a:graphicData uri="http://schemas.openxmlformats.org/drawingml/2006/table">
            <a:tbl>
              <a:tblPr firstRow="1" firstCol="1" bandRow="1">
                <a:noFill/>
                <a:tableStyleId>{F50468A0-80B0-4F31-B1B2-4ADCB07CEFB0}</a:tableStyleId>
              </a:tblPr>
              <a:tblGrid>
                <a:gridCol w="104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 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 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/>
                        <a:t> </a:t>
                      </a:r>
                      <a:endParaRPr sz="800" b="0" i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Section Chair 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Larry Larson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Vice Chair  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Andrew Bluiett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Manager of Electronic Communications 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James Mercier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Secretary 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Martha Dodge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Treasurer 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Bill Martino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One of Two Immediate two Past Section Chairs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Fawzi Behmann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One of Two Immediate two Past Section Chairs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Leslie Martinich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CH05005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Comm/Sig Proc./Consumer Tech (COM19/SP01/CE08)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Fawzi Behmann      *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CH05006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Computer &amp; EMBS (C16/EMB18)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Fawzi Behmann.     *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CH05008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Electromagnetic Compatibility (EMC27)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Ross Carlton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CH05009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(PI)</a:t>
                      </a:r>
                      <a:r>
                        <a:rPr lang="en-US" sz="1100" b="1" baseline="300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(PE31, PEL35 ,IE13, IA34, PSE43)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Ruth Sulzer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CH05069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Photonics (PHO36)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Daniel Wasserman #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CH05188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Ckts &amp; Sys/Solid State (CAS/SSC)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Jaydeep Kulkarni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CH05202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Education (E25)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Leslie Martinich       *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CH05220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Ant. Prop. &amp; MW Tech (AP03/MTT17)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Casey Latham #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CH05225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Instrument &amp; Measurement (IM09)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#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CH05230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CEDA44  Council/Electronic Design&amp; Automation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Kevin Nesmith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CH05235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 &amp; Engr Mgmt (TEM14)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Leslie Martinich      *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CH05240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SEN39 Sensors Council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Brent Lunceford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CH05250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 &amp; Engr Mgmt (TEM14) (UT-Austin Grad)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Suyogya Karki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CH10136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Electron Devices (ED15)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Larry Larson          *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CN50005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Consultants Network (CN)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Luis Basto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YP50005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Young Professionals (YP)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Karina Paz/Daniel Lewis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LM50005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Life Member (LM)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Kai Wong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WE50005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Women in Engineering (WE)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Leslie Martinich       *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SSR</a:t>
                      </a:r>
                      <a:endParaRPr sz="11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Section Student Representative (SSR)</a:t>
                      </a:r>
                      <a:endParaRPr sz="11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Justice Micka (TX State)</a:t>
                      </a:r>
                      <a:endParaRPr sz="1100" b="0" i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>
                          <a:solidFill>
                            <a:srgbClr val="0C0C0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Quorum 13</a:t>
                      </a:r>
                      <a:endParaRPr sz="1000" b="1" i="0">
                        <a:solidFill>
                          <a:srgbClr val="0C0C0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>
                          <a:solidFill>
                            <a:srgbClr val="0C0C0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* Another Chap/AG Officer can vote for the Chair</a:t>
                      </a:r>
                      <a:endParaRPr sz="1000" b="1" i="0">
                        <a:solidFill>
                          <a:srgbClr val="0C0C0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>
                          <a:solidFill>
                            <a:srgbClr val="0C0C0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# Inactive</a:t>
                      </a:r>
                      <a:endParaRPr sz="1000" b="0" i="0">
                        <a:solidFill>
                          <a:srgbClr val="0C0C0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1875" marR="61875" marT="0" marB="0" anchor="ctr">
                    <a:solidFill>
                      <a:srgbClr val="F9F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E049D-2EBD-4818-BEBE-F872E13EC3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7691494-39EB-473A-882A-79DAAE282CFD}" type="datetime1">
              <a:rPr lang="en-US" smtClean="0"/>
              <a:t>1/21/22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>
            <a:spLocks noGrp="1"/>
          </p:cNvSpPr>
          <p:nvPr>
            <p:ph type="title"/>
          </p:nvPr>
        </p:nvSpPr>
        <p:spPr>
          <a:xfrm>
            <a:off x="444500" y="208600"/>
            <a:ext cx="8388427" cy="94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CTS Leadership - Section Committee </a:t>
            </a:r>
            <a:endParaRPr/>
          </a:p>
        </p:txBody>
      </p:sp>
      <p:sp>
        <p:nvSpPr>
          <p:cNvPr id="219" name="Google Shape;219;p7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05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1647633" y="6125517"/>
            <a:ext cx="59821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For a quorum: A separate individual is required for each of the 8 votes required 8.29.2020</a:t>
            </a:r>
            <a:endParaRPr sz="12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2" name="Google Shape;222;p7"/>
          <p:cNvGraphicFramePr/>
          <p:nvPr/>
        </p:nvGraphicFramePr>
        <p:xfrm>
          <a:off x="373807" y="1471454"/>
          <a:ext cx="8049500" cy="4526280"/>
        </p:xfrm>
        <a:graphic>
          <a:graphicData uri="http://schemas.openxmlformats.org/drawingml/2006/table">
            <a:tbl>
              <a:tblPr firstRow="1" firstCol="1" bandRow="1">
                <a:noFill/>
                <a:tableStyleId>{F50468A0-80B0-4F31-B1B2-4ADCB07CEFB0}</a:tableStyleId>
              </a:tblPr>
              <a:tblGrid>
                <a:gridCol w="147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Section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Section Chair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Larry Larson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Committee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Vice Chair  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Andrew Bluiett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Manager of Electronic Communications  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James Mercier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Secretary 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Martha Dodge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Treasurer 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Bill Martino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Immediate two Past Section Chairs  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Fawzi Behmann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Immediate two Past Section Chairs  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Leslie Martinich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Standing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Awards and Recognition 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Leslie Martinich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Committees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Electronics Communications 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James Mercier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K-12 Educational Activities 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John Purvis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Membership Development 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James Mercier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Policies and Procedures 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Tom Grim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Professional Activities 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Fawzi Behmann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University Student Liaison 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Larry Larson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/>
                        <a:t>Quorum 8</a:t>
                      </a:r>
                      <a:endParaRPr sz="1200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/>
                        <a:t>vTools </a:t>
                      </a:r>
                      <a:endParaRPr sz="1200" b="1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/>
                        <a:t>Kenny Rice</a:t>
                      </a:r>
                      <a:endParaRPr sz="1200" b="1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>
                          <a:solidFill>
                            <a:srgbClr val="FFFF00"/>
                          </a:solidFill>
                        </a:rPr>
                        <a:t>Other Chairs</a:t>
                      </a:r>
                      <a:endParaRPr sz="1200" i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/>
                        <a:t>Newsletter Editor</a:t>
                      </a:r>
                      <a:endParaRPr sz="12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Semih Aslan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/>
                        <a:t> </a:t>
                      </a:r>
                      <a:endParaRPr sz="12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/>
                        <a:t>PACE Chair</a:t>
                      </a:r>
                      <a:endParaRPr sz="12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Norma Antunano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/>
                        <a:t> </a:t>
                      </a:r>
                      <a:endParaRPr sz="12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1"/>
                        <a:t>Government Activities</a:t>
                      </a:r>
                      <a:endParaRPr sz="12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Leslie Martinich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03FBCE-D87C-46D7-AD1B-43FCD78BFE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BD7BC86-5E05-4DD3-86FC-5B68A7D7B9B5}" type="datetime1">
              <a:rPr lang="en-US" smtClean="0"/>
              <a:t>1/21/22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381000" y="321441"/>
            <a:ext cx="838199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CTS Student Leadership </a:t>
            </a:r>
            <a:endParaRPr/>
          </a:p>
        </p:txBody>
      </p:sp>
      <p:sp>
        <p:nvSpPr>
          <p:cNvPr id="229" name="Google Shape;229;p8"/>
          <p:cNvSpPr txBox="1">
            <a:spLocks noGrp="1"/>
          </p:cNvSpPr>
          <p:nvPr>
            <p:ph type="sldNum" idx="12"/>
          </p:nvPr>
        </p:nvSpPr>
        <p:spPr>
          <a:xfrm>
            <a:off x="444500" y="6356350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05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31" name="Google Shape;231;p8"/>
          <p:cNvGraphicFramePr/>
          <p:nvPr/>
        </p:nvGraphicFramePr>
        <p:xfrm>
          <a:off x="381001" y="1998490"/>
          <a:ext cx="8382000" cy="3901440"/>
        </p:xfrm>
        <a:graphic>
          <a:graphicData uri="http://schemas.openxmlformats.org/drawingml/2006/table">
            <a:tbl>
              <a:tblPr firstRow="1" firstCol="1" bandRow="1">
                <a:noFill/>
                <a:tableStyleId>{F50468A0-80B0-4F31-B1B2-4ADCB07CEFB0}</a:tableStyleId>
              </a:tblPr>
              <a:tblGrid>
                <a:gridCol w="115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5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STB04141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Texas State Branch Chair/President 2021-22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Stephen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Smyth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hlinkClick r:id="rId3"/>
                        </a:rPr>
                        <a:t>wpx1@txstate.edu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STB04141A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Texas State Computer Engr Branch Chapter Chair/President 2021-22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Jessie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Smith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hlinkClick r:id="rId4"/>
                        </a:rPr>
                        <a:t>j_s817@txstate.edu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STB01971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UT Austin Branch Chair/President 2021-22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Pranesh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Satish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hlinkClick r:id="rId5"/>
                        </a:rPr>
                        <a:t>chair@ieeeut.org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SBC01971A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UT-Austin (COM19) Communications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 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Not active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SBC01971B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UT Austin Branch RAS Chapter Chair/President 2021-22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Ian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Krause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hlinkClick r:id="rId6"/>
                        </a:rPr>
                        <a:t>ras_president@utlists.utexas.edu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SBC01971C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UT-Austin (PE31) Power &amp; Energy 2021-22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Umar Burney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hlinkClick r:id="rId7"/>
                        </a:rPr>
                        <a:t>president.ut.ieeepes@gmail.com</a:t>
                      </a:r>
                      <a:endParaRPr sz="1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HKN023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UT Eta Kappa Nu, Psi Austin 2021-22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Madilyn Sikorski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 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strike="noStrike">
                          <a:solidFill>
                            <a:schemeClr val="hlink"/>
                          </a:solidFill>
                          <a:hlinkClick r:id="rId8"/>
                        </a:rPr>
                        <a:t>president@hkn.ece.utexas.edu</a:t>
                      </a:r>
                      <a:endParaRPr sz="1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/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2" name="Google Shape;232;p8"/>
          <p:cNvSpPr/>
          <p:nvPr/>
        </p:nvSpPr>
        <p:spPr>
          <a:xfrm>
            <a:off x="19806" y="1835150"/>
            <a:ext cx="1065295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C505F7-7045-4056-B6FE-098C6FC046D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807F5C9-FA09-4D2C-90D3-5F9FAFCDBD8C}" type="datetime1">
              <a:rPr lang="en-US" smtClean="0"/>
              <a:t>1/21/22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rgbClr val="000000"/>
      </a:dk1>
      <a:lt1>
        <a:srgbClr val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1311</Words>
  <Application>Microsoft Macintosh PowerPoint</Application>
  <PresentationFormat>On-screen Show (4:3)</PresentationFormat>
  <Paragraphs>358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Merriweather Sans</vt:lpstr>
      <vt:lpstr>Noto Sans Symbols</vt:lpstr>
      <vt:lpstr>Times New Roman</vt:lpstr>
      <vt:lpstr>Verdana</vt:lpstr>
      <vt:lpstr>IEEE-Template</vt:lpstr>
      <vt:lpstr>IEEE Central Texas Section 2022 Summer/Fall Leadership Planning Meeting January 22, 2022 San Marcos, TX &amp; Virtual</vt:lpstr>
      <vt:lpstr>Vision</vt:lpstr>
      <vt:lpstr>Leadership Team</vt:lpstr>
      <vt:lpstr>2021 Meetings &amp; Reporting</vt:lpstr>
      <vt:lpstr>2022 Chapter Vitality &amp; Help Needed</vt:lpstr>
      <vt:lpstr>CTS Leadership </vt:lpstr>
      <vt:lpstr>CTS Leadership - Executive Committee</vt:lpstr>
      <vt:lpstr>CTS Leadership - Section Committee </vt:lpstr>
      <vt:lpstr>CTS Student Leadership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Central Texas Section 2022 Summer/Fall Leadership Planning Meeting January 22, 2022 San Marcos, TX &amp; Virtual</dc:title>
  <dc:creator>Engel, Lisa Lisa.</dc:creator>
  <cp:lastModifiedBy>mcdodge@gmail.com</cp:lastModifiedBy>
  <cp:revision>1</cp:revision>
  <dcterms:created xsi:type="dcterms:W3CDTF">2012-12-04T23:01:03Z</dcterms:created>
  <dcterms:modified xsi:type="dcterms:W3CDTF">2022-01-21T22:31:55Z</dcterms:modified>
</cp:coreProperties>
</file>