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15"/>
  </p:notesMasterIdLst>
  <p:handoutMasterIdLst>
    <p:handoutMasterId r:id="rId16"/>
  </p:handoutMasterIdLst>
  <p:sldIdLst>
    <p:sldId id="257" r:id="rId2"/>
    <p:sldId id="280" r:id="rId3"/>
    <p:sldId id="271" r:id="rId4"/>
    <p:sldId id="284" r:id="rId5"/>
    <p:sldId id="270" r:id="rId6"/>
    <p:sldId id="282" r:id="rId7"/>
    <p:sldId id="286" r:id="rId8"/>
    <p:sldId id="285" r:id="rId9"/>
    <p:sldId id="287" r:id="rId10"/>
    <p:sldId id="276" r:id="rId11"/>
    <p:sldId id="269" r:id="rId12"/>
    <p:sldId id="277" r:id="rId13"/>
    <p:sldId id="28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FA0"/>
    <a:srgbClr val="EDEDED"/>
    <a:srgbClr val="FEE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85640" autoAdjust="0"/>
  </p:normalViewPr>
  <p:slideViewPr>
    <p:cSldViewPr snapToGrid="0" snapToObjects="1">
      <p:cViewPr varScale="1">
        <p:scale>
          <a:sx n="99" d="100"/>
          <a:sy n="99" d="100"/>
        </p:scale>
        <p:origin x="2360" y="168"/>
      </p:cViewPr>
      <p:guideLst>
        <p:guide orient="horz" pos="2160"/>
        <p:guide pos="2880"/>
      </p:guideLst>
    </p:cSldViewPr>
  </p:slideViewPr>
  <p:outlineViewPr>
    <p:cViewPr>
      <p:scale>
        <a:sx n="33" d="100"/>
        <a:sy n="33" d="100"/>
      </p:scale>
      <p:origin x="0" y="8456"/>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7F6AEF-43BD-F24E-AF9E-58A74ECF4FF5}" type="datetimeFigureOut">
              <a:rPr lang="en-US" smtClean="0"/>
              <a:pPr/>
              <a:t>1/21/22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30CF53-BDDA-474E-896B-5EB7565C7FE7}" type="slidenum">
              <a:rPr lang="en-US" smtClean="0"/>
              <a:pPr/>
              <a:t>‹#›</a:t>
            </a:fld>
            <a:endParaRPr lang="en-US" dirty="0"/>
          </a:p>
        </p:txBody>
      </p:sp>
    </p:spTree>
    <p:extLst>
      <p:ext uri="{BB962C8B-B14F-4D97-AF65-F5344CB8AC3E}">
        <p14:creationId xmlns:p14="http://schemas.microsoft.com/office/powerpoint/2010/main" val="1871310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08296-1A5B-444E-A65C-074B487ADD6F}" type="datetimeFigureOut">
              <a:rPr lang="en-US" smtClean="0"/>
              <a:pPr/>
              <a:t>1/21/22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23963-13E2-554B-8982-7FA41FE663DC}" type="slidenum">
              <a:rPr lang="en-US" smtClean="0"/>
              <a:pPr/>
              <a:t>‹#›</a:t>
            </a:fld>
            <a:endParaRPr lang="en-US" dirty="0"/>
          </a:p>
        </p:txBody>
      </p:sp>
    </p:spTree>
    <p:extLst>
      <p:ext uri="{BB962C8B-B14F-4D97-AF65-F5344CB8AC3E}">
        <p14:creationId xmlns:p14="http://schemas.microsoft.com/office/powerpoint/2010/main" val="39010562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A23963-13E2-554B-8982-7FA41FE663DC}" type="slidenum">
              <a:rPr lang="en-US" smtClean="0"/>
              <a:pPr/>
              <a:t>2</a:t>
            </a:fld>
            <a:endParaRPr lang="en-US" dirty="0"/>
          </a:p>
        </p:txBody>
      </p:sp>
    </p:spTree>
    <p:extLst>
      <p:ext uri="{BB962C8B-B14F-4D97-AF65-F5344CB8AC3E}">
        <p14:creationId xmlns:p14="http://schemas.microsoft.com/office/powerpoint/2010/main" val="73997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video, click the slide to play!) </a:t>
            </a:r>
            <a:br>
              <a:rPr lang="en-US" dirty="0"/>
            </a:br>
            <a:r>
              <a:rPr lang="en-US" dirty="0"/>
              <a:t>General idea: effective visualizations pique interest and can be used for SM campaigns!</a:t>
            </a:r>
          </a:p>
        </p:txBody>
      </p:sp>
      <p:sp>
        <p:nvSpPr>
          <p:cNvPr id="4" name="Slide Number Placeholder 3"/>
          <p:cNvSpPr>
            <a:spLocks noGrp="1"/>
          </p:cNvSpPr>
          <p:nvPr>
            <p:ph type="sldNum" sz="quarter" idx="5"/>
          </p:nvPr>
        </p:nvSpPr>
        <p:spPr/>
        <p:txBody>
          <a:bodyPr/>
          <a:lstStyle/>
          <a:p>
            <a:fld id="{9AA23963-13E2-554B-8982-7FA41FE663DC}" type="slidenum">
              <a:rPr lang="en-US" smtClean="0"/>
              <a:pPr/>
              <a:t>11</a:t>
            </a:fld>
            <a:endParaRPr lang="en-US" dirty="0"/>
          </a:p>
        </p:txBody>
      </p:sp>
    </p:spTree>
    <p:extLst>
      <p:ext uri="{BB962C8B-B14F-4D97-AF65-F5344CB8AC3E}">
        <p14:creationId xmlns:p14="http://schemas.microsoft.com/office/powerpoint/2010/main" val="424996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desired outcome with prioritizing social media campaigns is a cyclic feedback loop: </a:t>
            </a:r>
          </a:p>
          <a:p>
            <a:r>
              <a:rPr lang="en-US" dirty="0"/>
              <a:t>IEEE groups showcase their work -&gt; Attract interest from students and investors -&gt; Increase in guest speakers from companies and faculty -&gt; Increase in student membership -&gt; More projects to showcase!</a:t>
            </a:r>
          </a:p>
        </p:txBody>
      </p:sp>
      <p:sp>
        <p:nvSpPr>
          <p:cNvPr id="4" name="Slide Number Placeholder 3"/>
          <p:cNvSpPr>
            <a:spLocks noGrp="1"/>
          </p:cNvSpPr>
          <p:nvPr>
            <p:ph type="sldNum" sz="quarter" idx="5"/>
          </p:nvPr>
        </p:nvSpPr>
        <p:spPr/>
        <p:txBody>
          <a:bodyPr/>
          <a:lstStyle/>
          <a:p>
            <a:fld id="{9AA23963-13E2-554B-8982-7FA41FE663DC}" type="slidenum">
              <a:rPr lang="en-US" smtClean="0"/>
              <a:pPr/>
              <a:t>12</a:t>
            </a:fld>
            <a:endParaRPr lang="en-US" dirty="0"/>
          </a:p>
        </p:txBody>
      </p:sp>
    </p:spTree>
    <p:extLst>
      <p:ext uri="{BB962C8B-B14F-4D97-AF65-F5344CB8AC3E}">
        <p14:creationId xmlns:p14="http://schemas.microsoft.com/office/powerpoint/2010/main" val="138491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A23963-13E2-554B-8982-7FA41FE663DC}" type="slidenum">
              <a:rPr lang="en-US" smtClean="0"/>
              <a:pPr/>
              <a:t>3</a:t>
            </a:fld>
            <a:endParaRPr lang="en-US" dirty="0"/>
          </a:p>
        </p:txBody>
      </p:sp>
    </p:spTree>
    <p:extLst>
      <p:ext uri="{BB962C8B-B14F-4D97-AF65-F5344CB8AC3E}">
        <p14:creationId xmlns:p14="http://schemas.microsoft.com/office/powerpoint/2010/main" val="130173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understanding is that the SSR position is fairly new to the Central Texas section. General ideas as to how the SSR could best serve the section include: </a:t>
            </a:r>
            <a:br>
              <a:rPr lang="en-US" dirty="0"/>
            </a:br>
            <a:r>
              <a:rPr lang="en-US" dirty="0"/>
              <a:t>1. Assisting student chapters with their data collection/metrics collection for effective reporting to the executive board </a:t>
            </a:r>
          </a:p>
          <a:p>
            <a:r>
              <a:rPr lang="en-US" dirty="0"/>
              <a:t>2. Stewarding an interdisciplinary relationship between STEM departments, to expose IEEE students to research opportunities</a:t>
            </a:r>
          </a:p>
          <a:p>
            <a:r>
              <a:rPr lang="en-US" dirty="0"/>
              <a:t>3. Working with social media coordinators to effectively market/bring exposure to IEEE activities, to engage interest from investors and prospective students</a:t>
            </a:r>
          </a:p>
        </p:txBody>
      </p:sp>
      <p:sp>
        <p:nvSpPr>
          <p:cNvPr id="4" name="Slide Number Placeholder 3"/>
          <p:cNvSpPr>
            <a:spLocks noGrp="1"/>
          </p:cNvSpPr>
          <p:nvPr>
            <p:ph type="sldNum" sz="quarter" idx="5"/>
          </p:nvPr>
        </p:nvSpPr>
        <p:spPr/>
        <p:txBody>
          <a:bodyPr/>
          <a:lstStyle/>
          <a:p>
            <a:fld id="{9AA23963-13E2-554B-8982-7FA41FE663DC}" type="slidenum">
              <a:rPr lang="en-US" smtClean="0"/>
              <a:pPr/>
              <a:t>4</a:t>
            </a:fld>
            <a:endParaRPr lang="en-US" dirty="0"/>
          </a:p>
        </p:txBody>
      </p:sp>
    </p:spTree>
    <p:extLst>
      <p:ext uri="{BB962C8B-B14F-4D97-AF65-F5344CB8AC3E}">
        <p14:creationId xmlns:p14="http://schemas.microsoft.com/office/powerpoint/2010/main" val="142082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idea: data collection is important and effective! Ensuring that chapters have an idea of important KPIs to pursue means that the executive board will have affirmation of their legislative and funding decisions. The desired outcome is that student chapters will have extra support for future initiatives.</a:t>
            </a:r>
          </a:p>
        </p:txBody>
      </p:sp>
      <p:sp>
        <p:nvSpPr>
          <p:cNvPr id="4" name="Slide Number Placeholder 3"/>
          <p:cNvSpPr>
            <a:spLocks noGrp="1"/>
          </p:cNvSpPr>
          <p:nvPr>
            <p:ph type="sldNum" sz="quarter" idx="5"/>
          </p:nvPr>
        </p:nvSpPr>
        <p:spPr/>
        <p:txBody>
          <a:bodyPr/>
          <a:lstStyle/>
          <a:p>
            <a:fld id="{9AA23963-13E2-554B-8982-7FA41FE663DC}" type="slidenum">
              <a:rPr lang="en-US" smtClean="0"/>
              <a:pPr/>
              <a:t>5</a:t>
            </a:fld>
            <a:endParaRPr lang="en-US" dirty="0"/>
          </a:p>
        </p:txBody>
      </p:sp>
    </p:spTree>
    <p:extLst>
      <p:ext uri="{BB962C8B-B14F-4D97-AF65-F5344CB8AC3E}">
        <p14:creationId xmlns:p14="http://schemas.microsoft.com/office/powerpoint/2010/main" val="25589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idea: data collection is important and effective! Ensuring that chapters have an idea of important KPIs to pursue means that the executive board will have affirmation of their legislative and funding decisions. The desired outcome is that student chapters will have extra support for future initiatives.</a:t>
            </a:r>
          </a:p>
        </p:txBody>
      </p:sp>
      <p:sp>
        <p:nvSpPr>
          <p:cNvPr id="4" name="Slide Number Placeholder 3"/>
          <p:cNvSpPr>
            <a:spLocks noGrp="1"/>
          </p:cNvSpPr>
          <p:nvPr>
            <p:ph type="sldNum" sz="quarter" idx="5"/>
          </p:nvPr>
        </p:nvSpPr>
        <p:spPr/>
        <p:txBody>
          <a:bodyPr/>
          <a:lstStyle/>
          <a:p>
            <a:fld id="{9AA23963-13E2-554B-8982-7FA41FE663DC}" type="slidenum">
              <a:rPr lang="en-US" smtClean="0"/>
              <a:pPr/>
              <a:t>6</a:t>
            </a:fld>
            <a:endParaRPr lang="en-US" dirty="0"/>
          </a:p>
        </p:txBody>
      </p:sp>
    </p:spTree>
    <p:extLst>
      <p:ext uri="{BB962C8B-B14F-4D97-AF65-F5344CB8AC3E}">
        <p14:creationId xmlns:p14="http://schemas.microsoft.com/office/powerpoint/2010/main" val="399711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idea: data collection is important and effective! Ensuring that chapters have an idea of important KPIs to pursue means that the executive board will have affirmation of their legislative and funding decisions. The desired outcome is that student chapters will have extra support for future initiatives.</a:t>
            </a:r>
          </a:p>
        </p:txBody>
      </p:sp>
      <p:sp>
        <p:nvSpPr>
          <p:cNvPr id="4" name="Slide Number Placeholder 3"/>
          <p:cNvSpPr>
            <a:spLocks noGrp="1"/>
          </p:cNvSpPr>
          <p:nvPr>
            <p:ph type="sldNum" sz="quarter" idx="5"/>
          </p:nvPr>
        </p:nvSpPr>
        <p:spPr/>
        <p:txBody>
          <a:bodyPr/>
          <a:lstStyle/>
          <a:p>
            <a:fld id="{9AA23963-13E2-554B-8982-7FA41FE663DC}" type="slidenum">
              <a:rPr lang="en-US" smtClean="0"/>
              <a:pPr/>
              <a:t>7</a:t>
            </a:fld>
            <a:endParaRPr lang="en-US" dirty="0"/>
          </a:p>
        </p:txBody>
      </p:sp>
    </p:spTree>
    <p:extLst>
      <p:ext uri="{BB962C8B-B14F-4D97-AF65-F5344CB8AC3E}">
        <p14:creationId xmlns:p14="http://schemas.microsoft.com/office/powerpoint/2010/main" val="252544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goal is to encourage not only IEEE growth through membership increase, but also improve the reputation of IEEE chapters by providing opportunities for students to make impacts in non-EE fields. A large IEEE student population actively involved in research looks great for the university and IEEE chapter overall. </a:t>
            </a:r>
          </a:p>
        </p:txBody>
      </p:sp>
      <p:sp>
        <p:nvSpPr>
          <p:cNvPr id="4" name="Slide Number Placeholder 3"/>
          <p:cNvSpPr>
            <a:spLocks noGrp="1"/>
          </p:cNvSpPr>
          <p:nvPr>
            <p:ph type="sldNum" sz="quarter" idx="5"/>
          </p:nvPr>
        </p:nvSpPr>
        <p:spPr/>
        <p:txBody>
          <a:bodyPr/>
          <a:lstStyle/>
          <a:p>
            <a:fld id="{9AA23963-13E2-554B-8982-7FA41FE663DC}" type="slidenum">
              <a:rPr lang="en-US" smtClean="0"/>
              <a:pPr/>
              <a:t>8</a:t>
            </a:fld>
            <a:endParaRPr lang="en-US" dirty="0"/>
          </a:p>
        </p:txBody>
      </p:sp>
    </p:spTree>
    <p:extLst>
      <p:ext uri="{BB962C8B-B14F-4D97-AF65-F5344CB8AC3E}">
        <p14:creationId xmlns:p14="http://schemas.microsoft.com/office/powerpoint/2010/main" val="197513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goal is to encourage not only IEEE growth through membership increase, but also improve the reputation of IEEE chapters by providing opportunities for students to make impacts in non-EE fields. A large IEEE student population actively involved in research looks great for the university and IEEE chapter overall. </a:t>
            </a:r>
          </a:p>
        </p:txBody>
      </p:sp>
      <p:sp>
        <p:nvSpPr>
          <p:cNvPr id="4" name="Slide Number Placeholder 3"/>
          <p:cNvSpPr>
            <a:spLocks noGrp="1"/>
          </p:cNvSpPr>
          <p:nvPr>
            <p:ph type="sldNum" sz="quarter" idx="5"/>
          </p:nvPr>
        </p:nvSpPr>
        <p:spPr/>
        <p:txBody>
          <a:bodyPr/>
          <a:lstStyle/>
          <a:p>
            <a:fld id="{9AA23963-13E2-554B-8982-7FA41FE663DC}" type="slidenum">
              <a:rPr lang="en-US" smtClean="0"/>
              <a:pPr/>
              <a:t>9</a:t>
            </a:fld>
            <a:endParaRPr lang="en-US" dirty="0"/>
          </a:p>
        </p:txBody>
      </p:sp>
    </p:spTree>
    <p:extLst>
      <p:ext uri="{BB962C8B-B14F-4D97-AF65-F5344CB8AC3E}">
        <p14:creationId xmlns:p14="http://schemas.microsoft.com/office/powerpoint/2010/main" val="63228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idea: how do we attract prospective students and investors for funding? Effect social media campaigns exist, it just takes experimenting to find the right formula!</a:t>
            </a:r>
          </a:p>
        </p:txBody>
      </p:sp>
      <p:sp>
        <p:nvSpPr>
          <p:cNvPr id="4" name="Slide Number Placeholder 3"/>
          <p:cNvSpPr>
            <a:spLocks noGrp="1"/>
          </p:cNvSpPr>
          <p:nvPr>
            <p:ph type="sldNum" sz="quarter" idx="5"/>
          </p:nvPr>
        </p:nvSpPr>
        <p:spPr/>
        <p:txBody>
          <a:bodyPr/>
          <a:lstStyle/>
          <a:p>
            <a:fld id="{9AA23963-13E2-554B-8982-7FA41FE663DC}" type="slidenum">
              <a:rPr lang="en-US" smtClean="0"/>
              <a:pPr/>
              <a:t>10</a:t>
            </a:fld>
            <a:endParaRPr lang="en-US" dirty="0"/>
          </a:p>
        </p:txBody>
      </p:sp>
    </p:spTree>
    <p:extLst>
      <p:ext uri="{BB962C8B-B14F-4D97-AF65-F5344CB8AC3E}">
        <p14:creationId xmlns:p14="http://schemas.microsoft.com/office/powerpoint/2010/main" val="2836271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
        <p:nvSpPr>
          <p:cNvPr id="15"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200995973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6"/>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204899738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9" name="Date Placeholder 2"/>
          <p:cNvSpPr>
            <a:spLocks noGrp="1"/>
          </p:cNvSpPr>
          <p:nvPr>
            <p:ph type="dt" sz="half" idx="27"/>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412006971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4"/>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968227287"/>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7"/>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92800950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8" name="Date Placeholder 2"/>
          <p:cNvSpPr>
            <a:spLocks noGrp="1"/>
          </p:cNvSpPr>
          <p:nvPr>
            <p:ph type="dt" sz="half" idx="24"/>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22969362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a:t>Drag picture to placeholder or click icon to add</a:t>
            </a:r>
          </a:p>
        </p:txBody>
      </p:sp>
      <p:sp>
        <p:nvSpPr>
          <p:cNvPr id="5" name="Slide Number Placeholder 1"/>
          <p:cNvSpPr>
            <a:spLocks noGrp="1"/>
          </p:cNvSpPr>
          <p:nvPr>
            <p:ph type="sldNum" sz="quarter" idx="13"/>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33355848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4023795627"/>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AE624A3A-E201-E64D-A1AF-8933030ED462}" type="datetime1">
              <a:rPr lang="en-US" smtClean="0"/>
              <a:pPr/>
              <a:t>1/21/22</a:t>
            </a:fld>
            <a:endParaRPr lang="en-US" dirty="0"/>
          </a:p>
        </p:txBody>
      </p:sp>
      <p:sp>
        <p:nvSpPr>
          <p:cNvPr id="3" name="Slide Number Placeholder 2"/>
          <p:cNvSpPr>
            <a:spLocks noGrp="1"/>
          </p:cNvSpPr>
          <p:nvPr>
            <p:ph type="sldNum" sz="quarter" idx="13"/>
          </p:nvPr>
        </p:nvSpPr>
        <p:spPr/>
        <p:txBody>
          <a:bodyPr/>
          <a:lstStyle/>
          <a:p>
            <a:fld id="{E6804216-43FB-7B4B-869C-5EF6DEEE5C8E}" type="slidenum">
              <a:rPr lang="en-US" smtClean="0"/>
              <a:pPr/>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303663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6"/>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70004507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089610676"/>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49068996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pPr/>
              <a:t>1/21/22</a:t>
            </a:fld>
            <a:endParaRPr lang="en-US" dirty="0"/>
          </a:p>
        </p:txBody>
      </p:sp>
      <p:sp>
        <p:nvSpPr>
          <p:cNvPr id="12"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89362453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p:txBody>
          <a:bodyPr/>
          <a:lstStyle>
            <a:lvl1pPr>
              <a:defRPr/>
            </a:lvl1pPr>
          </a:lstStyle>
          <a:p>
            <a:fld id="{F4D56339-E211-4045-8133-D29ABDC9BFDB}" type="datetime1">
              <a:rPr lang="en-US" smtClean="0"/>
              <a:pPr/>
              <a:t>1/21/22</a:t>
            </a:fld>
            <a:endParaRPr lang="en-US" dirty="0"/>
          </a:p>
        </p:txBody>
      </p:sp>
      <p:sp>
        <p:nvSpPr>
          <p:cNvPr id="18" name="Slide Number Placeholder 2"/>
          <p:cNvSpPr>
            <a:spLocks noGrp="1"/>
          </p:cNvSpPr>
          <p:nvPr>
            <p:ph type="sldNum" sz="quarter" idx="19"/>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p:txBody>
          <a:bodyPr/>
          <a:lstStyle>
            <a:lvl1pPr>
              <a:defRPr/>
            </a:lvl1pPr>
          </a:lstStyle>
          <a:p>
            <a:fld id="{6DD9AAD7-68B0-BB47-811E-49F2684A621E}" type="datetime1">
              <a:rPr lang="en-US" smtClean="0"/>
              <a:pPr/>
              <a:t>1/21/22</a:t>
            </a:fld>
            <a:endParaRPr lang="en-US" dirty="0"/>
          </a:p>
        </p:txBody>
      </p:sp>
      <p:sp>
        <p:nvSpPr>
          <p:cNvPr id="13" name="Slide Number Placeholder 2"/>
          <p:cNvSpPr>
            <a:spLocks noGrp="1"/>
          </p:cNvSpPr>
          <p:nvPr>
            <p:ph type="sldNum" sz="quarter" idx="16"/>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5" name="Date Placeholder 3"/>
          <p:cNvSpPr>
            <a:spLocks noGrp="1"/>
          </p:cNvSpPr>
          <p:nvPr>
            <p:ph type="dt" sz="half" idx="11"/>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171693020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2"/>
          <p:cNvSpPr>
            <a:spLocks noGrp="1"/>
          </p:cNvSpPr>
          <p:nvPr>
            <p:ph type="dt" sz="half" idx="11"/>
          </p:nvPr>
        </p:nvSpPr>
        <p:spPr/>
        <p:txBody>
          <a:bodyPr/>
          <a:lstStyle>
            <a:lvl1pPr>
              <a:defRPr/>
            </a:lvl1pPr>
          </a:lstStyle>
          <a:p>
            <a:fld id="{EAE95F89-96EF-A548-84A3-934B2C601EDF}" type="datetime1">
              <a:rPr lang="en-US" smtClean="0"/>
              <a:pPr/>
              <a:t>1/21/22</a:t>
            </a:fld>
            <a:endParaRPr lang="en-US" dirty="0"/>
          </a:p>
        </p:txBody>
      </p:sp>
    </p:spTree>
    <p:extLst>
      <p:ext uri="{BB962C8B-B14F-4D97-AF65-F5344CB8AC3E}">
        <p14:creationId xmlns:p14="http://schemas.microsoft.com/office/powerpoint/2010/main" val="377729180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EAE95F89-96EF-A548-84A3-934B2C601EDF}" type="datetime1">
              <a:rPr lang="en-US" smtClean="0"/>
              <a:pPr/>
              <a:t>1/21/22</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eee_tag_blue_006699.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18425" y="6132513"/>
            <a:ext cx="989013"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bwMode="auto">
          <a:xfrm>
            <a:off x="444500" y="2879023"/>
            <a:ext cx="7909316" cy="29450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100000"/>
              </a:lnSpc>
            </a:pPr>
            <a:r>
              <a:rPr lang="en-US" sz="2000" dirty="0">
                <a:latin typeface="Verdana" charset="0"/>
              </a:rPr>
              <a:t>IEEE Central Texas Section</a:t>
            </a:r>
            <a:br>
              <a:rPr lang="en-US" sz="2000" dirty="0">
                <a:latin typeface="Verdana" charset="0"/>
              </a:rPr>
            </a:br>
            <a:r>
              <a:rPr lang="en-US" sz="2000" dirty="0">
                <a:latin typeface="Verdana" charset="0"/>
              </a:rPr>
              <a:t>2022 Summer/Fall Leadership Planning Meeting</a:t>
            </a:r>
            <a:br>
              <a:rPr lang="en-US" sz="2000" dirty="0">
                <a:latin typeface="Verdana" charset="0"/>
              </a:rPr>
            </a:br>
            <a:r>
              <a:rPr lang="en-US" sz="2000" dirty="0">
                <a:latin typeface="Verdana" charset="0"/>
              </a:rPr>
              <a:t>January 22, 2022</a:t>
            </a:r>
            <a:br>
              <a:rPr lang="en-US" sz="2000" dirty="0">
                <a:latin typeface="Verdana" charset="0"/>
              </a:rPr>
            </a:br>
            <a:r>
              <a:rPr lang="en-US" sz="2000" dirty="0">
                <a:latin typeface="Verdana" charset="0"/>
              </a:rPr>
              <a:t>San Marcos, TX &amp; Virtual</a:t>
            </a:r>
          </a:p>
        </p:txBody>
      </p:sp>
      <p:sp>
        <p:nvSpPr>
          <p:cNvPr id="17410" name="Subtitle 2"/>
          <p:cNvSpPr>
            <a:spLocks noGrp="1"/>
          </p:cNvSpPr>
          <p:nvPr>
            <p:ph type="subTitle" idx="1"/>
          </p:nvPr>
        </p:nvSpPr>
        <p:spPr bwMode="auto">
          <a:xfrm>
            <a:off x="450913" y="4329452"/>
            <a:ext cx="7909316" cy="14946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charset="0"/>
              <a:buNone/>
            </a:pPr>
            <a:r>
              <a:rPr lang="en-US" dirty="0">
                <a:latin typeface="Verdana" charset="0"/>
                <a:cs typeface="ＭＳ Ｐゴシック" charset="0"/>
              </a:rPr>
              <a:t>Section Committee/Officer Name: Justice Micka</a:t>
            </a:r>
          </a:p>
          <a:p>
            <a:r>
              <a:rPr lang="en-US" dirty="0">
                <a:latin typeface="Verdana" charset="0"/>
                <a:cs typeface="ＭＳ Ｐゴシック" charset="0"/>
              </a:rPr>
              <a:t>Chapter/Affinity Name: Texas State University / CT SSR</a:t>
            </a:r>
          </a:p>
          <a:p>
            <a:r>
              <a:rPr lang="en-US" dirty="0">
                <a:latin typeface="Verdana" charset="0"/>
                <a:cs typeface="ＭＳ Ｐゴシック" charset="0"/>
              </a:rPr>
              <a:t>Prepared by: Justice Micka</a:t>
            </a:r>
          </a:p>
          <a:p>
            <a:pPr eaLnBrk="1" hangingPunct="1">
              <a:buFont typeface="Wingdings" charset="0"/>
              <a:buNone/>
            </a:pPr>
            <a:endParaRPr lang="en-US" dirty="0">
              <a:latin typeface="Verdana" charset="0"/>
              <a:cs typeface="ＭＳ Ｐゴシック" charset="0"/>
            </a:endParaRPr>
          </a:p>
          <a:p>
            <a:pPr eaLnBrk="1" hangingPunct="1">
              <a:buFont typeface="Wingdings" charset="0"/>
              <a:buNone/>
            </a:pPr>
            <a:r>
              <a:rPr lang="en-US" dirty="0">
                <a:latin typeface="Verdana" charset="0"/>
                <a:cs typeface="ＭＳ Ｐゴシック" charset="0"/>
              </a:rPr>
              <a:t>Prepared by:  </a:t>
            </a:r>
          </a:p>
          <a:p>
            <a:pPr eaLnBrk="1" hangingPunct="1">
              <a:buFont typeface="Wingdings" charset="0"/>
              <a:buNone/>
            </a:pPr>
            <a:endParaRPr lang="en-US" dirty="0">
              <a:latin typeface="Verdana" charset="0"/>
              <a:cs typeface="ＭＳ Ｐゴシック" charset="0"/>
            </a:endParaRPr>
          </a:p>
        </p:txBody>
      </p:sp>
      <p:sp>
        <p:nvSpPr>
          <p:cNvPr id="6" name="Date Placeholder 3"/>
          <p:cNvSpPr>
            <a:spLocks noGrp="1"/>
          </p:cNvSpPr>
          <p:nvPr>
            <p:ph type="dt" sz="half" idx="1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BFEF7A9-8089-B344-AF8C-8C4A8A2AE3A5}" type="datetime1">
              <a:rPr lang="en-US" smtClean="0">
                <a:solidFill>
                  <a:srgbClr val="898989"/>
                </a:solidFill>
                <a:latin typeface="Verdana"/>
                <a:cs typeface="Verdana"/>
              </a:rPr>
              <a:pPr eaLnBrk="1" hangingPunct="1">
                <a:defRPr/>
              </a:pPr>
              <a:t>1/21/22</a:t>
            </a:fld>
            <a:endParaRPr lang="en-US" dirty="0">
              <a:solidFill>
                <a:srgbClr val="898989"/>
              </a:solidFill>
              <a:latin typeface="Verdana"/>
              <a:cs typeface="Verdana"/>
            </a:endParaRPr>
          </a:p>
        </p:txBody>
      </p:sp>
      <p:sp>
        <p:nvSpPr>
          <p:cNvPr id="7" name="Slide Number Placeholder 4"/>
          <p:cNvSpPr>
            <a:spLocks noGrp="1"/>
          </p:cNvSpPr>
          <p:nvPr>
            <p:ph type="sldNum" sz="quarter" idx="1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48654B5-1C3C-F243-8C6B-B88530D48744}" type="slidenum">
              <a:rPr lang="en-US">
                <a:solidFill>
                  <a:srgbClr val="898989"/>
                </a:solidFill>
              </a:rPr>
              <a:pPr eaLnBrk="1" hangingPunct="1">
                <a:defRPr/>
              </a:pPr>
              <a:t>1</a:t>
            </a:fld>
            <a:endParaRPr lang="en-US" dirty="0">
              <a:solidFill>
                <a:srgbClr val="898989"/>
              </a:solidFill>
            </a:endParaRPr>
          </a:p>
        </p:txBody>
      </p:sp>
    </p:spTree>
    <p:extLst>
      <p:ext uri="{BB962C8B-B14F-4D97-AF65-F5344CB8AC3E}">
        <p14:creationId xmlns:p14="http://schemas.microsoft.com/office/powerpoint/2010/main" val="23929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66889" y="197555"/>
            <a:ext cx="9066094" cy="10301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Proposal for Student Chapters</a:t>
            </a:r>
          </a:p>
        </p:txBody>
      </p:sp>
      <p:sp>
        <p:nvSpPr>
          <p:cNvPr id="16388" name="Date Placeholder 3"/>
          <p:cNvSpPr>
            <a:spLocks noGrp="1"/>
          </p:cNvSpPr>
          <p:nvPr>
            <p:ph type="dt" sz="half"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10</a:t>
            </a:fld>
            <a:endParaRPr lang="en-US" dirty="0">
              <a:solidFill>
                <a:srgbClr val="898989"/>
              </a:solidFill>
            </a:endParaRPr>
          </a:p>
        </p:txBody>
      </p:sp>
      <p:sp>
        <p:nvSpPr>
          <p:cNvPr id="2" name="Rectangle 1"/>
          <p:cNvSpPr/>
          <p:nvPr/>
        </p:nvSpPr>
        <p:spPr>
          <a:xfrm>
            <a:off x="366889" y="1253305"/>
            <a:ext cx="8176372" cy="6591933"/>
          </a:xfrm>
          <a:prstGeom prst="rect">
            <a:avLst/>
          </a:prstGeom>
        </p:spPr>
        <p:txBody>
          <a:bodyPr wrap="square">
            <a:spAutoFit/>
          </a:bodyPr>
          <a:lstStyle/>
          <a:p>
            <a:pPr>
              <a:lnSpc>
                <a:spcPct val="150000"/>
              </a:lnSpc>
            </a:pPr>
            <a:r>
              <a:rPr lang="en-US" sz="2400" dirty="0"/>
              <a:t>Question: Imagine the following statement is a social media post. Does this “grab” your attention?</a:t>
            </a:r>
          </a:p>
          <a:p>
            <a:pPr marL="285750" indent="-285750">
              <a:lnSpc>
                <a:spcPct val="150000"/>
              </a:lnSpc>
              <a:buFont typeface="Arial" panose="020B0604020202020204" pitchFamily="34" charset="0"/>
              <a:buChar char="•"/>
            </a:pPr>
            <a:endParaRPr lang="en-US" sz="1600" dirty="0"/>
          </a:p>
          <a:p>
            <a:pPr>
              <a:lnSpc>
                <a:spcPct val="150000"/>
              </a:lnSpc>
            </a:pPr>
            <a:r>
              <a:rPr lang="en-US" b="1" dirty="0"/>
              <a:t>“According to electromagnetic theory, if a charged particle moves in a circular orbit, then the acceleration of the particle will cause a ripple in the surround EM field, corresponding to the emission of EM radiation…”</a:t>
            </a:r>
          </a:p>
          <a:p>
            <a:pPr>
              <a:lnSpc>
                <a:spcPct val="150000"/>
              </a:lnSpc>
            </a:pPr>
            <a:endParaRPr lang="en-US" b="1" dirty="0"/>
          </a:p>
          <a:p>
            <a:pPr>
              <a:lnSpc>
                <a:spcPct val="150000"/>
              </a:lnSpc>
            </a:pPr>
            <a:r>
              <a:rPr lang="en-US" sz="2400" b="1" dirty="0"/>
              <a:t>Probably not. However, what if it could be visualized?</a:t>
            </a:r>
          </a:p>
          <a:p>
            <a:pPr marL="285750" indent="-285750">
              <a:lnSpc>
                <a:spcPct val="150000"/>
              </a:lnSpc>
              <a:buFont typeface="Arial" panose="020B0604020202020204" pitchFamily="34" charset="0"/>
              <a:buChar char="•"/>
            </a:pPr>
            <a:endParaRPr lang="en-US" sz="1600" dirty="0"/>
          </a:p>
          <a:p>
            <a:pPr marL="285750" indent="-285750">
              <a:lnSpc>
                <a:spcPct val="150000"/>
              </a:lnSpc>
            </a:pPr>
            <a:endParaRPr lang="en-US" sz="1600" dirty="0"/>
          </a:p>
          <a:p>
            <a:pPr marL="285750" indent="-285750">
              <a:lnSpc>
                <a:spcPct val="150000"/>
              </a:lnSpc>
            </a:pPr>
            <a:endParaRPr lang="en-US" sz="1600" dirty="0"/>
          </a:p>
          <a:p>
            <a:pPr marL="285750" indent="-285750">
              <a:lnSpc>
                <a:spcPct val="150000"/>
              </a:lnSpc>
            </a:pPr>
            <a:endParaRPr lang="en-US" sz="1600" dirty="0"/>
          </a:p>
          <a:p>
            <a:pPr>
              <a:lnSpc>
                <a:spcPct val="150000"/>
              </a:lnSpc>
            </a:pPr>
            <a:endParaRPr lang="en-US" dirty="0"/>
          </a:p>
        </p:txBody>
      </p:sp>
    </p:spTree>
    <p:extLst>
      <p:ext uri="{BB962C8B-B14F-4D97-AF65-F5344CB8AC3E}">
        <p14:creationId xmlns:p14="http://schemas.microsoft.com/office/powerpoint/2010/main" val="293793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ccelerating charged particle">
            <a:hlinkClick r:id="" action="ppaction://media"/>
            <a:extLst>
              <a:ext uri="{FF2B5EF4-FFF2-40B4-BE49-F238E27FC236}">
                <a16:creationId xmlns:a16="http://schemas.microsoft.com/office/drawing/2014/main" id="{584F08EA-B8C7-4397-B7D9-BA80D967D30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89787" y="1378412"/>
            <a:ext cx="5964426" cy="5054850"/>
          </a:xfrm>
          <a:prstGeom prst="rect">
            <a:avLst/>
          </a:prstGeom>
          <a:noFill/>
        </p:spPr>
      </p:pic>
      <p:sp>
        <p:nvSpPr>
          <p:cNvPr id="18433" name="Title 1"/>
          <p:cNvSpPr>
            <a:spLocks noGrp="1"/>
          </p:cNvSpPr>
          <p:nvPr>
            <p:ph type="title"/>
          </p:nvPr>
        </p:nvSpPr>
        <p:spPr bwMode="auto">
          <a:xfrm>
            <a:off x="365760" y="135133"/>
            <a:ext cx="8325805" cy="107603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b="1" kern="1200" dirty="0">
                <a:latin typeface="+mj-lt"/>
                <a:ea typeface="ＭＳ Ｐゴシック" charset="0"/>
                <a:cs typeface="ＭＳ Ｐゴシック" charset="0"/>
              </a:rPr>
              <a:t>An accelerating charged particle is worth a thousand words!</a:t>
            </a:r>
          </a:p>
        </p:txBody>
      </p:sp>
      <p:sp>
        <p:nvSpPr>
          <p:cNvPr id="16389" name="Slide Number Placeholder 4"/>
          <p:cNvSpPr>
            <a:spLocks noGrp="1"/>
          </p:cNvSpPr>
          <p:nvPr>
            <p:ph type="sldNum" sz="quarter" idx="25"/>
          </p:nvPr>
        </p:nvSpPr>
        <p:spPr bwMode="auto">
          <a:xfrm>
            <a:off x="444500" y="6356350"/>
            <a:ext cx="358775"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45720" rIns="91440" bIns="45720" rtlCol="0"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025E887-29C0-D540-A27D-272610FE38F9}" type="slidenum">
              <a:rPr lang="en-US">
                <a:solidFill>
                  <a:schemeClr val="tx1">
                    <a:tint val="75000"/>
                  </a:schemeClr>
                </a:solidFill>
                <a:latin typeface="+mn-lt"/>
                <a:ea typeface="+mn-ea"/>
              </a:rPr>
              <a:pPr eaLnBrk="1" hangingPunct="1">
                <a:spcAft>
                  <a:spcPts val="600"/>
                </a:spcAft>
                <a:defRPr/>
              </a:pPr>
              <a:t>11</a:t>
            </a:fld>
            <a:endParaRPr lang="en-US">
              <a:solidFill>
                <a:schemeClr val="tx1">
                  <a:tint val="75000"/>
                </a:schemeClr>
              </a:solidFill>
              <a:latin typeface="+mn-lt"/>
              <a:ea typeface="+mn-ea"/>
            </a:endParaRPr>
          </a:p>
        </p:txBody>
      </p:sp>
      <p:sp>
        <p:nvSpPr>
          <p:cNvPr id="16388" name="Date Placeholder 3"/>
          <p:cNvSpPr>
            <a:spLocks noGrp="1"/>
          </p:cNvSpPr>
          <p:nvPr>
            <p:ph type="dt" sz="half" idx="26"/>
          </p:nvPr>
        </p:nvSpPr>
        <p:spPr bwMode="auto">
          <a:xfrm>
            <a:off x="865188" y="6356350"/>
            <a:ext cx="164306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45720" rIns="91440" bIns="45720" rtlCol="0"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4960513-4B30-4F43-9B3D-3C93176032D1}" type="datetime1">
              <a:rPr lang="en-US" smtClean="0">
                <a:solidFill>
                  <a:schemeClr val="tx1">
                    <a:tint val="75000"/>
                  </a:schemeClr>
                </a:solidFill>
                <a:latin typeface="+mn-lt"/>
                <a:ea typeface="+mn-ea"/>
              </a:rPr>
              <a:pPr eaLnBrk="1" hangingPunct="1">
                <a:spcAft>
                  <a:spcPts val="600"/>
                </a:spcAft>
                <a:defRPr/>
              </a:pPr>
              <a:t>1/21/22</a:t>
            </a:fld>
            <a:endParaRPr lang="en-US">
              <a:solidFill>
                <a:schemeClr val="tx1">
                  <a:tint val="75000"/>
                </a:schemeClr>
              </a:solidFill>
              <a:latin typeface="+mn-lt"/>
              <a:ea typeface="+mn-ea"/>
            </a:endParaRPr>
          </a:p>
        </p:txBody>
      </p:sp>
    </p:spTree>
    <p:extLst>
      <p:ext uri="{BB962C8B-B14F-4D97-AF65-F5344CB8AC3E}">
        <p14:creationId xmlns:p14="http://schemas.microsoft.com/office/powerpoint/2010/main" val="42948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66889" y="197555"/>
            <a:ext cx="9066094" cy="1030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Proposal for Student Chapters</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12</a:t>
            </a:fld>
            <a:endParaRPr lang="en-US" dirty="0">
              <a:solidFill>
                <a:srgbClr val="898989"/>
              </a:solidFill>
            </a:endParaRPr>
          </a:p>
        </p:txBody>
      </p:sp>
      <p:sp>
        <p:nvSpPr>
          <p:cNvPr id="2" name="Rectangle 1"/>
          <p:cNvSpPr/>
          <p:nvPr/>
        </p:nvSpPr>
        <p:spPr>
          <a:xfrm>
            <a:off x="366889" y="1363836"/>
            <a:ext cx="8176372" cy="6791988"/>
          </a:xfrm>
          <a:prstGeom prst="rect">
            <a:avLst/>
          </a:prstGeom>
        </p:spPr>
        <p:txBody>
          <a:bodyPr wrap="square">
            <a:spAutoFit/>
          </a:bodyPr>
          <a:lstStyle/>
          <a:p>
            <a:r>
              <a:rPr lang="en-US" sz="2000" b="1" dirty="0"/>
              <a:t>Generating interest from prospective students, investors, and the local community, can be achieved through creative demonstrations of science!</a:t>
            </a:r>
            <a:br>
              <a:rPr lang="en-US" sz="2000" b="1" dirty="0"/>
            </a:br>
            <a:endParaRPr lang="en-US" sz="1600" dirty="0"/>
          </a:p>
          <a:p>
            <a:pPr marL="285750" indent="-285750">
              <a:lnSpc>
                <a:spcPct val="150000"/>
              </a:lnSpc>
              <a:buFont typeface="Arial" panose="020B0604020202020204" pitchFamily="34" charset="0"/>
              <a:buChar char="•"/>
            </a:pPr>
            <a:r>
              <a:rPr lang="en-US" dirty="0"/>
              <a:t>SSR vision: challenge student IEEE members to put together simple visualizations/demonstrations of their favorite science topics and use them in media campaigns</a:t>
            </a:r>
          </a:p>
          <a:p>
            <a:pPr marL="285750" indent="-285750">
              <a:lnSpc>
                <a:spcPct val="150000"/>
              </a:lnSpc>
              <a:buFont typeface="Arial" panose="020B0604020202020204" pitchFamily="34" charset="0"/>
              <a:buChar char="•"/>
            </a:pPr>
            <a:r>
              <a:rPr lang="en-US" dirty="0"/>
              <a:t>Goal: increase external interest in UT and TXST IEEE projects, initiatives, and student research</a:t>
            </a:r>
          </a:p>
          <a:p>
            <a:pPr marL="285750" indent="-285750">
              <a:lnSpc>
                <a:spcPct val="150000"/>
              </a:lnSpc>
              <a:buFont typeface="Arial" panose="020B0604020202020204" pitchFamily="34" charset="0"/>
              <a:buChar char="•"/>
            </a:pPr>
            <a:r>
              <a:rPr lang="en-US" dirty="0"/>
              <a:t>Incentivize exceptional demonstrations with rewards (Scholarships? Research opportunities? Conferences?)</a:t>
            </a:r>
          </a:p>
          <a:p>
            <a:pPr marL="285750" indent="-285750">
              <a:lnSpc>
                <a:spcPct val="150000"/>
              </a:lnSpc>
              <a:buFont typeface="Arial" panose="020B0604020202020204" pitchFamily="34" charset="0"/>
              <a:buChar char="•"/>
            </a:pPr>
            <a:endParaRPr lang="en-US" sz="1600" dirty="0"/>
          </a:p>
          <a:p>
            <a:pPr>
              <a:lnSpc>
                <a:spcPct val="150000"/>
              </a:lnSpc>
            </a:pPr>
            <a:endParaRPr lang="en-US" b="1" dirty="0"/>
          </a:p>
          <a:p>
            <a:pPr marL="285750" indent="-285750">
              <a:lnSpc>
                <a:spcPct val="150000"/>
              </a:lnSpc>
              <a:buFont typeface="Arial" panose="020B0604020202020204" pitchFamily="34" charset="0"/>
              <a:buChar char="•"/>
            </a:pPr>
            <a:endParaRPr lang="en-US" sz="1600" dirty="0"/>
          </a:p>
          <a:p>
            <a:pPr marL="285750" indent="-285750">
              <a:lnSpc>
                <a:spcPct val="150000"/>
              </a:lnSpc>
            </a:pPr>
            <a:endParaRPr lang="en-US" sz="1600" dirty="0"/>
          </a:p>
          <a:p>
            <a:pPr marL="285750" indent="-285750">
              <a:lnSpc>
                <a:spcPct val="150000"/>
              </a:lnSpc>
            </a:pPr>
            <a:endParaRPr lang="en-US" sz="1600" dirty="0"/>
          </a:p>
          <a:p>
            <a:pPr marL="285750" indent="-285750">
              <a:lnSpc>
                <a:spcPct val="150000"/>
              </a:lnSpc>
            </a:pPr>
            <a:endParaRPr lang="en-US" sz="1600" dirty="0"/>
          </a:p>
          <a:p>
            <a:pPr>
              <a:lnSpc>
                <a:spcPct val="150000"/>
              </a:lnSpc>
            </a:pPr>
            <a:endParaRPr lang="en-US" dirty="0"/>
          </a:p>
        </p:txBody>
      </p:sp>
    </p:spTree>
    <p:extLst>
      <p:ext uri="{BB962C8B-B14F-4D97-AF65-F5344CB8AC3E}">
        <p14:creationId xmlns:p14="http://schemas.microsoft.com/office/powerpoint/2010/main" val="92609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8214C-9794-431F-92D2-11875715D541}"/>
              </a:ext>
            </a:extLst>
          </p:cNvPr>
          <p:cNvSpPr>
            <a:spLocks noGrp="1"/>
          </p:cNvSpPr>
          <p:nvPr>
            <p:ph type="dt" sz="half" idx="12"/>
          </p:nvPr>
        </p:nvSpPr>
        <p:spPr/>
        <p:txBody>
          <a:bodyPr/>
          <a:lstStyle/>
          <a:p>
            <a:fld id="{AE624A3A-E201-E64D-A1AF-8933030ED462}" type="datetime1">
              <a:rPr lang="en-US" smtClean="0"/>
              <a:pPr/>
              <a:t>1/21/22</a:t>
            </a:fld>
            <a:endParaRPr lang="en-US" dirty="0"/>
          </a:p>
        </p:txBody>
      </p:sp>
      <p:sp>
        <p:nvSpPr>
          <p:cNvPr id="4" name="Slide Number Placeholder 3">
            <a:extLst>
              <a:ext uri="{FF2B5EF4-FFF2-40B4-BE49-F238E27FC236}">
                <a16:creationId xmlns:a16="http://schemas.microsoft.com/office/drawing/2014/main" id="{9EA7A3A8-2EAE-4AA8-A6DA-AAA04B41ED10}"/>
              </a:ext>
            </a:extLst>
          </p:cNvPr>
          <p:cNvSpPr>
            <a:spLocks noGrp="1"/>
          </p:cNvSpPr>
          <p:nvPr>
            <p:ph type="sldNum" sz="quarter" idx="13"/>
          </p:nvPr>
        </p:nvSpPr>
        <p:spPr/>
        <p:txBody>
          <a:bodyPr/>
          <a:lstStyle/>
          <a:p>
            <a:fld id="{E6804216-43FB-7B4B-869C-5EF6DEEE5C8E}" type="slidenum">
              <a:rPr lang="en-US" smtClean="0"/>
              <a:pPr/>
              <a:t>13</a:t>
            </a:fld>
            <a:endParaRPr lang="en-US" dirty="0"/>
          </a:p>
        </p:txBody>
      </p:sp>
      <p:sp>
        <p:nvSpPr>
          <p:cNvPr id="5" name="Content Placeholder 4">
            <a:extLst>
              <a:ext uri="{FF2B5EF4-FFF2-40B4-BE49-F238E27FC236}">
                <a16:creationId xmlns:a16="http://schemas.microsoft.com/office/drawing/2014/main" id="{44624651-3F18-47E8-9D4C-6579260F1D69}"/>
              </a:ext>
            </a:extLst>
          </p:cNvPr>
          <p:cNvSpPr>
            <a:spLocks noGrp="1"/>
          </p:cNvSpPr>
          <p:nvPr>
            <p:ph sz="half" idx="11"/>
          </p:nvPr>
        </p:nvSpPr>
        <p:spPr>
          <a:xfrm>
            <a:off x="381000" y="2491619"/>
            <a:ext cx="8381999" cy="4366381"/>
          </a:xfrm>
        </p:spPr>
        <p:txBody>
          <a:bodyPr/>
          <a:lstStyle/>
          <a:p>
            <a:pPr marL="0" indent="0" algn="ctr">
              <a:buNone/>
            </a:pPr>
            <a:r>
              <a:rPr lang="en-US" sz="4800" dirty="0"/>
              <a:t>Thank you! </a:t>
            </a:r>
          </a:p>
        </p:txBody>
      </p:sp>
    </p:spTree>
    <p:extLst>
      <p:ext uri="{BB962C8B-B14F-4D97-AF65-F5344CB8AC3E}">
        <p14:creationId xmlns:p14="http://schemas.microsoft.com/office/powerpoint/2010/main" val="379887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ontent Placeholder 2">
            <a:extLst>
              <a:ext uri="{FF2B5EF4-FFF2-40B4-BE49-F238E27FC236}">
                <a16:creationId xmlns:a16="http://schemas.microsoft.com/office/drawing/2014/main" id="{042EB422-4D09-4474-B620-7622DC83A11B}"/>
              </a:ext>
            </a:extLst>
          </p:cNvPr>
          <p:cNvSpPr>
            <a:spLocks noGrp="1"/>
          </p:cNvSpPr>
          <p:nvPr>
            <p:ph sz="quarter" idx="24"/>
          </p:nvPr>
        </p:nvSpPr>
        <p:spPr>
          <a:xfrm>
            <a:off x="365760" y="1431005"/>
            <a:ext cx="8410771" cy="4367213"/>
          </a:xfrm>
        </p:spPr>
        <p:txBody>
          <a:bodyPr/>
          <a:lstStyle/>
          <a:p>
            <a:pPr>
              <a:buFont typeface="Arial" panose="020B0604020202020204" pitchFamily="34" charset="0"/>
              <a:buChar char="•"/>
            </a:pPr>
            <a:r>
              <a:rPr lang="en-US" sz="2800" dirty="0"/>
              <a:t>Establish a tentative scheme of involvement and responsibilities for the  Section Student Representative (SSR) role</a:t>
            </a:r>
          </a:p>
          <a:p>
            <a:pPr>
              <a:buFont typeface="Arial" panose="020B0604020202020204" pitchFamily="34" charset="0"/>
              <a:buChar char="•"/>
            </a:pPr>
            <a:r>
              <a:rPr lang="en-US" sz="2800" dirty="0"/>
              <a:t>Provide ideas to the CTS board and chapter officers to influence general IEEE growth</a:t>
            </a:r>
          </a:p>
          <a:p>
            <a:pPr>
              <a:buFont typeface="Arial" panose="020B0604020202020204" pitchFamily="34" charset="0"/>
              <a:buChar char="•"/>
            </a:pPr>
            <a:endParaRPr lang="en-US" dirty="0"/>
          </a:p>
        </p:txBody>
      </p:sp>
      <p:sp>
        <p:nvSpPr>
          <p:cNvPr id="18433" name="Title 1"/>
          <p:cNvSpPr>
            <a:spLocks noGrp="1"/>
          </p:cNvSpPr>
          <p:nvPr>
            <p:ph type="title"/>
          </p:nvPr>
        </p:nvSpPr>
        <p:spPr bwMode="auto">
          <a:xfrm>
            <a:off x="365760" y="135133"/>
            <a:ext cx="8325805" cy="107603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n-US" dirty="0"/>
              <a:t>Presentation Objectives</a:t>
            </a:r>
          </a:p>
        </p:txBody>
      </p:sp>
      <p:sp>
        <p:nvSpPr>
          <p:cNvPr id="16389" name="Slide Number Placeholder 4"/>
          <p:cNvSpPr>
            <a:spLocks noGrp="1"/>
          </p:cNvSpPr>
          <p:nvPr>
            <p:ph type="sldNum" sz="quarter" idx="25"/>
          </p:nvPr>
        </p:nvSpPr>
        <p:spPr bwMode="auto">
          <a:xfrm>
            <a:off x="444500" y="6356350"/>
            <a:ext cx="358775"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025E887-29C0-D540-A27D-272610FE38F9}" type="slidenum">
              <a:rPr lang="en-US">
                <a:solidFill>
                  <a:schemeClr val="tx1">
                    <a:tint val="75000"/>
                  </a:schemeClr>
                </a:solidFill>
              </a:rPr>
              <a:pPr eaLnBrk="1" hangingPunct="1">
                <a:spcAft>
                  <a:spcPts val="600"/>
                </a:spcAft>
                <a:defRPr/>
              </a:pPr>
              <a:t>2</a:t>
            </a:fld>
            <a:endParaRPr lang="en-US">
              <a:solidFill>
                <a:schemeClr val="tx1">
                  <a:tint val="75000"/>
                </a:schemeClr>
              </a:solidFill>
            </a:endParaRPr>
          </a:p>
        </p:txBody>
      </p:sp>
      <p:sp>
        <p:nvSpPr>
          <p:cNvPr id="16388" name="Date Placeholder 3"/>
          <p:cNvSpPr>
            <a:spLocks noGrp="1"/>
          </p:cNvSpPr>
          <p:nvPr>
            <p:ph type="dt" sz="half" idx="26"/>
          </p:nvPr>
        </p:nvSpPr>
        <p:spPr bwMode="auto">
          <a:xfrm>
            <a:off x="865188" y="6356350"/>
            <a:ext cx="164306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4960513-4B30-4F43-9B3D-3C93176032D1}" type="datetime1">
              <a:rPr lang="en-US" smtClean="0">
                <a:solidFill>
                  <a:schemeClr val="tx1">
                    <a:tint val="75000"/>
                  </a:schemeClr>
                </a:solidFill>
              </a:rPr>
              <a:pPr eaLnBrk="1" hangingPunct="1">
                <a:spcAft>
                  <a:spcPts val="600"/>
                </a:spcAft>
                <a:defRPr/>
              </a:pPr>
              <a:t>1/21/22</a:t>
            </a:fld>
            <a:endParaRPr lang="en-US">
              <a:solidFill>
                <a:schemeClr val="tx1">
                  <a:tint val="75000"/>
                </a:schemeClr>
              </a:solidFill>
            </a:endParaRPr>
          </a:p>
        </p:txBody>
      </p:sp>
    </p:spTree>
    <p:extLst>
      <p:ext uri="{BB962C8B-B14F-4D97-AF65-F5344CB8AC3E}">
        <p14:creationId xmlns:p14="http://schemas.microsoft.com/office/powerpoint/2010/main" val="344028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ontent Placeholder 2">
            <a:extLst>
              <a:ext uri="{FF2B5EF4-FFF2-40B4-BE49-F238E27FC236}">
                <a16:creationId xmlns:a16="http://schemas.microsoft.com/office/drawing/2014/main" id="{042EB422-4D09-4474-B620-7622DC83A11B}"/>
              </a:ext>
            </a:extLst>
          </p:cNvPr>
          <p:cNvSpPr>
            <a:spLocks noGrp="1"/>
          </p:cNvSpPr>
          <p:nvPr>
            <p:ph sz="quarter" idx="24"/>
          </p:nvPr>
        </p:nvSpPr>
        <p:spPr>
          <a:xfrm>
            <a:off x="365760" y="1431005"/>
            <a:ext cx="8410771" cy="4367213"/>
          </a:xfrm>
        </p:spPr>
        <p:txBody>
          <a:bodyPr/>
          <a:lstStyle/>
          <a:p>
            <a:pPr marL="0" indent="0">
              <a:buNone/>
            </a:pPr>
            <a:r>
              <a:rPr lang="en-US" sz="3200" dirty="0"/>
              <a:t>“The Student Representative acts as a link between IEEE student organizations in the section and the Executive committee.” – IEEE Website</a:t>
            </a:r>
            <a:endParaRPr lang="en-US" dirty="0"/>
          </a:p>
          <a:p>
            <a:pPr marL="411162" lvl="1" indent="0">
              <a:buNone/>
            </a:pPr>
            <a:r>
              <a:rPr lang="en-US" dirty="0"/>
              <a:t> </a:t>
            </a:r>
          </a:p>
        </p:txBody>
      </p:sp>
      <p:sp>
        <p:nvSpPr>
          <p:cNvPr id="18433" name="Title 1"/>
          <p:cNvSpPr>
            <a:spLocks noGrp="1"/>
          </p:cNvSpPr>
          <p:nvPr>
            <p:ph type="title"/>
          </p:nvPr>
        </p:nvSpPr>
        <p:spPr bwMode="auto">
          <a:xfrm>
            <a:off x="365760" y="135133"/>
            <a:ext cx="8325805" cy="107603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n-US" dirty="0"/>
              <a:t>Section Student Representative</a:t>
            </a:r>
          </a:p>
        </p:txBody>
      </p:sp>
      <p:sp>
        <p:nvSpPr>
          <p:cNvPr id="16389" name="Slide Number Placeholder 4"/>
          <p:cNvSpPr>
            <a:spLocks noGrp="1"/>
          </p:cNvSpPr>
          <p:nvPr>
            <p:ph type="sldNum" sz="quarter" idx="25"/>
          </p:nvPr>
        </p:nvSpPr>
        <p:spPr bwMode="auto">
          <a:xfrm>
            <a:off x="444500" y="6356350"/>
            <a:ext cx="358775"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025E887-29C0-D540-A27D-272610FE38F9}" type="slidenum">
              <a:rPr lang="en-US">
                <a:solidFill>
                  <a:schemeClr val="tx1">
                    <a:tint val="75000"/>
                  </a:schemeClr>
                </a:solidFill>
              </a:rPr>
              <a:pPr eaLnBrk="1" hangingPunct="1">
                <a:spcAft>
                  <a:spcPts val="600"/>
                </a:spcAft>
                <a:defRPr/>
              </a:pPr>
              <a:t>3</a:t>
            </a:fld>
            <a:endParaRPr lang="en-US">
              <a:solidFill>
                <a:schemeClr val="tx1">
                  <a:tint val="75000"/>
                </a:schemeClr>
              </a:solidFill>
            </a:endParaRPr>
          </a:p>
        </p:txBody>
      </p:sp>
      <p:sp>
        <p:nvSpPr>
          <p:cNvPr id="16388" name="Date Placeholder 3"/>
          <p:cNvSpPr>
            <a:spLocks noGrp="1"/>
          </p:cNvSpPr>
          <p:nvPr>
            <p:ph type="dt" sz="half" idx="26"/>
          </p:nvPr>
        </p:nvSpPr>
        <p:spPr bwMode="auto">
          <a:xfrm>
            <a:off x="865188" y="6356350"/>
            <a:ext cx="1643062"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4960513-4B30-4F43-9B3D-3C93176032D1}" type="datetime1">
              <a:rPr lang="en-US" smtClean="0">
                <a:solidFill>
                  <a:schemeClr val="tx1">
                    <a:tint val="75000"/>
                  </a:schemeClr>
                </a:solidFill>
              </a:rPr>
              <a:pPr eaLnBrk="1" hangingPunct="1">
                <a:spcAft>
                  <a:spcPts val="600"/>
                </a:spcAft>
                <a:defRPr/>
              </a:pPr>
              <a:t>1/21/22</a:t>
            </a:fld>
            <a:endParaRPr lang="en-US">
              <a:solidFill>
                <a:schemeClr val="tx1">
                  <a:tint val="75000"/>
                </a:schemeClr>
              </a:solidFill>
            </a:endParaRPr>
          </a:p>
        </p:txBody>
      </p:sp>
    </p:spTree>
    <p:extLst>
      <p:ext uri="{BB962C8B-B14F-4D97-AF65-F5344CB8AC3E}">
        <p14:creationId xmlns:p14="http://schemas.microsoft.com/office/powerpoint/2010/main" val="45179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ontent Placeholder 2">
            <a:extLst>
              <a:ext uri="{FF2B5EF4-FFF2-40B4-BE49-F238E27FC236}">
                <a16:creationId xmlns:a16="http://schemas.microsoft.com/office/drawing/2014/main" id="{042EB422-4D09-4474-B620-7622DC83A11B}"/>
              </a:ext>
            </a:extLst>
          </p:cNvPr>
          <p:cNvSpPr>
            <a:spLocks noGrp="1"/>
          </p:cNvSpPr>
          <p:nvPr>
            <p:ph sz="quarter" idx="24"/>
          </p:nvPr>
        </p:nvSpPr>
        <p:spPr>
          <a:xfrm>
            <a:off x="365760" y="1431005"/>
            <a:ext cx="8410771" cy="4367213"/>
          </a:xfrm>
        </p:spPr>
        <p:txBody>
          <a:bodyPr/>
          <a:lstStyle/>
          <a:p>
            <a:pPr marL="0" indent="0">
              <a:buNone/>
            </a:pPr>
            <a:r>
              <a:rPr lang="en-US" dirty="0"/>
              <a:t>Tentative core functions for SSR:</a:t>
            </a:r>
          </a:p>
          <a:p>
            <a:pPr lvl="1"/>
            <a:r>
              <a:rPr lang="en-US" sz="2400" dirty="0"/>
              <a:t>Work with UT &amp; TXST officers to establish Key Performance Indicators to gauge chapter growth (for reporting to CTS executive board)</a:t>
            </a:r>
          </a:p>
          <a:p>
            <a:pPr lvl="1"/>
            <a:r>
              <a:rPr lang="en-US" sz="2400" dirty="0"/>
              <a:t>Pursue funding/fundraising opportunities for IEEE chapter initiatives </a:t>
            </a:r>
          </a:p>
          <a:p>
            <a:pPr lvl="1"/>
            <a:r>
              <a:rPr lang="en-US" sz="2400" dirty="0"/>
              <a:t>Engage with companies to bring opportunities to IEEE students; job searching, internships, etc.</a:t>
            </a:r>
          </a:p>
          <a:p>
            <a:pPr marL="0" indent="0">
              <a:buNone/>
            </a:pPr>
            <a:r>
              <a:rPr lang="en-US" sz="2800" dirty="0"/>
              <a:t>Extended functionality:</a:t>
            </a:r>
          </a:p>
          <a:p>
            <a:pPr lvl="1"/>
            <a:r>
              <a:rPr lang="en-US" sz="2400" dirty="0"/>
              <a:t>Steward exposure to research opportunities and interdisciplinary collaboration</a:t>
            </a:r>
          </a:p>
          <a:p>
            <a:pPr lvl="1"/>
            <a:endParaRPr lang="en-US" sz="2400" dirty="0"/>
          </a:p>
          <a:p>
            <a:pPr lvl="1"/>
            <a:endParaRPr lang="en-US" sz="1800" dirty="0"/>
          </a:p>
          <a:p>
            <a:pPr marL="411162" lvl="1" indent="0">
              <a:buNone/>
            </a:pPr>
            <a:r>
              <a:rPr lang="en-US" dirty="0"/>
              <a:t> </a:t>
            </a:r>
          </a:p>
        </p:txBody>
      </p:sp>
      <p:sp>
        <p:nvSpPr>
          <p:cNvPr id="18433" name="Title 1"/>
          <p:cNvSpPr>
            <a:spLocks noGrp="1"/>
          </p:cNvSpPr>
          <p:nvPr>
            <p:ph type="title"/>
          </p:nvPr>
        </p:nvSpPr>
        <p:spPr bwMode="auto">
          <a:xfrm>
            <a:off x="365760" y="135133"/>
            <a:ext cx="8325805" cy="107603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n-US" dirty="0"/>
              <a:t>Section Student Representative</a:t>
            </a:r>
          </a:p>
        </p:txBody>
      </p:sp>
      <p:sp>
        <p:nvSpPr>
          <p:cNvPr id="16389" name="Slide Number Placeholder 4"/>
          <p:cNvSpPr>
            <a:spLocks noGrp="1"/>
          </p:cNvSpPr>
          <p:nvPr>
            <p:ph type="sldNum" sz="quarter" idx="25"/>
          </p:nvPr>
        </p:nvSpPr>
        <p:spPr bwMode="auto">
          <a:xfrm>
            <a:off x="444500" y="6356350"/>
            <a:ext cx="358775"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025E887-29C0-D540-A27D-272610FE38F9}" type="slidenum">
              <a:rPr lang="en-US">
                <a:solidFill>
                  <a:schemeClr val="tx1">
                    <a:tint val="75000"/>
                  </a:schemeClr>
                </a:solidFill>
              </a:rPr>
              <a:pPr eaLnBrk="1" hangingPunct="1">
                <a:spcAft>
                  <a:spcPts val="600"/>
                </a:spcAft>
                <a:defRPr/>
              </a:pPr>
              <a:t>4</a:t>
            </a:fld>
            <a:endParaRPr lang="en-US">
              <a:solidFill>
                <a:schemeClr val="tx1">
                  <a:tint val="75000"/>
                </a:schemeClr>
              </a:solidFill>
            </a:endParaRPr>
          </a:p>
        </p:txBody>
      </p:sp>
      <p:sp>
        <p:nvSpPr>
          <p:cNvPr id="16388" name="Date Placeholder 3"/>
          <p:cNvSpPr>
            <a:spLocks noGrp="1"/>
          </p:cNvSpPr>
          <p:nvPr>
            <p:ph type="dt" sz="half" idx="26"/>
          </p:nvPr>
        </p:nvSpPr>
        <p:spPr bwMode="auto">
          <a:xfrm>
            <a:off x="865188" y="6356350"/>
            <a:ext cx="164306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4960513-4B30-4F43-9B3D-3C93176032D1}" type="datetime1">
              <a:rPr lang="en-US" smtClean="0">
                <a:solidFill>
                  <a:schemeClr val="tx1">
                    <a:tint val="75000"/>
                  </a:schemeClr>
                </a:solidFill>
              </a:rPr>
              <a:pPr eaLnBrk="1" hangingPunct="1">
                <a:spcAft>
                  <a:spcPts val="600"/>
                </a:spcAft>
                <a:defRPr/>
              </a:pPr>
              <a:t>1/21/22</a:t>
            </a:fld>
            <a:endParaRPr lang="en-US">
              <a:solidFill>
                <a:schemeClr val="tx1">
                  <a:tint val="75000"/>
                </a:schemeClr>
              </a:solidFill>
            </a:endParaRPr>
          </a:p>
        </p:txBody>
      </p:sp>
    </p:spTree>
    <p:extLst>
      <p:ext uri="{BB962C8B-B14F-4D97-AF65-F5344CB8AC3E}">
        <p14:creationId xmlns:p14="http://schemas.microsoft.com/office/powerpoint/2010/main" val="15964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ontent Placeholder 2">
            <a:extLst>
              <a:ext uri="{FF2B5EF4-FFF2-40B4-BE49-F238E27FC236}">
                <a16:creationId xmlns:a16="http://schemas.microsoft.com/office/drawing/2014/main" id="{042EB422-4D09-4474-B620-7622DC83A11B}"/>
              </a:ext>
            </a:extLst>
          </p:cNvPr>
          <p:cNvSpPr>
            <a:spLocks noGrp="1"/>
          </p:cNvSpPr>
          <p:nvPr>
            <p:ph sz="quarter" idx="24"/>
          </p:nvPr>
        </p:nvSpPr>
        <p:spPr>
          <a:xfrm>
            <a:off x="365760" y="1431005"/>
            <a:ext cx="8410771" cy="4367213"/>
          </a:xfrm>
        </p:spPr>
        <p:txBody>
          <a:bodyPr/>
          <a:lstStyle/>
          <a:p>
            <a:pPr>
              <a:buFont typeface="Arial" panose="020B0604020202020204" pitchFamily="34" charset="0"/>
              <a:buChar char="•"/>
            </a:pPr>
            <a:r>
              <a:rPr lang="en-US" dirty="0"/>
              <a:t>Question: What KPI’s could student chapters prioritize?</a:t>
            </a:r>
          </a:p>
          <a:p>
            <a:pPr>
              <a:buFont typeface="Arial" panose="020B0604020202020204" pitchFamily="34" charset="0"/>
              <a:buChar char="•"/>
            </a:pPr>
            <a:r>
              <a:rPr lang="en-US" dirty="0"/>
              <a:t>Common:</a:t>
            </a:r>
          </a:p>
          <a:p>
            <a:pPr lvl="1">
              <a:buFont typeface="Arial" panose="020B0604020202020204" pitchFamily="34" charset="0"/>
              <a:buChar char="•"/>
            </a:pPr>
            <a:r>
              <a:rPr lang="en-US" dirty="0"/>
              <a:t>Increase average member attendance to meetings and events</a:t>
            </a:r>
          </a:p>
          <a:p>
            <a:pPr lvl="1">
              <a:buFont typeface="Arial" panose="020B0604020202020204" pitchFamily="34" charset="0"/>
              <a:buChar char="•"/>
            </a:pPr>
            <a:r>
              <a:rPr lang="en-US" dirty="0"/>
              <a:t>Increase number of guest speakers from companies</a:t>
            </a:r>
          </a:p>
          <a:p>
            <a:pPr lvl="1">
              <a:buFont typeface="Arial" panose="020B0604020202020204" pitchFamily="34" charset="0"/>
              <a:buChar char="•"/>
            </a:pPr>
            <a:r>
              <a:rPr lang="en-US" dirty="0"/>
              <a:t>Increase project funding based on utility and quality</a:t>
            </a:r>
          </a:p>
          <a:p>
            <a:pPr>
              <a:buFont typeface="Arial" panose="020B0604020202020204" pitchFamily="34" charset="0"/>
              <a:buChar char="•"/>
            </a:pPr>
            <a:r>
              <a:rPr lang="en-US" dirty="0"/>
              <a:t>Uncommon:</a:t>
            </a:r>
          </a:p>
          <a:p>
            <a:pPr lvl="1">
              <a:buFont typeface="Arial" panose="020B0604020202020204" pitchFamily="34" charset="0"/>
              <a:buChar char="•"/>
            </a:pPr>
            <a:r>
              <a:rPr lang="en-US" dirty="0"/>
              <a:t>Quantify/qualify engagement via social media </a:t>
            </a:r>
          </a:p>
          <a:p>
            <a:pPr lvl="1">
              <a:buFont typeface="Arial" panose="020B0604020202020204" pitchFamily="34" charset="0"/>
              <a:buChar char="•"/>
            </a:pPr>
            <a:r>
              <a:rPr lang="en-US" dirty="0"/>
              <a:t>Increase total number of IEEE students actively engaged in academic research</a:t>
            </a:r>
            <a:endParaRPr lang="en-US" sz="1600" dirty="0"/>
          </a:p>
        </p:txBody>
      </p:sp>
      <p:sp>
        <p:nvSpPr>
          <p:cNvPr id="18433" name="Title 1"/>
          <p:cNvSpPr>
            <a:spLocks noGrp="1"/>
          </p:cNvSpPr>
          <p:nvPr>
            <p:ph type="title"/>
          </p:nvPr>
        </p:nvSpPr>
        <p:spPr bwMode="auto">
          <a:xfrm>
            <a:off x="365760" y="135133"/>
            <a:ext cx="8325805" cy="107603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n-US" dirty="0"/>
              <a:t>Regarding Chapter KPIs</a:t>
            </a:r>
          </a:p>
        </p:txBody>
      </p:sp>
      <p:sp>
        <p:nvSpPr>
          <p:cNvPr id="16389" name="Slide Number Placeholder 4"/>
          <p:cNvSpPr>
            <a:spLocks noGrp="1"/>
          </p:cNvSpPr>
          <p:nvPr>
            <p:ph type="sldNum" sz="quarter" idx="25"/>
          </p:nvPr>
        </p:nvSpPr>
        <p:spPr bwMode="auto">
          <a:xfrm>
            <a:off x="444500" y="6356350"/>
            <a:ext cx="358775"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025E887-29C0-D540-A27D-272610FE38F9}" type="slidenum">
              <a:rPr lang="en-US">
                <a:solidFill>
                  <a:schemeClr val="tx1">
                    <a:tint val="75000"/>
                  </a:schemeClr>
                </a:solidFill>
              </a:rPr>
              <a:pPr eaLnBrk="1" hangingPunct="1">
                <a:spcAft>
                  <a:spcPts val="600"/>
                </a:spcAft>
                <a:defRPr/>
              </a:pPr>
              <a:t>5</a:t>
            </a:fld>
            <a:endParaRPr lang="en-US">
              <a:solidFill>
                <a:schemeClr val="tx1">
                  <a:tint val="75000"/>
                </a:schemeClr>
              </a:solidFill>
            </a:endParaRPr>
          </a:p>
        </p:txBody>
      </p:sp>
      <p:sp>
        <p:nvSpPr>
          <p:cNvPr id="16388" name="Date Placeholder 3"/>
          <p:cNvSpPr>
            <a:spLocks noGrp="1"/>
          </p:cNvSpPr>
          <p:nvPr>
            <p:ph type="dt" sz="half" idx="26"/>
          </p:nvPr>
        </p:nvSpPr>
        <p:spPr bwMode="auto">
          <a:xfrm>
            <a:off x="865188" y="6356350"/>
            <a:ext cx="164306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4960513-4B30-4F43-9B3D-3C93176032D1}" type="datetime1">
              <a:rPr lang="en-US" smtClean="0">
                <a:solidFill>
                  <a:schemeClr val="tx1">
                    <a:tint val="75000"/>
                  </a:schemeClr>
                </a:solidFill>
              </a:rPr>
              <a:pPr eaLnBrk="1" hangingPunct="1">
                <a:spcAft>
                  <a:spcPts val="600"/>
                </a:spcAft>
                <a:defRPr/>
              </a:pPr>
              <a:t>1/21/22</a:t>
            </a:fld>
            <a:endParaRPr lang="en-US">
              <a:solidFill>
                <a:schemeClr val="tx1">
                  <a:tint val="75000"/>
                </a:schemeClr>
              </a:solidFill>
            </a:endParaRPr>
          </a:p>
        </p:txBody>
      </p:sp>
    </p:spTree>
    <p:extLst>
      <p:ext uri="{BB962C8B-B14F-4D97-AF65-F5344CB8AC3E}">
        <p14:creationId xmlns:p14="http://schemas.microsoft.com/office/powerpoint/2010/main" val="243975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ontent Placeholder 2">
            <a:extLst>
              <a:ext uri="{FF2B5EF4-FFF2-40B4-BE49-F238E27FC236}">
                <a16:creationId xmlns:a16="http://schemas.microsoft.com/office/drawing/2014/main" id="{042EB422-4D09-4474-B620-7622DC83A11B}"/>
              </a:ext>
            </a:extLst>
          </p:cNvPr>
          <p:cNvSpPr>
            <a:spLocks noGrp="1"/>
          </p:cNvSpPr>
          <p:nvPr>
            <p:ph sz="quarter" idx="24"/>
          </p:nvPr>
        </p:nvSpPr>
        <p:spPr>
          <a:xfrm>
            <a:off x="365760" y="1431005"/>
            <a:ext cx="8410771" cy="4367213"/>
          </a:xfrm>
        </p:spPr>
        <p:txBody>
          <a:bodyPr/>
          <a:lstStyle/>
          <a:p>
            <a:pPr>
              <a:buFont typeface="Arial" panose="020B0604020202020204" pitchFamily="34" charset="0"/>
              <a:buChar char="•"/>
            </a:pPr>
            <a:r>
              <a:rPr lang="en-US" sz="2800" dirty="0"/>
              <a:t>Data can be used to instill confidence in the CTS executive board that funding and legislative decisions have been effective for student chapters</a:t>
            </a:r>
          </a:p>
          <a:p>
            <a:pPr>
              <a:buFont typeface="Arial" panose="020B0604020202020204" pitchFamily="34" charset="0"/>
              <a:buChar char="•"/>
            </a:pPr>
            <a:r>
              <a:rPr lang="en-US" sz="2800" dirty="0"/>
              <a:t>Keeping track of chapter growth through strategic </a:t>
            </a:r>
            <a:r>
              <a:rPr lang="en-US" sz="2800"/>
              <a:t>KPIs can also </a:t>
            </a:r>
            <a:r>
              <a:rPr lang="en-US" sz="2800" dirty="0"/>
              <a:t>be used for attracting prospective companies!</a:t>
            </a:r>
          </a:p>
          <a:p>
            <a:pPr>
              <a:buFont typeface="Arial" panose="020B0604020202020204" pitchFamily="34" charset="0"/>
              <a:buChar char="•"/>
            </a:pPr>
            <a:endParaRPr lang="en-US" sz="2800" dirty="0"/>
          </a:p>
        </p:txBody>
      </p:sp>
      <p:sp>
        <p:nvSpPr>
          <p:cNvPr id="18433" name="Title 1"/>
          <p:cNvSpPr>
            <a:spLocks noGrp="1"/>
          </p:cNvSpPr>
          <p:nvPr>
            <p:ph type="title"/>
          </p:nvPr>
        </p:nvSpPr>
        <p:spPr bwMode="auto">
          <a:xfrm>
            <a:off x="365760" y="135133"/>
            <a:ext cx="8325805" cy="107603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n-US" dirty="0"/>
              <a:t>Regarding Chapter KPIs</a:t>
            </a:r>
          </a:p>
        </p:txBody>
      </p:sp>
      <p:sp>
        <p:nvSpPr>
          <p:cNvPr id="16389" name="Slide Number Placeholder 4"/>
          <p:cNvSpPr>
            <a:spLocks noGrp="1"/>
          </p:cNvSpPr>
          <p:nvPr>
            <p:ph type="sldNum" sz="quarter" idx="25"/>
          </p:nvPr>
        </p:nvSpPr>
        <p:spPr bwMode="auto">
          <a:xfrm>
            <a:off x="444500" y="6356350"/>
            <a:ext cx="358775"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025E887-29C0-D540-A27D-272610FE38F9}" type="slidenum">
              <a:rPr lang="en-US">
                <a:solidFill>
                  <a:schemeClr val="tx1">
                    <a:tint val="75000"/>
                  </a:schemeClr>
                </a:solidFill>
              </a:rPr>
              <a:pPr eaLnBrk="1" hangingPunct="1">
                <a:spcAft>
                  <a:spcPts val="600"/>
                </a:spcAft>
                <a:defRPr/>
              </a:pPr>
              <a:t>6</a:t>
            </a:fld>
            <a:endParaRPr lang="en-US">
              <a:solidFill>
                <a:schemeClr val="tx1">
                  <a:tint val="75000"/>
                </a:schemeClr>
              </a:solidFill>
            </a:endParaRPr>
          </a:p>
        </p:txBody>
      </p:sp>
      <p:sp>
        <p:nvSpPr>
          <p:cNvPr id="16388" name="Date Placeholder 3"/>
          <p:cNvSpPr>
            <a:spLocks noGrp="1"/>
          </p:cNvSpPr>
          <p:nvPr>
            <p:ph type="dt" sz="half" idx="26"/>
          </p:nvPr>
        </p:nvSpPr>
        <p:spPr bwMode="auto">
          <a:xfrm>
            <a:off x="865188" y="6356350"/>
            <a:ext cx="1643062"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4960513-4B30-4F43-9B3D-3C93176032D1}" type="datetime1">
              <a:rPr lang="en-US" smtClean="0">
                <a:solidFill>
                  <a:schemeClr val="tx1">
                    <a:tint val="75000"/>
                  </a:schemeClr>
                </a:solidFill>
              </a:rPr>
              <a:pPr eaLnBrk="1" hangingPunct="1">
                <a:spcAft>
                  <a:spcPts val="600"/>
                </a:spcAft>
                <a:defRPr/>
              </a:pPr>
              <a:t>1/21/22</a:t>
            </a:fld>
            <a:endParaRPr lang="en-US">
              <a:solidFill>
                <a:schemeClr val="tx1">
                  <a:tint val="75000"/>
                </a:schemeClr>
              </a:solidFill>
            </a:endParaRPr>
          </a:p>
        </p:txBody>
      </p:sp>
    </p:spTree>
    <p:extLst>
      <p:ext uri="{BB962C8B-B14F-4D97-AF65-F5344CB8AC3E}">
        <p14:creationId xmlns:p14="http://schemas.microsoft.com/office/powerpoint/2010/main" val="325822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ontent Placeholder 2">
            <a:extLst>
              <a:ext uri="{FF2B5EF4-FFF2-40B4-BE49-F238E27FC236}">
                <a16:creationId xmlns:a16="http://schemas.microsoft.com/office/drawing/2014/main" id="{042EB422-4D09-4474-B620-7622DC83A11B}"/>
              </a:ext>
            </a:extLst>
          </p:cNvPr>
          <p:cNvSpPr>
            <a:spLocks noGrp="1"/>
          </p:cNvSpPr>
          <p:nvPr>
            <p:ph sz="quarter" idx="24"/>
          </p:nvPr>
        </p:nvSpPr>
        <p:spPr>
          <a:xfrm>
            <a:off x="365760" y="1431005"/>
            <a:ext cx="8410771" cy="4367213"/>
          </a:xfrm>
        </p:spPr>
        <p:txBody>
          <a:bodyPr/>
          <a:lstStyle/>
          <a:p>
            <a:pPr marL="0" indent="0">
              <a:buNone/>
            </a:pPr>
            <a:r>
              <a:rPr lang="en-US" sz="2800" dirty="0"/>
              <a:t>Overall Goal - SSR would assist chapters with optimizing their metrics tracking to:</a:t>
            </a:r>
          </a:p>
          <a:p>
            <a:pPr>
              <a:buFont typeface="Arial" panose="020B0604020202020204" pitchFamily="34" charset="0"/>
              <a:buChar char="•"/>
            </a:pPr>
            <a:r>
              <a:rPr lang="en-US" dirty="0"/>
              <a:t>Provide satisfactory reporting to the executive board to ensure funding and legislative decisions are effective</a:t>
            </a:r>
          </a:p>
          <a:p>
            <a:pPr>
              <a:buFont typeface="Arial" panose="020B0604020202020204" pitchFamily="34" charset="0"/>
              <a:buChar char="•"/>
            </a:pPr>
            <a:r>
              <a:rPr lang="en-US" dirty="0"/>
              <a:t>Ensure chapter initiatives are always supported</a:t>
            </a:r>
          </a:p>
          <a:p>
            <a:pPr>
              <a:buFont typeface="Arial" panose="020B0604020202020204" pitchFamily="34" charset="0"/>
              <a:buChar char="•"/>
            </a:pPr>
            <a:r>
              <a:rPr lang="en-US" dirty="0"/>
              <a:t>Ensure prospective companies have data to assess IEEE chapters </a:t>
            </a:r>
          </a:p>
        </p:txBody>
      </p:sp>
      <p:sp>
        <p:nvSpPr>
          <p:cNvPr id="18433" name="Title 1"/>
          <p:cNvSpPr>
            <a:spLocks noGrp="1"/>
          </p:cNvSpPr>
          <p:nvPr>
            <p:ph type="title"/>
          </p:nvPr>
        </p:nvSpPr>
        <p:spPr bwMode="auto">
          <a:xfrm>
            <a:off x="365760" y="135133"/>
            <a:ext cx="8325805" cy="107603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n-US" dirty="0"/>
              <a:t>Regarding Chapter KPIs</a:t>
            </a:r>
          </a:p>
        </p:txBody>
      </p:sp>
      <p:sp>
        <p:nvSpPr>
          <p:cNvPr id="16389" name="Slide Number Placeholder 4"/>
          <p:cNvSpPr>
            <a:spLocks noGrp="1"/>
          </p:cNvSpPr>
          <p:nvPr>
            <p:ph type="sldNum" sz="quarter" idx="25"/>
          </p:nvPr>
        </p:nvSpPr>
        <p:spPr bwMode="auto">
          <a:xfrm>
            <a:off x="444500" y="6356350"/>
            <a:ext cx="358775"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025E887-29C0-D540-A27D-272610FE38F9}" type="slidenum">
              <a:rPr lang="en-US">
                <a:solidFill>
                  <a:schemeClr val="tx1">
                    <a:tint val="75000"/>
                  </a:schemeClr>
                </a:solidFill>
              </a:rPr>
              <a:pPr eaLnBrk="1" hangingPunct="1">
                <a:spcAft>
                  <a:spcPts val="600"/>
                </a:spcAft>
                <a:defRPr/>
              </a:pPr>
              <a:t>7</a:t>
            </a:fld>
            <a:endParaRPr lang="en-US">
              <a:solidFill>
                <a:schemeClr val="tx1">
                  <a:tint val="75000"/>
                </a:schemeClr>
              </a:solidFill>
            </a:endParaRPr>
          </a:p>
        </p:txBody>
      </p:sp>
      <p:sp>
        <p:nvSpPr>
          <p:cNvPr id="16388" name="Date Placeholder 3"/>
          <p:cNvSpPr>
            <a:spLocks noGrp="1"/>
          </p:cNvSpPr>
          <p:nvPr>
            <p:ph type="dt" sz="half" idx="26"/>
          </p:nvPr>
        </p:nvSpPr>
        <p:spPr bwMode="auto">
          <a:xfrm>
            <a:off x="865188" y="6356350"/>
            <a:ext cx="164306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Aft>
                <a:spcPts val="600"/>
              </a:spcAft>
              <a:defRPr/>
            </a:pPr>
            <a:fld id="{F4960513-4B30-4F43-9B3D-3C93176032D1}" type="datetime1">
              <a:rPr lang="en-US" smtClean="0">
                <a:solidFill>
                  <a:schemeClr val="tx1">
                    <a:tint val="75000"/>
                  </a:schemeClr>
                </a:solidFill>
              </a:rPr>
              <a:pPr eaLnBrk="1" hangingPunct="1">
                <a:spcAft>
                  <a:spcPts val="600"/>
                </a:spcAft>
                <a:defRPr/>
              </a:pPr>
              <a:t>1/21/22</a:t>
            </a:fld>
            <a:endParaRPr lang="en-US">
              <a:solidFill>
                <a:schemeClr val="tx1">
                  <a:tint val="75000"/>
                </a:schemeClr>
              </a:solidFill>
            </a:endParaRPr>
          </a:p>
        </p:txBody>
      </p:sp>
    </p:spTree>
    <p:extLst>
      <p:ext uri="{BB962C8B-B14F-4D97-AF65-F5344CB8AC3E}">
        <p14:creationId xmlns:p14="http://schemas.microsoft.com/office/powerpoint/2010/main" val="379227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66889" y="197555"/>
            <a:ext cx="9066094" cy="10301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Regarding Interdisciplinary Collaboration</a:t>
            </a:r>
          </a:p>
        </p:txBody>
      </p:sp>
      <p:sp>
        <p:nvSpPr>
          <p:cNvPr id="16388" name="Date Placeholder 3"/>
          <p:cNvSpPr>
            <a:spLocks noGrp="1"/>
          </p:cNvSpPr>
          <p:nvPr>
            <p:ph type="dt" sz="half"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8</a:t>
            </a:fld>
            <a:endParaRPr lang="en-US" dirty="0">
              <a:solidFill>
                <a:srgbClr val="898989"/>
              </a:solidFill>
            </a:endParaRPr>
          </a:p>
        </p:txBody>
      </p:sp>
      <p:sp>
        <p:nvSpPr>
          <p:cNvPr id="2" name="Rectangle 1"/>
          <p:cNvSpPr/>
          <p:nvPr/>
        </p:nvSpPr>
        <p:spPr>
          <a:xfrm>
            <a:off x="181415" y="1503851"/>
            <a:ext cx="8962585" cy="1975284"/>
          </a:xfrm>
          <a:prstGeom prst="rect">
            <a:avLst/>
          </a:prstGeom>
        </p:spPr>
        <p:txBody>
          <a:bodyPr wrap="square">
            <a:spAutoFit/>
          </a:bodyPr>
          <a:lstStyle/>
          <a:p>
            <a:pPr>
              <a:lnSpc>
                <a:spcPct val="150000"/>
              </a:lnSpc>
            </a:pPr>
            <a:endParaRPr lang="en-US" dirty="0"/>
          </a:p>
          <a:p>
            <a:pPr marL="285750" indent="-285750">
              <a:lnSpc>
                <a:spcPct val="150000"/>
              </a:lnSpc>
            </a:pPr>
            <a:endParaRPr lang="en-US" sz="1600" dirty="0"/>
          </a:p>
          <a:p>
            <a:pPr marL="285750" indent="-285750">
              <a:lnSpc>
                <a:spcPct val="150000"/>
              </a:lnSpc>
            </a:pPr>
            <a:endParaRPr lang="en-US" sz="1600" dirty="0"/>
          </a:p>
          <a:p>
            <a:pPr marL="285750" indent="-285750">
              <a:lnSpc>
                <a:spcPct val="150000"/>
              </a:lnSpc>
            </a:pPr>
            <a:endParaRPr lang="en-US" sz="1600" dirty="0"/>
          </a:p>
          <a:p>
            <a:pPr>
              <a:lnSpc>
                <a:spcPct val="150000"/>
              </a:lnSpc>
            </a:pPr>
            <a:endParaRPr lang="en-US" dirty="0"/>
          </a:p>
        </p:txBody>
      </p:sp>
      <p:sp>
        <p:nvSpPr>
          <p:cNvPr id="5" name="TextBox 4">
            <a:extLst>
              <a:ext uri="{FF2B5EF4-FFF2-40B4-BE49-F238E27FC236}">
                <a16:creationId xmlns:a16="http://schemas.microsoft.com/office/drawing/2014/main" id="{D5D39F46-0E51-4C12-91A3-9F69ECE4EC66}"/>
              </a:ext>
            </a:extLst>
          </p:cNvPr>
          <p:cNvSpPr txBox="1"/>
          <p:nvPr/>
        </p:nvSpPr>
        <p:spPr>
          <a:xfrm>
            <a:off x="366889" y="1473706"/>
            <a:ext cx="7322876" cy="4770537"/>
          </a:xfrm>
          <a:prstGeom prst="rect">
            <a:avLst/>
          </a:prstGeom>
          <a:ln>
            <a:noFill/>
          </a:ln>
        </p:spPr>
        <p:txBody>
          <a:bodyPr wrap="square" rtlCol="0">
            <a:spAutoFit/>
          </a:bodyPr>
          <a:lstStyle/>
          <a:p>
            <a:r>
              <a:rPr lang="en-US" sz="2800" dirty="0"/>
              <a:t>A possible way for the SSR to serve student chapters is by stewarding additional research opportunities!</a:t>
            </a:r>
          </a:p>
          <a:p>
            <a:endParaRPr lang="en-US" sz="2800" dirty="0"/>
          </a:p>
          <a:p>
            <a:r>
              <a:rPr lang="en-US" sz="2800" dirty="0"/>
              <a:t>EE students are versatile in their technical acumen. They are ready to assist non-EE researchers with knowledge of electrical engineering, computer science, and manufacturing practices. </a:t>
            </a:r>
            <a:endParaRPr lang="en-US" sz="2400" dirty="0"/>
          </a:p>
          <a:p>
            <a:endParaRPr lang="en-US" sz="2400" dirty="0"/>
          </a:p>
        </p:txBody>
      </p:sp>
    </p:spTree>
    <p:extLst>
      <p:ext uri="{BB962C8B-B14F-4D97-AF65-F5344CB8AC3E}">
        <p14:creationId xmlns:p14="http://schemas.microsoft.com/office/powerpoint/2010/main" val="106021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66889" y="197555"/>
            <a:ext cx="9066094" cy="1030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Regarding Interdisciplinary Collaboration</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pPr eaLnBrk="1" hangingPunct="1">
                <a:defRPr/>
              </a:pPr>
              <a:t>1/21/22</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9</a:t>
            </a:fld>
            <a:endParaRPr lang="en-US" dirty="0">
              <a:solidFill>
                <a:srgbClr val="898989"/>
              </a:solidFill>
            </a:endParaRPr>
          </a:p>
        </p:txBody>
      </p:sp>
      <p:sp>
        <p:nvSpPr>
          <p:cNvPr id="2" name="Rectangle 1"/>
          <p:cNvSpPr/>
          <p:nvPr/>
        </p:nvSpPr>
        <p:spPr>
          <a:xfrm>
            <a:off x="181415" y="1503851"/>
            <a:ext cx="8962585" cy="1975284"/>
          </a:xfrm>
          <a:prstGeom prst="rect">
            <a:avLst/>
          </a:prstGeom>
        </p:spPr>
        <p:txBody>
          <a:bodyPr wrap="square">
            <a:spAutoFit/>
          </a:bodyPr>
          <a:lstStyle/>
          <a:p>
            <a:pPr>
              <a:lnSpc>
                <a:spcPct val="150000"/>
              </a:lnSpc>
            </a:pPr>
            <a:endParaRPr lang="en-US" dirty="0"/>
          </a:p>
          <a:p>
            <a:pPr marL="285750" indent="-285750">
              <a:lnSpc>
                <a:spcPct val="150000"/>
              </a:lnSpc>
            </a:pPr>
            <a:endParaRPr lang="en-US" sz="1600" dirty="0"/>
          </a:p>
          <a:p>
            <a:pPr marL="285750" indent="-285750">
              <a:lnSpc>
                <a:spcPct val="150000"/>
              </a:lnSpc>
            </a:pPr>
            <a:endParaRPr lang="en-US" sz="1600" dirty="0"/>
          </a:p>
          <a:p>
            <a:pPr marL="285750" indent="-285750">
              <a:lnSpc>
                <a:spcPct val="150000"/>
              </a:lnSpc>
            </a:pPr>
            <a:endParaRPr lang="en-US" sz="1600" dirty="0"/>
          </a:p>
          <a:p>
            <a:pPr>
              <a:lnSpc>
                <a:spcPct val="150000"/>
              </a:lnSpc>
            </a:pPr>
            <a:endParaRPr lang="en-US" dirty="0"/>
          </a:p>
        </p:txBody>
      </p:sp>
      <p:sp>
        <p:nvSpPr>
          <p:cNvPr id="5" name="TextBox 4">
            <a:extLst>
              <a:ext uri="{FF2B5EF4-FFF2-40B4-BE49-F238E27FC236}">
                <a16:creationId xmlns:a16="http://schemas.microsoft.com/office/drawing/2014/main" id="{D5D39F46-0E51-4C12-91A3-9F69ECE4EC66}"/>
              </a:ext>
            </a:extLst>
          </p:cNvPr>
          <p:cNvSpPr txBox="1"/>
          <p:nvPr/>
        </p:nvSpPr>
        <p:spPr>
          <a:xfrm>
            <a:off x="366889" y="1473706"/>
            <a:ext cx="7322876" cy="4401205"/>
          </a:xfrm>
          <a:prstGeom prst="rect">
            <a:avLst/>
          </a:prstGeom>
          <a:ln>
            <a:noFill/>
          </a:ln>
        </p:spPr>
        <p:txBody>
          <a:bodyPr wrap="square" rtlCol="0">
            <a:spAutoFit/>
          </a:bodyPr>
          <a:lstStyle/>
          <a:p>
            <a:r>
              <a:rPr lang="en-US" sz="2800" dirty="0"/>
              <a:t>The SSR could steward collaboration between IEEE chapters and non-EE departments by suggesting potential research aids based on student technical expertise and interest</a:t>
            </a:r>
          </a:p>
          <a:p>
            <a:endParaRPr lang="en-US" sz="2800" dirty="0"/>
          </a:p>
          <a:p>
            <a:r>
              <a:rPr lang="en-US" sz="2800" dirty="0"/>
              <a:t>A side effect of interdisciplinary collaboration is enabling IEEE student access to incredible scientific instrumentation! AFM, STM, etc. </a:t>
            </a:r>
            <a:endParaRPr lang="en-US" sz="3200" dirty="0"/>
          </a:p>
        </p:txBody>
      </p:sp>
    </p:spTree>
    <p:extLst>
      <p:ext uri="{BB962C8B-B14F-4D97-AF65-F5344CB8AC3E}">
        <p14:creationId xmlns:p14="http://schemas.microsoft.com/office/powerpoint/2010/main" val="460231823"/>
      </p:ext>
    </p:extLst>
  </p:cSld>
  <p:clrMapOvr>
    <a:masterClrMapping/>
  </p:clrMapOvr>
</p:sld>
</file>

<file path=ppt/theme/theme1.xml><?xml version="1.0" encoding="utf-8"?>
<a:theme xmlns:a="http://schemas.openxmlformats.org/drawingml/2006/main" name="IEEE-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IEEE-Template.thmx</Template>
  <TotalTime>19269</TotalTime>
  <Words>1087</Words>
  <Application>Microsoft Macintosh PowerPoint</Application>
  <PresentationFormat>On-screen Show (4:3)</PresentationFormat>
  <Paragraphs>123</Paragraphs>
  <Slides>13</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Lucida Grande</vt:lpstr>
      <vt:lpstr>Verdana</vt:lpstr>
      <vt:lpstr>Wingdings</vt:lpstr>
      <vt:lpstr>IEEE-Template</vt:lpstr>
      <vt:lpstr>IEEE Central Texas Section 2022 Summer/Fall Leadership Planning Meeting January 22, 2022 San Marcos, TX &amp; Virtual</vt:lpstr>
      <vt:lpstr>Presentation Objectives</vt:lpstr>
      <vt:lpstr>Section Student Representative</vt:lpstr>
      <vt:lpstr>Section Student Representative</vt:lpstr>
      <vt:lpstr>Regarding Chapter KPIs</vt:lpstr>
      <vt:lpstr>Regarding Chapter KPIs</vt:lpstr>
      <vt:lpstr>Regarding Chapter KPIs</vt:lpstr>
      <vt:lpstr>Regarding Interdisciplinary Collaboration</vt:lpstr>
      <vt:lpstr>Regarding Interdisciplinary Collaboration</vt:lpstr>
      <vt:lpstr>Proposal for Student Chapters</vt:lpstr>
      <vt:lpstr>An accelerating charged particle is worth a thousand words!</vt:lpstr>
      <vt:lpstr>Proposal for Student Chapters</vt:lpstr>
      <vt:lpstr>PowerPoint Presentation</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IEEE Template for Your Presentation</dc:title>
  <dc:creator>Engel, Lisa Lisa.</dc:creator>
  <cp:lastModifiedBy>mcdodge@gmail.com</cp:lastModifiedBy>
  <cp:revision>300</cp:revision>
  <cp:lastPrinted>2020-01-10T22:40:54Z</cp:lastPrinted>
  <dcterms:created xsi:type="dcterms:W3CDTF">2012-12-04T23:01:03Z</dcterms:created>
  <dcterms:modified xsi:type="dcterms:W3CDTF">2022-01-21T23:21:43Z</dcterms:modified>
</cp:coreProperties>
</file>