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charts/chart2.xml" ContentType="application/vnd.openxmlformats-officedocument.drawingml.char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 id="2147484196" r:id="rId2"/>
    <p:sldMasterId id="2147484209" r:id="rId3"/>
    <p:sldMasterId id="2147484222" r:id="rId4"/>
    <p:sldMasterId id="2147484235" r:id="rId5"/>
    <p:sldMasterId id="2147484248" r:id="rId6"/>
    <p:sldMasterId id="2147484263" r:id="rId7"/>
    <p:sldMasterId id="2147484277" r:id="rId8"/>
    <p:sldMasterId id="2147484289" r:id="rId9"/>
  </p:sldMasterIdLst>
  <p:notesMasterIdLst>
    <p:notesMasterId r:id="rId63"/>
  </p:notesMasterIdLst>
  <p:sldIdLst>
    <p:sldId id="632" r:id="rId10"/>
    <p:sldId id="1022" r:id="rId11"/>
    <p:sldId id="633" r:id="rId12"/>
    <p:sldId id="537" r:id="rId13"/>
    <p:sldId id="637" r:id="rId14"/>
    <p:sldId id="634" r:id="rId15"/>
    <p:sldId id="639" r:id="rId16"/>
    <p:sldId id="640" r:id="rId17"/>
    <p:sldId id="638" r:id="rId18"/>
    <p:sldId id="641" r:id="rId19"/>
    <p:sldId id="642" r:id="rId20"/>
    <p:sldId id="645" r:id="rId21"/>
    <p:sldId id="643" r:id="rId22"/>
    <p:sldId id="644" r:id="rId23"/>
    <p:sldId id="646" r:id="rId24"/>
    <p:sldId id="647" r:id="rId25"/>
    <p:sldId id="1020" r:id="rId26"/>
    <p:sldId id="1021" r:id="rId27"/>
    <p:sldId id="1024" r:id="rId28"/>
    <p:sldId id="1025" r:id="rId29"/>
    <p:sldId id="1026" r:id="rId30"/>
    <p:sldId id="1027" r:id="rId31"/>
    <p:sldId id="687" r:id="rId32"/>
    <p:sldId id="686" r:id="rId33"/>
    <p:sldId id="688" r:id="rId34"/>
    <p:sldId id="689" r:id="rId35"/>
    <p:sldId id="979" r:id="rId36"/>
    <p:sldId id="1008" r:id="rId37"/>
    <p:sldId id="984" r:id="rId38"/>
    <p:sldId id="1013" r:id="rId39"/>
    <p:sldId id="1014" r:id="rId40"/>
    <p:sldId id="1028" r:id="rId41"/>
    <p:sldId id="1015" r:id="rId42"/>
    <p:sldId id="290" r:id="rId43"/>
    <p:sldId id="1023" r:id="rId44"/>
    <p:sldId id="315" r:id="rId45"/>
    <p:sldId id="371" r:id="rId46"/>
    <p:sldId id="331" r:id="rId47"/>
    <p:sldId id="1029" r:id="rId48"/>
    <p:sldId id="1017" r:id="rId49"/>
    <p:sldId id="1018" r:id="rId50"/>
    <p:sldId id="1019" r:id="rId51"/>
    <p:sldId id="677" r:id="rId52"/>
    <p:sldId id="676" r:id="rId53"/>
    <p:sldId id="678" r:id="rId54"/>
    <p:sldId id="679" r:id="rId55"/>
    <p:sldId id="680" r:id="rId56"/>
    <p:sldId id="1030" r:id="rId57"/>
    <p:sldId id="1031" r:id="rId58"/>
    <p:sldId id="681" r:id="rId59"/>
    <p:sldId id="682" r:id="rId60"/>
    <p:sldId id="685" r:id="rId61"/>
    <p:sldId id="683" r:id="rId62"/>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8" autoAdjust="0"/>
    <p:restoredTop sz="90941" autoAdjust="0"/>
  </p:normalViewPr>
  <p:slideViewPr>
    <p:cSldViewPr>
      <p:cViewPr varScale="1">
        <p:scale>
          <a:sx n="77" d="100"/>
          <a:sy n="77" d="100"/>
        </p:scale>
        <p:origin x="152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1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920-49C9-A8A6-83C8895FAF6A}"/>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920-49C9-A8A6-83C8895FAF6A}"/>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920-49C9-A8A6-83C8895FAF6A}"/>
            </c:ext>
          </c:extLst>
        </c:ser>
        <c:dLbls>
          <c:showLegendKey val="0"/>
          <c:showVal val="0"/>
          <c:showCatName val="0"/>
          <c:showSerName val="0"/>
          <c:showPercent val="0"/>
          <c:showBubbleSize val="0"/>
        </c:dLbls>
        <c:gapWidth val="150"/>
        <c:shape val="box"/>
        <c:axId val="391678304"/>
        <c:axId val="391678864"/>
        <c:axId val="528721744"/>
      </c:bar3DChart>
      <c:catAx>
        <c:axId val="391678304"/>
        <c:scaling>
          <c:orientation val="minMax"/>
        </c:scaling>
        <c:delete val="0"/>
        <c:axPos val="b"/>
        <c:numFmt formatCode="General" sourceLinked="1"/>
        <c:majorTickMark val="out"/>
        <c:minorTickMark val="none"/>
        <c:tickLblPos val="nextTo"/>
        <c:crossAx val="391678864"/>
        <c:crosses val="autoZero"/>
        <c:auto val="1"/>
        <c:lblAlgn val="ctr"/>
        <c:lblOffset val="100"/>
        <c:noMultiLvlLbl val="0"/>
      </c:catAx>
      <c:valAx>
        <c:axId val="391678864"/>
        <c:scaling>
          <c:orientation val="minMax"/>
        </c:scaling>
        <c:delete val="0"/>
        <c:axPos val="l"/>
        <c:majorGridlines/>
        <c:numFmt formatCode="General" sourceLinked="1"/>
        <c:majorTickMark val="out"/>
        <c:minorTickMark val="none"/>
        <c:tickLblPos val="nextTo"/>
        <c:crossAx val="391678304"/>
        <c:crosses val="autoZero"/>
        <c:crossBetween val="between"/>
      </c:valAx>
      <c:serAx>
        <c:axId val="528721744"/>
        <c:scaling>
          <c:orientation val="minMax"/>
        </c:scaling>
        <c:delete val="0"/>
        <c:axPos val="b"/>
        <c:majorTickMark val="out"/>
        <c:minorTickMark val="none"/>
        <c:tickLblPos val="nextTo"/>
        <c:crossAx val="39167886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564-4BBB-9C4B-311E03ED6F00}"/>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564-4BBB-9C4B-311E03ED6F00}"/>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564-4BBB-9C4B-311E03ED6F00}"/>
            </c:ext>
          </c:extLst>
        </c:ser>
        <c:dLbls>
          <c:showLegendKey val="0"/>
          <c:showVal val="0"/>
          <c:showCatName val="0"/>
          <c:showSerName val="0"/>
          <c:showPercent val="0"/>
          <c:showBubbleSize val="0"/>
        </c:dLbls>
        <c:gapWidth val="150"/>
        <c:shape val="box"/>
        <c:axId val="656741360"/>
        <c:axId val="296772896"/>
        <c:axId val="296841792"/>
      </c:bar3DChart>
      <c:catAx>
        <c:axId val="656741360"/>
        <c:scaling>
          <c:orientation val="minMax"/>
        </c:scaling>
        <c:delete val="0"/>
        <c:axPos val="b"/>
        <c:numFmt formatCode="General" sourceLinked="1"/>
        <c:majorTickMark val="out"/>
        <c:minorTickMark val="none"/>
        <c:tickLblPos val="nextTo"/>
        <c:crossAx val="296772896"/>
        <c:crosses val="autoZero"/>
        <c:auto val="1"/>
        <c:lblAlgn val="ctr"/>
        <c:lblOffset val="100"/>
        <c:noMultiLvlLbl val="0"/>
      </c:catAx>
      <c:valAx>
        <c:axId val="296772896"/>
        <c:scaling>
          <c:orientation val="minMax"/>
        </c:scaling>
        <c:delete val="0"/>
        <c:axPos val="l"/>
        <c:majorGridlines/>
        <c:numFmt formatCode="General" sourceLinked="1"/>
        <c:majorTickMark val="out"/>
        <c:minorTickMark val="none"/>
        <c:tickLblPos val="nextTo"/>
        <c:crossAx val="656741360"/>
        <c:crosses val="autoZero"/>
        <c:crossBetween val="between"/>
      </c:valAx>
      <c:serAx>
        <c:axId val="296841792"/>
        <c:scaling>
          <c:orientation val="minMax"/>
        </c:scaling>
        <c:delete val="0"/>
        <c:axPos val="b"/>
        <c:majorTickMark val="out"/>
        <c:minorTickMark val="none"/>
        <c:tickLblPos val="nextTo"/>
        <c:crossAx val="2967728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00F5D25-F5C6-479A-968C-BDE16AF43DFF}" type="slidenum">
              <a:rPr lang="en-US"/>
              <a:pPr>
                <a:defRPr/>
              </a:pPr>
              <a:t>‹#›</a:t>
            </a:fld>
            <a:endParaRPr lang="en-US"/>
          </a:p>
        </p:txBody>
      </p:sp>
    </p:spTree>
    <p:extLst>
      <p:ext uri="{BB962C8B-B14F-4D97-AF65-F5344CB8AC3E}">
        <p14:creationId xmlns:p14="http://schemas.microsoft.com/office/powerpoint/2010/main" val="1046274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apologies to Marquez</a:t>
            </a:r>
          </a:p>
        </p:txBody>
      </p:sp>
      <p:sp>
        <p:nvSpPr>
          <p:cNvPr id="4" name="Slide Number Placeholder 3"/>
          <p:cNvSpPr>
            <a:spLocks noGrp="1"/>
          </p:cNvSpPr>
          <p:nvPr>
            <p:ph type="sldNum" sz="quarter" idx="5"/>
          </p:nvPr>
        </p:nvSpPr>
        <p:spPr/>
        <p:txBody>
          <a:bodyPr/>
          <a:lstStyle/>
          <a:p>
            <a:pPr>
              <a:defRPr/>
            </a:pPr>
            <a:fld id="{B00F5D25-F5C6-479A-968C-BDE16AF43DFF}" type="slidenum">
              <a:rPr lang="en-US" smtClean="0"/>
              <a:pPr>
                <a:defRPr/>
              </a:pPr>
              <a:t>1</a:t>
            </a:fld>
            <a:endParaRPr lang="en-US"/>
          </a:p>
        </p:txBody>
      </p:sp>
    </p:spTree>
    <p:extLst>
      <p:ext uri="{BB962C8B-B14F-4D97-AF65-F5344CB8AC3E}">
        <p14:creationId xmlns:p14="http://schemas.microsoft.com/office/powerpoint/2010/main" val="275570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401DF19-756D-4904-AF2F-853F08744C24}" type="slidenum">
              <a:rPr lang="en-US" smtClean="0">
                <a:solidFill>
                  <a:prstClr val="black"/>
                </a:solidFill>
              </a:rPr>
              <a:pPr/>
              <a:t>12</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806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DE774B-D7E5-492B-A0FD-8A412385CE0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7287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DE774B-D7E5-492B-A0FD-8A412385CE0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649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throughout to aid in finding sources for information in papers.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19352-12EC-48B8-9D69-6DCDE7AB9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653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what differentiates developed and developing countries </a:t>
            </a:r>
            <a:r>
              <a:rPr lang="en-US" dirty="0" err="1"/>
              <a:t>wrt</a:t>
            </a:r>
            <a:r>
              <a:rPr lang="en-US" dirty="0"/>
              <a:t> climate? Pause. Developed world</a:t>
            </a:r>
            <a:r>
              <a:rPr lang="en-US" baseline="0" dirty="0"/>
              <a:t> got rich by exploiting carbon fuels.  Developing world does not want to be precluded from development.</a:t>
            </a:r>
          </a:p>
          <a:p>
            <a:r>
              <a:rPr lang="en-US" baseline="0" dirty="0"/>
              <a:t>How many countries are there?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19352-12EC-48B8-9D69-6DCDE7AB9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207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NDC: Nationally Determined</a:t>
            </a:r>
            <a:r>
              <a:rPr lang="en-US" baseline="0" dirty="0"/>
              <a:t> Contribution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19352-12EC-48B8-9D69-6DCDE7AB9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36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for SR15.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19352-12EC-48B8-9D69-6DCDE7AB9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183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Skeptical(?)</a:t>
            </a:r>
            <a:r>
              <a:rPr lang="en-US" baseline="0" dirty="0"/>
              <a:t> sources:  Places where you might find some scientific discussion of climate from people who think that CO2 is not the cause of the effect or that the effect is not real: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19352-12EC-48B8-9D69-6DCDE7AB9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64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Fourier is possibly the best known engineer in the history. He formulated conductive heat transfer in addition to doing math that every undergrad knows about.  Fourier got this idea of radiation balance (our words) 25 years before </a:t>
            </a:r>
            <a:r>
              <a:rPr lang="en-US" dirty="0" err="1"/>
              <a:t>Clausiuses</a:t>
            </a:r>
            <a:r>
              <a:rPr lang="en-US" dirty="0"/>
              <a:t> formulation of the 1</a:t>
            </a:r>
            <a:r>
              <a:rPr lang="en-US" baseline="30000" dirty="0"/>
              <a:t>st</a:t>
            </a:r>
            <a:r>
              <a:rPr lang="en-US" dirty="0"/>
              <a:t> Law of thermodynamics.</a:t>
            </a:r>
          </a:p>
        </p:txBody>
      </p:sp>
      <p:sp>
        <p:nvSpPr>
          <p:cNvPr id="4" name="Slide Number Placeholder 3"/>
          <p:cNvSpPr>
            <a:spLocks noGrp="1"/>
          </p:cNvSpPr>
          <p:nvPr>
            <p:ph type="sldNum" sz="quarter" idx="5"/>
          </p:nvPr>
        </p:nvSpPr>
        <p:spPr/>
        <p:txBody>
          <a:bodyPr/>
          <a:lstStyle/>
          <a:p>
            <a:pPr>
              <a:defRPr/>
            </a:pPr>
            <a:fld id="{B00F5D25-F5C6-479A-968C-BDE16AF43DFF}" type="slidenum">
              <a:rPr lang="en-US" smtClean="0"/>
              <a:pPr>
                <a:defRPr/>
              </a:pPr>
              <a:t>3</a:t>
            </a:fld>
            <a:endParaRPr lang="en-US"/>
          </a:p>
        </p:txBody>
      </p:sp>
    </p:spTree>
    <p:extLst>
      <p:ext uri="{BB962C8B-B14F-4D97-AF65-F5344CB8AC3E}">
        <p14:creationId xmlns:p14="http://schemas.microsoft.com/office/powerpoint/2010/main" val="397081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1DEE45-D8C2-4623-B0A0-45D8DB44C210}"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75 years after Fourier’s insight, these giants of physics in 1900 provided the quantitative description.  A few years later Einstein puts the cherry on the Sunday.  Nerd Talk.  </a:t>
            </a:r>
          </a:p>
        </p:txBody>
      </p:sp>
    </p:spTree>
    <p:extLst>
      <p:ext uri="{BB962C8B-B14F-4D97-AF65-F5344CB8AC3E}">
        <p14:creationId xmlns:p14="http://schemas.microsoft.com/office/powerpoint/2010/main" val="137181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Fourier is possibly the best known engineer in the history. He formulated conductive heat transfer in addition to doing math that every undergrad knows about.  </a:t>
            </a:r>
          </a:p>
        </p:txBody>
      </p:sp>
      <p:sp>
        <p:nvSpPr>
          <p:cNvPr id="4" name="Slide Number Placeholder 3"/>
          <p:cNvSpPr>
            <a:spLocks noGrp="1"/>
          </p:cNvSpPr>
          <p:nvPr>
            <p:ph type="sldNum" sz="quarter" idx="5"/>
          </p:nvPr>
        </p:nvSpPr>
        <p:spPr/>
        <p:txBody>
          <a:bodyPr/>
          <a:lstStyle/>
          <a:p>
            <a:pPr>
              <a:defRPr/>
            </a:pPr>
            <a:fld id="{B00F5D25-F5C6-479A-968C-BDE16AF43DFF}" type="slidenum">
              <a:rPr lang="en-US" smtClean="0"/>
              <a:pPr>
                <a:defRPr/>
              </a:pPr>
              <a:t>6</a:t>
            </a:fld>
            <a:endParaRPr lang="en-US"/>
          </a:p>
        </p:txBody>
      </p:sp>
    </p:spTree>
    <p:extLst>
      <p:ext uri="{BB962C8B-B14F-4D97-AF65-F5344CB8AC3E}">
        <p14:creationId xmlns:p14="http://schemas.microsoft.com/office/powerpoint/2010/main" val="402724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401DF19-756D-4904-AF2F-853F08744C24}" type="slidenum">
              <a:rPr lang="en-US" smtClean="0">
                <a:solidFill>
                  <a:prstClr val="black"/>
                </a:solidFill>
              </a:rPr>
              <a:pPr/>
              <a:t>7</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7632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401DF19-756D-4904-AF2F-853F08744C24}" type="slidenum">
              <a:rPr lang="en-US" smtClean="0">
                <a:solidFill>
                  <a:prstClr val="black"/>
                </a:solidFill>
              </a:rPr>
              <a:pPr/>
              <a:t>8</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See also Berkeley Earth: </a:t>
            </a:r>
            <a:r>
              <a:rPr lang="en-US" dirty="0" err="1"/>
              <a:t>Housfather</a:t>
            </a:r>
            <a:r>
              <a:rPr lang="en-US" dirty="0"/>
              <a:t>, Mueller.</a:t>
            </a:r>
          </a:p>
        </p:txBody>
      </p:sp>
    </p:spTree>
    <p:extLst>
      <p:ext uri="{BB962C8B-B14F-4D97-AF65-F5344CB8AC3E}">
        <p14:creationId xmlns:p14="http://schemas.microsoft.com/office/powerpoint/2010/main" val="261194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401DF19-756D-4904-AF2F-853F08744C24}" type="slidenum">
              <a:rPr lang="en-US" smtClean="0">
                <a:solidFill>
                  <a:prstClr val="black"/>
                </a:solidFill>
              </a:rPr>
              <a:pPr/>
              <a:t>9</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225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401DF19-756D-4904-AF2F-853F08744C24}" type="slidenum">
              <a:rPr lang="en-US" smtClean="0">
                <a:solidFill>
                  <a:prstClr val="black"/>
                </a:solidFill>
              </a:rPr>
              <a:pPr/>
              <a:t>10</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4451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401DF19-756D-4904-AF2F-853F08744C24}" type="slidenum">
              <a:rPr lang="en-US" smtClean="0">
                <a:solidFill>
                  <a:prstClr val="black"/>
                </a:solidFill>
              </a:rPr>
              <a:pPr/>
              <a:t>11</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5846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1609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1609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A5607E59-BC90-49FB-A868-ADC6ABC2619A}"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525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023E0D-742F-471D-838F-3F5A3A562A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15670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FF2754-6D79-461B-B2A7-B52B2EDD01E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17356434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F2754-6D79-461B-B2A7-B52B2EDD01E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19382613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F2754-6D79-461B-B2A7-B52B2EDD01E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32789070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F2754-6D79-461B-B2A7-B52B2EDD01E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41643766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FF2754-6D79-461B-B2A7-B52B2EDD01E1}"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14238868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FF2754-6D79-461B-B2A7-B52B2EDD01E1}"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22414414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F2754-6D79-461B-B2A7-B52B2EDD01E1}"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18117033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FF2754-6D79-461B-B2A7-B52B2EDD01E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2711258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FF2754-6D79-461B-B2A7-B52B2EDD01E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23239707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F2754-6D79-461B-B2A7-B52B2EDD01E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212125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4A2BD7-88C1-4117-B644-B197A5BC12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06850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F2754-6D79-461B-B2A7-B52B2EDD01E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06F14-935D-40AB-BC74-A34EC452F4DE}" type="slidenum">
              <a:rPr lang="en-US" smtClean="0"/>
              <a:t>‹#›</a:t>
            </a:fld>
            <a:endParaRPr lang="en-US"/>
          </a:p>
        </p:txBody>
      </p:sp>
    </p:spTree>
    <p:extLst>
      <p:ext uri="{BB962C8B-B14F-4D97-AF65-F5344CB8AC3E}">
        <p14:creationId xmlns:p14="http://schemas.microsoft.com/office/powerpoint/2010/main" val="4227777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19A59-AD19-457A-A9C7-DA7A281943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633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F5435430-A269-4876-BE0D-722976F4E69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05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E3A51D-4CF9-439D-A4BA-24A5BC83E20E}" type="slidenum">
              <a:rPr lang="en-US"/>
              <a:pPr>
                <a:defRPr/>
              </a:pPr>
              <a:t>‹#›</a:t>
            </a:fld>
            <a:endParaRPr lang="en-US"/>
          </a:p>
        </p:txBody>
      </p:sp>
    </p:spTree>
    <p:extLst>
      <p:ext uri="{BB962C8B-B14F-4D97-AF65-F5344CB8AC3E}">
        <p14:creationId xmlns:p14="http://schemas.microsoft.com/office/powerpoint/2010/main" val="7160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2F1A49-A77D-40E9-8E82-F97C9DF32096}" type="slidenum">
              <a:rPr lang="en-US"/>
              <a:pPr>
                <a:defRPr/>
              </a:pPr>
              <a:t>‹#›</a:t>
            </a:fld>
            <a:endParaRPr lang="en-US"/>
          </a:p>
        </p:txBody>
      </p:sp>
    </p:spTree>
    <p:extLst>
      <p:ext uri="{BB962C8B-B14F-4D97-AF65-F5344CB8AC3E}">
        <p14:creationId xmlns:p14="http://schemas.microsoft.com/office/powerpoint/2010/main" val="2084049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B8390B-BB9A-4D2B-8E4C-4E69F587C68D}" type="slidenum">
              <a:rPr lang="en-US"/>
              <a:pPr>
                <a:defRPr/>
              </a:pPr>
              <a:t>‹#›</a:t>
            </a:fld>
            <a:endParaRPr lang="en-US"/>
          </a:p>
        </p:txBody>
      </p:sp>
    </p:spTree>
    <p:extLst>
      <p:ext uri="{BB962C8B-B14F-4D97-AF65-F5344CB8AC3E}">
        <p14:creationId xmlns:p14="http://schemas.microsoft.com/office/powerpoint/2010/main" val="203252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06DB40-0705-459B-8E6C-BB9BD115FF58}" type="slidenum">
              <a:rPr lang="en-US"/>
              <a:pPr>
                <a:defRPr/>
              </a:pPr>
              <a:t>‹#›</a:t>
            </a:fld>
            <a:endParaRPr lang="en-US"/>
          </a:p>
        </p:txBody>
      </p:sp>
    </p:spTree>
    <p:extLst>
      <p:ext uri="{BB962C8B-B14F-4D97-AF65-F5344CB8AC3E}">
        <p14:creationId xmlns:p14="http://schemas.microsoft.com/office/powerpoint/2010/main" val="1643229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EE84DA-0983-4646-A997-58A2C0B8BA9F}" type="slidenum">
              <a:rPr lang="en-US"/>
              <a:pPr>
                <a:defRPr/>
              </a:pPr>
              <a:t>‹#›</a:t>
            </a:fld>
            <a:endParaRPr lang="en-US"/>
          </a:p>
        </p:txBody>
      </p:sp>
    </p:spTree>
    <p:extLst>
      <p:ext uri="{BB962C8B-B14F-4D97-AF65-F5344CB8AC3E}">
        <p14:creationId xmlns:p14="http://schemas.microsoft.com/office/powerpoint/2010/main" val="389685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24ACC6-B759-4AC0-B6FA-72CA8416B352}" type="slidenum">
              <a:rPr lang="en-US"/>
              <a:pPr>
                <a:defRPr/>
              </a:pPr>
              <a:t>‹#›</a:t>
            </a:fld>
            <a:endParaRPr lang="en-US"/>
          </a:p>
        </p:txBody>
      </p:sp>
    </p:spTree>
    <p:extLst>
      <p:ext uri="{BB962C8B-B14F-4D97-AF65-F5344CB8AC3E}">
        <p14:creationId xmlns:p14="http://schemas.microsoft.com/office/powerpoint/2010/main" val="188772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E02281-22FD-4791-B30A-B7E682F660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0802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F38241-32B9-4B72-BF0E-F17A4BD8CDE1}" type="slidenum">
              <a:rPr lang="en-US"/>
              <a:pPr>
                <a:defRPr/>
              </a:pPr>
              <a:t>‹#›</a:t>
            </a:fld>
            <a:endParaRPr lang="en-US"/>
          </a:p>
        </p:txBody>
      </p:sp>
    </p:spTree>
    <p:extLst>
      <p:ext uri="{BB962C8B-B14F-4D97-AF65-F5344CB8AC3E}">
        <p14:creationId xmlns:p14="http://schemas.microsoft.com/office/powerpoint/2010/main" val="1393239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E5E9D3-2994-4EDC-8F28-45F03E725FA3}" type="slidenum">
              <a:rPr lang="en-US"/>
              <a:pPr>
                <a:defRPr/>
              </a:pPr>
              <a:t>‹#›</a:t>
            </a:fld>
            <a:endParaRPr lang="en-US"/>
          </a:p>
        </p:txBody>
      </p:sp>
    </p:spTree>
    <p:extLst>
      <p:ext uri="{BB962C8B-B14F-4D97-AF65-F5344CB8AC3E}">
        <p14:creationId xmlns:p14="http://schemas.microsoft.com/office/powerpoint/2010/main" val="1210934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B120B3-16E1-4517-9C8D-73245558694B}" type="slidenum">
              <a:rPr lang="en-US"/>
              <a:pPr>
                <a:defRPr/>
              </a:pPr>
              <a:t>‹#›</a:t>
            </a:fld>
            <a:endParaRPr lang="en-US"/>
          </a:p>
        </p:txBody>
      </p:sp>
    </p:spTree>
    <p:extLst>
      <p:ext uri="{BB962C8B-B14F-4D97-AF65-F5344CB8AC3E}">
        <p14:creationId xmlns:p14="http://schemas.microsoft.com/office/powerpoint/2010/main" val="1937002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F81E5C-ACC8-48C0-B114-F08DBFD821FD}" type="slidenum">
              <a:rPr lang="en-US"/>
              <a:pPr>
                <a:defRPr/>
              </a:pPr>
              <a:t>‹#›</a:t>
            </a:fld>
            <a:endParaRPr lang="en-US"/>
          </a:p>
        </p:txBody>
      </p:sp>
    </p:spTree>
    <p:extLst>
      <p:ext uri="{BB962C8B-B14F-4D97-AF65-F5344CB8AC3E}">
        <p14:creationId xmlns:p14="http://schemas.microsoft.com/office/powerpoint/2010/main" val="796619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B6079-4E56-4B23-A17C-AE20B43C1450}" type="slidenum">
              <a:rPr lang="en-US"/>
              <a:pPr>
                <a:defRPr/>
              </a:pPr>
              <a:t>‹#›</a:t>
            </a:fld>
            <a:endParaRPr lang="en-US"/>
          </a:p>
        </p:txBody>
      </p:sp>
    </p:spTree>
    <p:extLst>
      <p:ext uri="{BB962C8B-B14F-4D97-AF65-F5344CB8AC3E}">
        <p14:creationId xmlns:p14="http://schemas.microsoft.com/office/powerpoint/2010/main" val="2405418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0E2E53-1222-440A-91DC-E129EBD3A380}" type="slidenum">
              <a:rPr lang="en-US"/>
              <a:pPr>
                <a:defRPr/>
              </a:pPr>
              <a:t>‹#›</a:t>
            </a:fld>
            <a:endParaRPr lang="en-US"/>
          </a:p>
        </p:txBody>
      </p:sp>
    </p:spTree>
    <p:extLst>
      <p:ext uri="{BB962C8B-B14F-4D97-AF65-F5344CB8AC3E}">
        <p14:creationId xmlns:p14="http://schemas.microsoft.com/office/powerpoint/2010/main" val="2484589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2D03A26D-41D6-4D65-ADFB-CA99465A3E26}"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87800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8057F-768F-4D14-A6E6-CF0803D39087}" type="slidenum">
              <a:rPr lang="en-US"/>
              <a:pPr>
                <a:defRPr/>
              </a:pPr>
              <a:t>‹#›</a:t>
            </a:fld>
            <a:endParaRPr lang="en-US"/>
          </a:p>
        </p:txBody>
      </p:sp>
    </p:spTree>
    <p:extLst>
      <p:ext uri="{BB962C8B-B14F-4D97-AF65-F5344CB8AC3E}">
        <p14:creationId xmlns:p14="http://schemas.microsoft.com/office/powerpoint/2010/main" val="1957696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95AADC-2FA3-4E50-B643-57C4A1C8F0CB}" type="slidenum">
              <a:rPr lang="en-US"/>
              <a:pPr>
                <a:defRPr/>
              </a:pPr>
              <a:t>‹#›</a:t>
            </a:fld>
            <a:endParaRPr lang="en-US"/>
          </a:p>
        </p:txBody>
      </p:sp>
    </p:spTree>
    <p:extLst>
      <p:ext uri="{BB962C8B-B14F-4D97-AF65-F5344CB8AC3E}">
        <p14:creationId xmlns:p14="http://schemas.microsoft.com/office/powerpoint/2010/main" val="2752041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19EC0-58CA-440D-81F4-8394EF41FEAE}" type="slidenum">
              <a:rPr lang="en-US"/>
              <a:pPr>
                <a:defRPr/>
              </a:pPr>
              <a:t>‹#›</a:t>
            </a:fld>
            <a:endParaRPr lang="en-US"/>
          </a:p>
        </p:txBody>
      </p:sp>
    </p:spTree>
    <p:extLst>
      <p:ext uri="{BB962C8B-B14F-4D97-AF65-F5344CB8AC3E}">
        <p14:creationId xmlns:p14="http://schemas.microsoft.com/office/powerpoint/2010/main" val="206024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AE96C-434F-46D1-9C0B-86B6B0AAB1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2869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78C881-DF41-479B-8C5C-5426332C12D0}" type="slidenum">
              <a:rPr lang="en-US"/>
              <a:pPr>
                <a:defRPr/>
              </a:pPr>
              <a:t>‹#›</a:t>
            </a:fld>
            <a:endParaRPr lang="en-US"/>
          </a:p>
        </p:txBody>
      </p:sp>
    </p:spTree>
    <p:extLst>
      <p:ext uri="{BB962C8B-B14F-4D97-AF65-F5344CB8AC3E}">
        <p14:creationId xmlns:p14="http://schemas.microsoft.com/office/powerpoint/2010/main" val="2444640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9392F0-656F-4B2D-A005-414DADD1F293}" type="slidenum">
              <a:rPr lang="en-US"/>
              <a:pPr>
                <a:defRPr/>
              </a:pPr>
              <a:t>‹#›</a:t>
            </a:fld>
            <a:endParaRPr lang="en-US"/>
          </a:p>
        </p:txBody>
      </p:sp>
    </p:spTree>
    <p:extLst>
      <p:ext uri="{BB962C8B-B14F-4D97-AF65-F5344CB8AC3E}">
        <p14:creationId xmlns:p14="http://schemas.microsoft.com/office/powerpoint/2010/main" val="1267155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654227-CD12-4E5D-A5E2-02ED55414DBA}" type="slidenum">
              <a:rPr lang="en-US"/>
              <a:pPr>
                <a:defRPr/>
              </a:pPr>
              <a:t>‹#›</a:t>
            </a:fld>
            <a:endParaRPr lang="en-US"/>
          </a:p>
        </p:txBody>
      </p:sp>
    </p:spTree>
    <p:extLst>
      <p:ext uri="{BB962C8B-B14F-4D97-AF65-F5344CB8AC3E}">
        <p14:creationId xmlns:p14="http://schemas.microsoft.com/office/powerpoint/2010/main" val="1347084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3F5BB5-D201-4081-95B4-AC9C99E7CC48}" type="slidenum">
              <a:rPr lang="en-US"/>
              <a:pPr>
                <a:defRPr/>
              </a:pPr>
              <a:t>‹#›</a:t>
            </a:fld>
            <a:endParaRPr lang="en-US"/>
          </a:p>
        </p:txBody>
      </p:sp>
    </p:spTree>
    <p:extLst>
      <p:ext uri="{BB962C8B-B14F-4D97-AF65-F5344CB8AC3E}">
        <p14:creationId xmlns:p14="http://schemas.microsoft.com/office/powerpoint/2010/main" val="1838562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668098-0DF0-42AA-957D-55FDB830164C}" type="slidenum">
              <a:rPr lang="en-US"/>
              <a:pPr>
                <a:defRPr/>
              </a:pPr>
              <a:t>‹#›</a:t>
            </a:fld>
            <a:endParaRPr lang="en-US"/>
          </a:p>
        </p:txBody>
      </p:sp>
    </p:spTree>
    <p:extLst>
      <p:ext uri="{BB962C8B-B14F-4D97-AF65-F5344CB8AC3E}">
        <p14:creationId xmlns:p14="http://schemas.microsoft.com/office/powerpoint/2010/main" val="4043845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62F810-97F6-4F48-8FC0-56CCB4A725C9}" type="slidenum">
              <a:rPr lang="en-US"/>
              <a:pPr>
                <a:defRPr/>
              </a:pPr>
              <a:t>‹#›</a:t>
            </a:fld>
            <a:endParaRPr lang="en-US"/>
          </a:p>
        </p:txBody>
      </p:sp>
    </p:spTree>
    <p:extLst>
      <p:ext uri="{BB962C8B-B14F-4D97-AF65-F5344CB8AC3E}">
        <p14:creationId xmlns:p14="http://schemas.microsoft.com/office/powerpoint/2010/main" val="103152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EC7DA-B73D-48C3-9227-A78EFE3C9B08}" type="slidenum">
              <a:rPr lang="en-US"/>
              <a:pPr>
                <a:defRPr/>
              </a:pPr>
              <a:t>‹#›</a:t>
            </a:fld>
            <a:endParaRPr lang="en-US"/>
          </a:p>
        </p:txBody>
      </p:sp>
    </p:spTree>
    <p:extLst>
      <p:ext uri="{BB962C8B-B14F-4D97-AF65-F5344CB8AC3E}">
        <p14:creationId xmlns:p14="http://schemas.microsoft.com/office/powerpoint/2010/main" val="3340423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A5B9F2-BA77-4C48-8250-553B8D7326D3}" type="slidenum">
              <a:rPr lang="en-US"/>
              <a:pPr>
                <a:defRPr/>
              </a:pPr>
              <a:t>‹#›</a:t>
            </a:fld>
            <a:endParaRPr lang="en-US"/>
          </a:p>
        </p:txBody>
      </p:sp>
    </p:spTree>
    <p:extLst>
      <p:ext uri="{BB962C8B-B14F-4D97-AF65-F5344CB8AC3E}">
        <p14:creationId xmlns:p14="http://schemas.microsoft.com/office/powerpoint/2010/main" val="710580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E85B27-1EE8-4E84-98AE-BD96468DB9FF}" type="datetime1">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887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1120D9-E011-47B9-902E-9F871652D228}" type="datetime1">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67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70199D-3964-470A-A55F-57DD07FEE0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6063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45D96-F35A-4F01-BD21-75A1F0515AC2}" type="datetime1">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96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B3F700-6409-4B1E-94EA-29439D76608D}" type="datetime1">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815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94C3C7-2EC0-4F25-94FD-05BAFA79DEED}" type="datetime1">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29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BA7519-F313-422C-9ABB-916AA94EBB07}" type="datetime1">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499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6A958-33EA-4E29-A551-DF4DBA720805}" type="datetime1">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459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D37CE-6CE1-48B8-8BB1-0102CA2BB2EB}" type="datetime1">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754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B21E5-5B49-40C6-B8E7-45D51C49D67C}" type="datetime1">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173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EF951-0276-49E1-A312-0E530F64C747}" type="datetime1">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191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B0B1B-E98E-4F74-A02C-788C2B66DC2F}" type="datetime1">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4037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52F2C-8B5F-47B2-9FCF-50B4414D3606}" type="datetime1">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89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04E67E-7232-4645-AD33-75CB3DB02B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2965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fontAlgn="base" hangingPunct="0">
              <a:spcBef>
                <a:spcPct val="0"/>
              </a:spcBef>
              <a:spcAft>
                <a:spcPct val="0"/>
              </a:spcAft>
              <a:defRPr/>
            </a:pPr>
            <a:endParaRPr lang="en-US">
              <a:solidFill>
                <a:srgbClr val="FFFFFF"/>
              </a:solidFill>
              <a:latin typeface="Arial" charset="0"/>
            </a:endParaRPr>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2D03A26D-41D6-4D65-ADFB-CA99465A3E26}"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57859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A8057F-768F-4D14-A6E6-CF0803D390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7442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95AADC-2FA3-4E50-B643-57C4A1C8F0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9341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619EC0-58CA-440D-81F4-8394EF41FE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5704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78C881-DF41-479B-8C5C-5426332C12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7086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9392F0-656F-4B2D-A005-414DADD1F29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4607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654227-CD12-4E5D-A5E2-02ED55414D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2617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3F5BB5-D201-4081-95B4-AC9C99E7CC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1496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68098-0DF0-42AA-957D-55FDB83016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2146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62F810-97F6-4F48-8FC0-56CCB4A725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354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AA657F-1CB2-4CFE-8D37-FD734D9E31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6954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7EC7DA-B73D-48C3-9227-A78EFE3C9B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8449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A5B9F2-BA77-4C48-8250-553B8D7326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5352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8" name="Group 2"/>
          <p:cNvGrpSpPr>
            <a:grpSpLocks/>
          </p:cNvGrpSpPr>
          <p:nvPr/>
        </p:nvGrpSpPr>
        <p:grpSpPr bwMode="auto">
          <a:xfrm>
            <a:off x="0" y="3902075"/>
            <a:ext cx="3400425" cy="2949575"/>
            <a:chOff x="0" y="2458"/>
            <a:chExt cx="2142" cy="1858"/>
          </a:xfrm>
        </p:grpSpPr>
        <p:sp>
          <p:nvSpPr>
            <p:cNvPr id="921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922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922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922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92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92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92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9226" name="Rectangle 10"/>
          <p:cNvSpPr>
            <a:spLocks noGrp="1" noChangeArrowheads="1"/>
          </p:cNvSpPr>
          <p:nvPr>
            <p:ph type="ctrTitle" sz="quarter"/>
          </p:nvPr>
        </p:nvSpPr>
        <p:spPr>
          <a:xfrm>
            <a:off x="685800" y="1873250"/>
            <a:ext cx="7772400" cy="1555750"/>
          </a:xfrm>
        </p:spPr>
        <p:txBody>
          <a:bodyPr/>
          <a:lstStyle>
            <a:lvl1pPr>
              <a:defRPr/>
            </a:lvl1pPr>
          </a:lstStyle>
          <a:p>
            <a:r>
              <a:rPr lang="en-US"/>
              <a:t>Click to edit Master title style</a:t>
            </a:r>
          </a:p>
        </p:txBody>
      </p:sp>
      <p:sp>
        <p:nvSpPr>
          <p:cNvPr id="922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9228" name="Rectangle 12"/>
          <p:cNvSpPr>
            <a:spLocks noGrp="1" noChangeArrowheads="1"/>
          </p:cNvSpPr>
          <p:nvPr>
            <p:ph type="dt" sz="quarter" idx="2"/>
          </p:nvPr>
        </p:nvSpPr>
        <p:spPr/>
        <p:txBody>
          <a:bodyPr/>
          <a:lstStyle>
            <a:lvl1pPr>
              <a:defRPr/>
            </a:lvl1pPr>
          </a:lstStyle>
          <a:p>
            <a:endParaRPr lang="en-US"/>
          </a:p>
        </p:txBody>
      </p:sp>
      <p:sp>
        <p:nvSpPr>
          <p:cNvPr id="9229" name="Rectangle 13"/>
          <p:cNvSpPr>
            <a:spLocks noGrp="1" noChangeArrowheads="1"/>
          </p:cNvSpPr>
          <p:nvPr>
            <p:ph type="ftr" sz="quarter" idx="3"/>
          </p:nvPr>
        </p:nvSpPr>
        <p:spPr/>
        <p:txBody>
          <a:bodyPr/>
          <a:lstStyle>
            <a:lvl1pPr>
              <a:defRPr/>
            </a:lvl1pPr>
          </a:lstStyle>
          <a:p>
            <a:endParaRPr lang="en-US"/>
          </a:p>
        </p:txBody>
      </p:sp>
      <p:sp>
        <p:nvSpPr>
          <p:cNvPr id="9230" name="Rectangle 14"/>
          <p:cNvSpPr>
            <a:spLocks noGrp="1" noChangeArrowheads="1"/>
          </p:cNvSpPr>
          <p:nvPr>
            <p:ph type="sldNum" sz="quarter" idx="4"/>
          </p:nvPr>
        </p:nvSpPr>
        <p:spPr/>
        <p:txBody>
          <a:bodyPr/>
          <a:lstStyle>
            <a:lvl1pPr>
              <a:defRPr/>
            </a:lvl1pPr>
          </a:lstStyle>
          <a:p>
            <a:fld id="{2ADFEF9F-11C2-4513-BC49-164F06F4C246}" type="slidenum">
              <a:rPr lang="en-US"/>
              <a:pPr/>
              <a:t>‹#›</a:t>
            </a:fld>
            <a:endParaRPr lang="en-US"/>
          </a:p>
        </p:txBody>
      </p:sp>
    </p:spTree>
    <p:extLst>
      <p:ext uri="{BB962C8B-B14F-4D97-AF65-F5344CB8AC3E}">
        <p14:creationId xmlns:p14="http://schemas.microsoft.com/office/powerpoint/2010/main" val="20689901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5D349B-8E7F-49FC-AF79-D4AA09857B9F}" type="slidenum">
              <a:rPr lang="en-US"/>
              <a:pPr/>
              <a:t>‹#›</a:t>
            </a:fld>
            <a:endParaRPr lang="en-US"/>
          </a:p>
        </p:txBody>
      </p:sp>
    </p:spTree>
    <p:extLst>
      <p:ext uri="{BB962C8B-B14F-4D97-AF65-F5344CB8AC3E}">
        <p14:creationId xmlns:p14="http://schemas.microsoft.com/office/powerpoint/2010/main" val="42557350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3E4B91-E370-410A-8936-27AB36DEAB80}" type="slidenum">
              <a:rPr lang="en-US"/>
              <a:pPr/>
              <a:t>‹#›</a:t>
            </a:fld>
            <a:endParaRPr lang="en-US"/>
          </a:p>
        </p:txBody>
      </p:sp>
    </p:spTree>
    <p:extLst>
      <p:ext uri="{BB962C8B-B14F-4D97-AF65-F5344CB8AC3E}">
        <p14:creationId xmlns:p14="http://schemas.microsoft.com/office/powerpoint/2010/main" val="45574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66AA78-7E74-4422-9469-F220AB46BD56}" type="slidenum">
              <a:rPr lang="en-US"/>
              <a:pPr/>
              <a:t>‹#›</a:t>
            </a:fld>
            <a:endParaRPr lang="en-US"/>
          </a:p>
        </p:txBody>
      </p:sp>
    </p:spTree>
    <p:extLst>
      <p:ext uri="{BB962C8B-B14F-4D97-AF65-F5344CB8AC3E}">
        <p14:creationId xmlns:p14="http://schemas.microsoft.com/office/powerpoint/2010/main" val="2582990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592BA39-8796-40A7-BEAC-64DCDA65D69E}" type="slidenum">
              <a:rPr lang="en-US"/>
              <a:pPr/>
              <a:t>‹#›</a:t>
            </a:fld>
            <a:endParaRPr lang="en-US"/>
          </a:p>
        </p:txBody>
      </p:sp>
    </p:spTree>
    <p:extLst>
      <p:ext uri="{BB962C8B-B14F-4D97-AF65-F5344CB8AC3E}">
        <p14:creationId xmlns:p14="http://schemas.microsoft.com/office/powerpoint/2010/main" val="2765767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B406DA-2554-44F1-AF00-F0F206D25DE7}" type="slidenum">
              <a:rPr lang="en-US"/>
              <a:pPr/>
              <a:t>‹#›</a:t>
            </a:fld>
            <a:endParaRPr lang="en-US"/>
          </a:p>
        </p:txBody>
      </p:sp>
    </p:spTree>
    <p:extLst>
      <p:ext uri="{BB962C8B-B14F-4D97-AF65-F5344CB8AC3E}">
        <p14:creationId xmlns:p14="http://schemas.microsoft.com/office/powerpoint/2010/main" val="3388605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3A6659-A7EE-4587-995B-30876C77D5BA}" type="slidenum">
              <a:rPr lang="en-US"/>
              <a:pPr/>
              <a:t>‹#›</a:t>
            </a:fld>
            <a:endParaRPr lang="en-US"/>
          </a:p>
        </p:txBody>
      </p:sp>
    </p:spTree>
    <p:extLst>
      <p:ext uri="{BB962C8B-B14F-4D97-AF65-F5344CB8AC3E}">
        <p14:creationId xmlns:p14="http://schemas.microsoft.com/office/powerpoint/2010/main" val="794952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8868FC-4CF2-4F28-BD14-F1A0DA915DBC}" type="slidenum">
              <a:rPr lang="en-US"/>
              <a:pPr/>
              <a:t>‹#›</a:t>
            </a:fld>
            <a:endParaRPr lang="en-US"/>
          </a:p>
        </p:txBody>
      </p:sp>
    </p:spTree>
    <p:extLst>
      <p:ext uri="{BB962C8B-B14F-4D97-AF65-F5344CB8AC3E}">
        <p14:creationId xmlns:p14="http://schemas.microsoft.com/office/powerpoint/2010/main" val="241002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6AFAB7-D1A2-4EE9-9712-187A677873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3757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0B483C-BB93-4F83-8289-CE61F646382E}" type="slidenum">
              <a:rPr lang="en-US"/>
              <a:pPr/>
              <a:t>‹#›</a:t>
            </a:fld>
            <a:endParaRPr lang="en-US"/>
          </a:p>
        </p:txBody>
      </p:sp>
    </p:spTree>
    <p:extLst>
      <p:ext uri="{BB962C8B-B14F-4D97-AF65-F5344CB8AC3E}">
        <p14:creationId xmlns:p14="http://schemas.microsoft.com/office/powerpoint/2010/main" val="3209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CD56E3-AE2A-44C0-AC94-236138E5F30F}" type="slidenum">
              <a:rPr lang="en-US"/>
              <a:pPr/>
              <a:t>‹#›</a:t>
            </a:fld>
            <a:endParaRPr lang="en-US"/>
          </a:p>
        </p:txBody>
      </p:sp>
    </p:spTree>
    <p:extLst>
      <p:ext uri="{BB962C8B-B14F-4D97-AF65-F5344CB8AC3E}">
        <p14:creationId xmlns:p14="http://schemas.microsoft.com/office/powerpoint/2010/main" val="1539922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71935B-55CE-4ED2-ABAB-23BF379B308E}" type="slidenum">
              <a:rPr lang="en-US"/>
              <a:pPr/>
              <a:t>‹#›</a:t>
            </a:fld>
            <a:endParaRPr lang="en-US"/>
          </a:p>
        </p:txBody>
      </p:sp>
    </p:spTree>
    <p:extLst>
      <p:ext uri="{BB962C8B-B14F-4D97-AF65-F5344CB8AC3E}">
        <p14:creationId xmlns:p14="http://schemas.microsoft.com/office/powerpoint/2010/main" val="945246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E5E4C-AFA5-44A3-9C30-81283A2B32E5}" type="slidenum">
              <a:rPr lang="en-US" smtClean="0"/>
              <a:pPr/>
              <a:t>‹#›</a:t>
            </a:fld>
            <a:endParaRPr lang="en-US"/>
          </a:p>
        </p:txBody>
      </p:sp>
    </p:spTree>
    <p:extLst>
      <p:ext uri="{BB962C8B-B14F-4D97-AF65-F5344CB8AC3E}">
        <p14:creationId xmlns:p14="http://schemas.microsoft.com/office/powerpoint/2010/main" val="3799409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E5E4C-AFA5-44A3-9C30-81283A2B32E5}" type="slidenum">
              <a:rPr lang="en-US" smtClean="0"/>
              <a:pPr/>
              <a:t>‹#›</a:t>
            </a:fld>
            <a:endParaRPr lang="en-US"/>
          </a:p>
        </p:txBody>
      </p:sp>
      <p:graphicFrame>
        <p:nvGraphicFramePr>
          <p:cNvPr id="6" name="TPChart" hidden="1"/>
          <p:cNvGraphicFramePr/>
          <p:nvPr userDrawn="1">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05406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C21EC0-233E-49DA-ABEA-86F61F308C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05225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8" name="Group 2"/>
          <p:cNvGrpSpPr>
            <a:grpSpLocks/>
          </p:cNvGrpSpPr>
          <p:nvPr/>
        </p:nvGrpSpPr>
        <p:grpSpPr bwMode="auto">
          <a:xfrm>
            <a:off x="0" y="3902075"/>
            <a:ext cx="3400425" cy="2949575"/>
            <a:chOff x="0" y="2458"/>
            <a:chExt cx="2142" cy="1858"/>
          </a:xfrm>
        </p:grpSpPr>
        <p:sp>
          <p:nvSpPr>
            <p:cNvPr id="921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ctr" fontAlgn="base">
                <a:spcBef>
                  <a:spcPct val="0"/>
                </a:spcBef>
                <a:spcAft>
                  <a:spcPct val="0"/>
                </a:spcAft>
              </a:pPr>
              <a:endParaRPr lang="en-US">
                <a:solidFill>
                  <a:srgbClr val="FFFFFF"/>
                </a:solidFill>
              </a:endParaRPr>
            </a:p>
          </p:txBody>
        </p:sp>
        <p:sp>
          <p:nvSpPr>
            <p:cNvPr id="922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ctr" fontAlgn="base">
                <a:spcBef>
                  <a:spcPct val="0"/>
                </a:spcBef>
                <a:spcAft>
                  <a:spcPct val="0"/>
                </a:spcAft>
              </a:pPr>
              <a:endParaRPr lang="en-US">
                <a:solidFill>
                  <a:srgbClr val="FFFFFF"/>
                </a:solidFill>
              </a:endParaRPr>
            </a:p>
          </p:txBody>
        </p:sp>
        <p:sp>
          <p:nvSpPr>
            <p:cNvPr id="922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ctr" fontAlgn="base">
                <a:spcBef>
                  <a:spcPct val="0"/>
                </a:spcBef>
                <a:spcAft>
                  <a:spcPct val="0"/>
                </a:spcAft>
              </a:pPr>
              <a:endParaRPr lang="en-US">
                <a:solidFill>
                  <a:srgbClr val="FFFFFF"/>
                </a:solidFill>
              </a:endParaRPr>
            </a:p>
          </p:txBody>
        </p:sp>
        <p:sp>
          <p:nvSpPr>
            <p:cNvPr id="922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ctr" fontAlgn="base">
                <a:spcBef>
                  <a:spcPct val="0"/>
                </a:spcBef>
                <a:spcAft>
                  <a:spcPct val="0"/>
                </a:spcAft>
              </a:pPr>
              <a:endParaRPr lang="en-US">
                <a:solidFill>
                  <a:srgbClr val="FFFFFF"/>
                </a:solidFill>
              </a:endParaRPr>
            </a:p>
          </p:txBody>
        </p:sp>
        <p:sp>
          <p:nvSpPr>
            <p:cNvPr id="92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ctr" fontAlgn="base">
                <a:spcBef>
                  <a:spcPct val="0"/>
                </a:spcBef>
                <a:spcAft>
                  <a:spcPct val="0"/>
                </a:spcAft>
              </a:pPr>
              <a:endParaRPr lang="en-US">
                <a:solidFill>
                  <a:srgbClr val="FFFFFF"/>
                </a:solidFill>
              </a:endParaRPr>
            </a:p>
          </p:txBody>
        </p:sp>
        <p:sp>
          <p:nvSpPr>
            <p:cNvPr id="92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ctr" fontAlgn="base">
                <a:spcBef>
                  <a:spcPct val="0"/>
                </a:spcBef>
                <a:spcAft>
                  <a:spcPct val="0"/>
                </a:spcAft>
              </a:pPr>
              <a:endParaRPr lang="en-US">
                <a:solidFill>
                  <a:srgbClr val="FFFFFF"/>
                </a:solidFill>
              </a:endParaRPr>
            </a:p>
          </p:txBody>
        </p:sp>
        <p:sp>
          <p:nvSpPr>
            <p:cNvPr id="92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ctr" fontAlgn="base">
                <a:spcBef>
                  <a:spcPct val="0"/>
                </a:spcBef>
                <a:spcAft>
                  <a:spcPct val="0"/>
                </a:spcAft>
              </a:pPr>
              <a:endParaRPr lang="en-US">
                <a:solidFill>
                  <a:srgbClr val="FFFFFF"/>
                </a:solidFill>
              </a:endParaRPr>
            </a:p>
          </p:txBody>
        </p:sp>
      </p:grpSp>
      <p:sp>
        <p:nvSpPr>
          <p:cNvPr id="9226" name="Rectangle 10"/>
          <p:cNvSpPr>
            <a:spLocks noGrp="1" noChangeArrowheads="1"/>
          </p:cNvSpPr>
          <p:nvPr>
            <p:ph type="ctrTitle" sz="quarter"/>
          </p:nvPr>
        </p:nvSpPr>
        <p:spPr>
          <a:xfrm>
            <a:off x="685800" y="1873250"/>
            <a:ext cx="7772400" cy="1555750"/>
          </a:xfrm>
        </p:spPr>
        <p:txBody>
          <a:bodyPr/>
          <a:lstStyle>
            <a:lvl1pPr>
              <a:defRPr/>
            </a:lvl1pPr>
          </a:lstStyle>
          <a:p>
            <a:r>
              <a:rPr lang="en-US"/>
              <a:t>Click to edit Master title style</a:t>
            </a:r>
          </a:p>
        </p:txBody>
      </p:sp>
      <p:sp>
        <p:nvSpPr>
          <p:cNvPr id="922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9228"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9229"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9230" name="Rectangle 14"/>
          <p:cNvSpPr>
            <a:spLocks noGrp="1" noChangeArrowheads="1"/>
          </p:cNvSpPr>
          <p:nvPr>
            <p:ph type="sldNum" sz="quarter" idx="4"/>
          </p:nvPr>
        </p:nvSpPr>
        <p:spPr/>
        <p:txBody>
          <a:bodyPr/>
          <a:lstStyle>
            <a:lvl1pPr>
              <a:defRPr/>
            </a:lvl1pPr>
          </a:lstStyle>
          <a:p>
            <a:fld id="{2ADFEF9F-11C2-4513-BC49-164F06F4C24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7651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25D349B-8E7F-49FC-AF79-D4AA09857B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71266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13E4B91-E370-410A-8936-27AB36DEAB8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5597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D66AA78-7E74-4422-9469-F220AB46BD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629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23BBC-4041-4AB5-A47B-19421DC418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62198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592BA39-8796-40A7-BEAC-64DCDA65D69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71206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ABB406DA-2554-44F1-AF00-F0F206D25DE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5600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C3A6659-A7EE-4587-995B-30876C77D5B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21711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F8868FC-4CF2-4F28-BD14-F1A0DA915DB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5555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40B483C-BB93-4F83-8289-CE61F64638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66766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CD56E3-AE2A-44C0-AC94-236138E5F3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1814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E71935B-55CE-4ED2-ABAB-23BF379B30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335844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4CE5E4C-AFA5-44A3-9C30-81283A2B32E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152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74CE5E4C-AFA5-44A3-9C30-81283A2B32E5}" type="slidenum">
              <a:rPr lang="en-US" smtClean="0">
                <a:solidFill>
                  <a:srgbClr val="FFFFFF"/>
                </a:solidFill>
              </a:rPr>
              <a:pPr/>
              <a:t>‹#›</a:t>
            </a:fld>
            <a:endParaRPr lang="en-US">
              <a:solidFill>
                <a:srgbClr val="FFFFFF"/>
              </a:solidFill>
            </a:endParaRPr>
          </a:p>
        </p:txBody>
      </p:sp>
      <p:graphicFrame>
        <p:nvGraphicFramePr>
          <p:cNvPr id="6" name="TPChart" hidden="1"/>
          <p:cNvGraphicFramePr/>
          <p:nvPr userDrawn="1">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42822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1801813"/>
            <a:ext cx="7772400" cy="1143000"/>
          </a:xfrm>
        </p:spPr>
        <p:txBody>
          <a:bodyPr/>
          <a:lstStyle>
            <a:lvl1pPr>
              <a:defRPr/>
            </a:lvl1pPr>
          </a:lstStyle>
          <a:p>
            <a:r>
              <a:rPr lang="en-US"/>
              <a:t>Click to edit Master title style</a:t>
            </a:r>
          </a:p>
        </p:txBody>
      </p:sp>
      <p:sp>
        <p:nvSpPr>
          <p:cNvPr id="60419" name="Rectangle 3"/>
          <p:cNvSpPr>
            <a:spLocks noGrp="1" noChangeArrowheads="1"/>
          </p:cNvSpPr>
          <p:nvPr>
            <p:ph type="subTitle" idx="1"/>
          </p:nvPr>
        </p:nvSpPr>
        <p:spPr>
          <a:xfrm>
            <a:off x="1362075" y="3473450"/>
            <a:ext cx="6400800" cy="1752600"/>
          </a:xfrm>
        </p:spPr>
        <p:txBody>
          <a:bodyPr/>
          <a:lstStyle>
            <a:lvl1pPr marL="0" indent="0" algn="ctr">
              <a:buFont typeface="Times" charset="0"/>
              <a:buNone/>
              <a:defRPr/>
            </a:lvl1pPr>
          </a:lstStyle>
          <a:p>
            <a:r>
              <a:rPr lang="en-US"/>
              <a:t>Click to edit Master subtitle style</a:t>
            </a:r>
          </a:p>
        </p:txBody>
      </p:sp>
      <p:sp>
        <p:nvSpPr>
          <p:cNvPr id="60420" name="Text Box 4"/>
          <p:cNvSpPr txBox="1">
            <a:spLocks noChangeArrowheads="1"/>
          </p:cNvSpPr>
          <p:nvPr userDrawn="1"/>
        </p:nvSpPr>
        <p:spPr bwMode="auto">
          <a:xfrm>
            <a:off x="1149350" y="6027738"/>
            <a:ext cx="6781800" cy="517525"/>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GB" sz="1400" b="1">
                <a:solidFill>
                  <a:srgbClr val="FFFFFF"/>
                </a:solidFill>
              </a:rPr>
              <a:t>INTERGOVERNMENTAL PANEL ON CLIMATE CHANGE (IPCC) </a:t>
            </a:r>
            <a:br>
              <a:rPr lang="en-GB" sz="1400" b="1">
                <a:solidFill>
                  <a:srgbClr val="FFFFFF"/>
                </a:solidFill>
              </a:rPr>
            </a:br>
            <a:r>
              <a:rPr lang="en-GB" sz="1400" b="1">
                <a:solidFill>
                  <a:srgbClr val="FFFFFF"/>
                </a:solidFill>
              </a:rPr>
              <a:t>Working Group I</a:t>
            </a:r>
            <a:endParaRPr lang="en-GB" b="1">
              <a:solidFill>
                <a:srgbClr val="FFFFFF"/>
              </a:solidFill>
              <a:latin typeface="CG Omega" pitchFamily="34" charset="0"/>
            </a:endParaRPr>
          </a:p>
        </p:txBody>
      </p:sp>
      <p:pic>
        <p:nvPicPr>
          <p:cNvPr id="60421" name="Picture 5" descr="B"/>
          <p:cNvPicPr>
            <a:picLocks noChangeAspect="1" noChangeArrowheads="1"/>
          </p:cNvPicPr>
          <p:nvPr/>
        </p:nvPicPr>
        <p:blipFill>
          <a:blip r:embed="rId2" cstate="print"/>
          <a:srcRect/>
          <a:stretch>
            <a:fillRect/>
          </a:stretch>
        </p:blipFill>
        <p:spPr bwMode="auto">
          <a:xfrm flipV="1">
            <a:off x="0" y="6515100"/>
            <a:ext cx="9144000" cy="152400"/>
          </a:xfrm>
          <a:prstGeom prst="rect">
            <a:avLst/>
          </a:prstGeom>
          <a:noFill/>
        </p:spPr>
      </p:pic>
      <p:pic>
        <p:nvPicPr>
          <p:cNvPr id="60422" name="Picture 6" descr="wmo"/>
          <p:cNvPicPr>
            <a:picLocks noChangeAspect="1" noChangeArrowheads="1"/>
          </p:cNvPicPr>
          <p:nvPr userDrawn="1"/>
        </p:nvPicPr>
        <p:blipFill>
          <a:blip r:embed="rId3" cstate="print"/>
          <a:srcRect/>
          <a:stretch>
            <a:fillRect/>
          </a:stretch>
        </p:blipFill>
        <p:spPr bwMode="auto">
          <a:xfrm>
            <a:off x="385763" y="5670550"/>
            <a:ext cx="684212" cy="838200"/>
          </a:xfrm>
          <a:prstGeom prst="rect">
            <a:avLst/>
          </a:prstGeom>
          <a:noFill/>
        </p:spPr>
      </p:pic>
      <p:pic>
        <p:nvPicPr>
          <p:cNvPr id="60423" name="Picture 7" descr="unep"/>
          <p:cNvPicPr>
            <a:picLocks noChangeAspect="1" noChangeArrowheads="1"/>
          </p:cNvPicPr>
          <p:nvPr userDrawn="1"/>
        </p:nvPicPr>
        <p:blipFill>
          <a:blip r:embed="rId4" cstate="print"/>
          <a:srcRect/>
          <a:stretch>
            <a:fillRect/>
          </a:stretch>
        </p:blipFill>
        <p:spPr bwMode="auto">
          <a:xfrm>
            <a:off x="8040688" y="5683250"/>
            <a:ext cx="717550" cy="815975"/>
          </a:xfrm>
          <a:prstGeom prst="rect">
            <a:avLst/>
          </a:prstGeom>
          <a:noFill/>
        </p:spPr>
      </p:pic>
    </p:spTree>
    <p:extLst>
      <p:ext uri="{BB962C8B-B14F-4D97-AF65-F5344CB8AC3E}">
        <p14:creationId xmlns:p14="http://schemas.microsoft.com/office/powerpoint/2010/main" val="362061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D59C8B-0460-4FC9-9BD5-E1FE345A75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68915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5279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59725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02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937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4216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8117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775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39350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8729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268288"/>
            <a:ext cx="1947863" cy="6076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1988" y="268288"/>
            <a:ext cx="5691187" cy="6076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35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507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solidFill>
                <a:srgbClr val="FFFFFF"/>
              </a:solidFill>
            </a:endParaRPr>
          </a:p>
        </p:txBody>
      </p:sp>
      <p:sp>
        <p:nvSpPr>
          <p:cNvPr id="515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solidFill>
                <a:srgbClr val="FFFFFF"/>
              </a:solidFill>
            </a:endParaRPr>
          </a:p>
        </p:txBody>
      </p:sp>
      <p:sp>
        <p:nvSpPr>
          <p:cNvPr id="515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F5435430-A269-4876-BE0D-722976F4E6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6121752"/>
      </p:ext>
    </p:extLst>
  </p:cSld>
  <p:clrMap bg1="dk2" tx1="lt1" bg2="dk1"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491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4915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F045890-6B2D-49F8-AB58-82DF67A944F2}" type="slidenum">
              <a:rPr lang="en-US"/>
              <a:pPr>
                <a:defRPr/>
              </a:pPr>
              <a:t>‹#›</a:t>
            </a:fld>
            <a:endParaRPr lang="en-US"/>
          </a:p>
        </p:txBody>
      </p:sp>
    </p:spTree>
    <p:extLst>
      <p:ext uri="{BB962C8B-B14F-4D97-AF65-F5344CB8AC3E}">
        <p14:creationId xmlns:p14="http://schemas.microsoft.com/office/powerpoint/2010/main" val="399862870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B73BB876-80FB-4975-85E4-6B4E104B51FF}" type="slidenum">
              <a:rPr lang="en-US"/>
              <a:pPr>
                <a:defRPr/>
              </a:pPr>
              <a:t>‹#›</a:t>
            </a:fld>
            <a:endParaRPr lang="en-US"/>
          </a:p>
        </p:txBody>
      </p:sp>
    </p:spTree>
    <p:extLst>
      <p:ext uri="{BB962C8B-B14F-4D97-AF65-F5344CB8AC3E}">
        <p14:creationId xmlns:p14="http://schemas.microsoft.com/office/powerpoint/2010/main" val="3920634650"/>
      </p:ext>
    </p:extLst>
  </p:cSld>
  <p:clrMap bg1="dk2" tx1="lt1" bg2="dk1"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52F2C-8B5F-47B2-9FCF-50B4414D3606}" type="datetime1">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C0039-0D67-4E77-8AA6-E47A152D7D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075374"/>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latin typeface="Arial" charset="0"/>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latin typeface="Arial" charset="0"/>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B73BB876-80FB-4975-85E4-6B4E104B51FF}" type="slidenum">
              <a:rPr lang="en-US">
                <a:solidFill>
                  <a:srgbClr val="FFFFFF"/>
                </a:solidFill>
                <a:latin typeface="Arial" charset="0"/>
              </a:rPr>
              <a:pPr fontAlgn="base">
                <a:spcBef>
                  <a:spcPct val="0"/>
                </a:spcBef>
                <a:spcAft>
                  <a:spcPct val="0"/>
                </a:spcAft>
                <a:defRPr/>
              </a:pPr>
              <a:t>‹#›</a:t>
            </a:fld>
            <a:endParaRPr lang="en-US">
              <a:solidFill>
                <a:srgbClr val="FFFFFF"/>
              </a:solidFill>
              <a:latin typeface="Arial" charset="0"/>
            </a:endParaRPr>
          </a:p>
        </p:txBody>
      </p:sp>
    </p:spTree>
    <p:extLst>
      <p:ext uri="{BB962C8B-B14F-4D97-AF65-F5344CB8AC3E}">
        <p14:creationId xmlns:p14="http://schemas.microsoft.com/office/powerpoint/2010/main" val="2066626480"/>
      </p:ext>
    </p:extLst>
  </p:cSld>
  <p:clrMap bg1="dk2" tx1="lt1" bg2="dk1" tx2="lt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3902075"/>
            <a:ext cx="3400425" cy="2949575"/>
            <a:chOff x="0" y="2458"/>
            <a:chExt cx="2142" cy="1858"/>
          </a:xfrm>
        </p:grpSpPr>
        <p:sp>
          <p:nvSpPr>
            <p:cNvPr id="819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819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819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819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81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82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82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820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0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10199"/>
                  </a:outerShdw>
                </a:effectLst>
              </a:defRPr>
            </a:lvl1pPr>
          </a:lstStyle>
          <a:p>
            <a:endParaRPr lang="en-US"/>
          </a:p>
        </p:txBody>
      </p:sp>
      <p:sp>
        <p:nvSpPr>
          <p:cNvPr id="820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p>
        </p:txBody>
      </p:sp>
      <p:sp>
        <p:nvSpPr>
          <p:cNvPr id="820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74CE5E4C-AFA5-44A3-9C30-81283A2B32E5}" type="slidenum">
              <a:rPr lang="en-US"/>
              <a:pPr/>
              <a:t>‹#›</a:t>
            </a:fld>
            <a:endParaRPr lang="en-US"/>
          </a:p>
        </p:txBody>
      </p:sp>
    </p:spTree>
    <p:extLst>
      <p:ext uri="{BB962C8B-B14F-4D97-AF65-F5344CB8AC3E}">
        <p14:creationId xmlns:p14="http://schemas.microsoft.com/office/powerpoint/2010/main" val="2314721687"/>
      </p:ext>
    </p:extLst>
  </p:cSld>
  <p:clrMap bg1="dk2" tx1="lt1" bg2="dk1" tx2="lt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3902075"/>
            <a:ext cx="3400425" cy="2949575"/>
            <a:chOff x="0" y="2458"/>
            <a:chExt cx="2142" cy="1858"/>
          </a:xfrm>
        </p:grpSpPr>
        <p:sp>
          <p:nvSpPr>
            <p:cNvPr id="819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ctr" fontAlgn="base">
                <a:spcBef>
                  <a:spcPct val="0"/>
                </a:spcBef>
                <a:spcAft>
                  <a:spcPct val="0"/>
                </a:spcAft>
              </a:pPr>
              <a:endParaRPr lang="en-US">
                <a:solidFill>
                  <a:srgbClr val="FFFFFF"/>
                </a:solidFill>
              </a:endParaRPr>
            </a:p>
          </p:txBody>
        </p:sp>
        <p:sp>
          <p:nvSpPr>
            <p:cNvPr id="819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ctr" fontAlgn="base">
                <a:spcBef>
                  <a:spcPct val="0"/>
                </a:spcBef>
                <a:spcAft>
                  <a:spcPct val="0"/>
                </a:spcAft>
              </a:pPr>
              <a:endParaRPr lang="en-US">
                <a:solidFill>
                  <a:srgbClr val="FFFFFF"/>
                </a:solidFill>
              </a:endParaRPr>
            </a:p>
          </p:txBody>
        </p:sp>
        <p:sp>
          <p:nvSpPr>
            <p:cNvPr id="819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ctr" fontAlgn="base">
                <a:spcBef>
                  <a:spcPct val="0"/>
                </a:spcBef>
                <a:spcAft>
                  <a:spcPct val="0"/>
                </a:spcAft>
              </a:pPr>
              <a:endParaRPr lang="en-US">
                <a:solidFill>
                  <a:srgbClr val="FFFFFF"/>
                </a:solidFill>
              </a:endParaRPr>
            </a:p>
          </p:txBody>
        </p:sp>
        <p:sp>
          <p:nvSpPr>
            <p:cNvPr id="819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ctr" fontAlgn="base">
                <a:spcBef>
                  <a:spcPct val="0"/>
                </a:spcBef>
                <a:spcAft>
                  <a:spcPct val="0"/>
                </a:spcAft>
              </a:pPr>
              <a:endParaRPr lang="en-US">
                <a:solidFill>
                  <a:srgbClr val="FFFFFF"/>
                </a:solidFill>
              </a:endParaRPr>
            </a:p>
          </p:txBody>
        </p:sp>
        <p:sp>
          <p:nvSpPr>
            <p:cNvPr id="81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ctr" fontAlgn="base">
                <a:spcBef>
                  <a:spcPct val="0"/>
                </a:spcBef>
                <a:spcAft>
                  <a:spcPct val="0"/>
                </a:spcAft>
              </a:pPr>
              <a:endParaRPr lang="en-US">
                <a:solidFill>
                  <a:srgbClr val="FFFFFF"/>
                </a:solidFill>
              </a:endParaRPr>
            </a:p>
          </p:txBody>
        </p:sp>
        <p:sp>
          <p:nvSpPr>
            <p:cNvPr id="82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ctr" fontAlgn="base">
                <a:spcBef>
                  <a:spcPct val="0"/>
                </a:spcBef>
                <a:spcAft>
                  <a:spcPct val="0"/>
                </a:spcAft>
              </a:pPr>
              <a:endParaRPr lang="en-US">
                <a:solidFill>
                  <a:srgbClr val="FFFFFF"/>
                </a:solidFill>
              </a:endParaRPr>
            </a:p>
          </p:txBody>
        </p:sp>
        <p:sp>
          <p:nvSpPr>
            <p:cNvPr id="82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ctr" fontAlgn="base">
                <a:spcBef>
                  <a:spcPct val="0"/>
                </a:spcBef>
                <a:spcAft>
                  <a:spcPct val="0"/>
                </a:spcAft>
              </a:pPr>
              <a:endParaRPr lang="en-US">
                <a:solidFill>
                  <a:srgbClr val="FFFFFF"/>
                </a:solidFill>
              </a:endParaRPr>
            </a:p>
          </p:txBody>
        </p:sp>
      </p:grpSp>
      <p:sp>
        <p:nvSpPr>
          <p:cNvPr id="820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0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10199"/>
                  </a:outerShdw>
                </a:effectLst>
              </a:defRPr>
            </a:lvl1pPr>
          </a:lstStyle>
          <a:p>
            <a:pPr fontAlgn="base">
              <a:spcBef>
                <a:spcPct val="0"/>
              </a:spcBef>
              <a:spcAft>
                <a:spcPct val="0"/>
              </a:spcAft>
            </a:pPr>
            <a:endParaRPr lang="en-US">
              <a:solidFill>
                <a:srgbClr val="FFFFFF"/>
              </a:solidFill>
            </a:endParaRPr>
          </a:p>
        </p:txBody>
      </p:sp>
      <p:sp>
        <p:nvSpPr>
          <p:cNvPr id="820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algn="ctr" fontAlgn="base">
              <a:spcBef>
                <a:spcPct val="0"/>
              </a:spcBef>
              <a:spcAft>
                <a:spcPct val="0"/>
              </a:spcAft>
            </a:pPr>
            <a:endParaRPr lang="en-US">
              <a:solidFill>
                <a:srgbClr val="FFFFFF"/>
              </a:solidFill>
            </a:endParaRPr>
          </a:p>
        </p:txBody>
      </p:sp>
      <p:sp>
        <p:nvSpPr>
          <p:cNvPr id="820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fontAlgn="base">
              <a:spcBef>
                <a:spcPct val="0"/>
              </a:spcBef>
              <a:spcAft>
                <a:spcPct val="0"/>
              </a:spcAft>
            </a:pPr>
            <a:fld id="{74CE5E4C-AFA5-44A3-9C30-81283A2B32E5}"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054204533"/>
      </p:ext>
    </p:extLst>
  </p:cSld>
  <p:clrMap bg1="dk2" tx1="lt1" bg2="dk1" tx2="lt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681038" y="268288"/>
            <a:ext cx="7772400" cy="957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9395" name="Rectangle 3"/>
          <p:cNvSpPr>
            <a:spLocks noGrp="1" noChangeArrowheads="1"/>
          </p:cNvSpPr>
          <p:nvPr>
            <p:ph type="body" idx="1"/>
          </p:nvPr>
        </p:nvSpPr>
        <p:spPr bwMode="auto">
          <a:xfrm>
            <a:off x="661988" y="1536700"/>
            <a:ext cx="7772400" cy="480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9396" name="Picture 4" descr="B"/>
          <p:cNvPicPr>
            <a:picLocks noChangeAspect="1" noChangeArrowheads="1"/>
          </p:cNvPicPr>
          <p:nvPr/>
        </p:nvPicPr>
        <p:blipFill>
          <a:blip r:embed="rId13" cstate="print"/>
          <a:srcRect/>
          <a:stretch>
            <a:fillRect/>
          </a:stretch>
        </p:blipFill>
        <p:spPr bwMode="auto">
          <a:xfrm flipV="1">
            <a:off x="0" y="6515100"/>
            <a:ext cx="9144000" cy="152400"/>
          </a:xfrm>
          <a:prstGeom prst="rect">
            <a:avLst/>
          </a:prstGeom>
          <a:noFill/>
        </p:spPr>
      </p:pic>
      <p:sp>
        <p:nvSpPr>
          <p:cNvPr id="59397" name="Rectangle 5"/>
          <p:cNvSpPr>
            <a:spLocks noChangeArrowheads="1"/>
          </p:cNvSpPr>
          <p:nvPr userDrawn="1"/>
        </p:nvSpPr>
        <p:spPr bwMode="auto">
          <a:xfrm>
            <a:off x="3886200" y="6629400"/>
            <a:ext cx="1196975" cy="304800"/>
          </a:xfrm>
          <a:prstGeom prst="rect">
            <a:avLst/>
          </a:prstGeom>
          <a:noFill/>
          <a:ln w="9525">
            <a:noFill/>
            <a:miter lim="800000"/>
            <a:headEnd/>
            <a:tailEnd/>
          </a:ln>
          <a:effectLst/>
        </p:spPr>
        <p:txBody>
          <a:bodyPr>
            <a:spAutoFit/>
          </a:bodyPr>
          <a:lstStyle/>
          <a:p>
            <a:pPr algn="r" eaLnBrk="0" fontAlgn="base" hangingPunct="0">
              <a:spcBef>
                <a:spcPct val="0"/>
              </a:spcBef>
              <a:spcAft>
                <a:spcPct val="0"/>
              </a:spcAft>
            </a:pPr>
            <a:r>
              <a:rPr lang="en-US" sz="1400">
                <a:solidFill>
                  <a:srgbClr val="FFFFFF"/>
                </a:solidFill>
              </a:rPr>
              <a:t>IPCC - WGI</a:t>
            </a:r>
            <a:endParaRPr lang="en-US" sz="1400">
              <a:solidFill>
                <a:srgbClr val="000000"/>
              </a:solidFill>
              <a:latin typeface="Times New Roman" charset="0"/>
            </a:endParaRPr>
          </a:p>
        </p:txBody>
      </p:sp>
    </p:spTree>
    <p:extLst>
      <p:ext uri="{BB962C8B-B14F-4D97-AF65-F5344CB8AC3E}">
        <p14:creationId xmlns:p14="http://schemas.microsoft.com/office/powerpoint/2010/main" val="199782044"/>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eaLnBrk="0" fontAlgn="base" hangingPunct="0">
        <a:spcBef>
          <a:spcPct val="0"/>
        </a:spcBef>
        <a:spcAft>
          <a:spcPct val="0"/>
        </a:spcAft>
        <a:defRPr sz="3600" b="1">
          <a:solidFill>
            <a:schemeClr val="bg1"/>
          </a:solidFill>
          <a:latin typeface="Arial" charset="0"/>
        </a:defRPr>
      </a:lvl6pPr>
      <a:lvl7pPr marL="914400" algn="ctr" rtl="0" eaLnBrk="0" fontAlgn="base" hangingPunct="0">
        <a:spcBef>
          <a:spcPct val="0"/>
        </a:spcBef>
        <a:spcAft>
          <a:spcPct val="0"/>
        </a:spcAft>
        <a:defRPr sz="3600" b="1">
          <a:solidFill>
            <a:schemeClr val="bg1"/>
          </a:solidFill>
          <a:latin typeface="Arial" charset="0"/>
        </a:defRPr>
      </a:lvl7pPr>
      <a:lvl8pPr marL="1371600" algn="ctr" rtl="0" eaLnBrk="0" fontAlgn="base" hangingPunct="0">
        <a:spcBef>
          <a:spcPct val="0"/>
        </a:spcBef>
        <a:spcAft>
          <a:spcPct val="0"/>
        </a:spcAft>
        <a:defRPr sz="3600" b="1">
          <a:solidFill>
            <a:schemeClr val="bg1"/>
          </a:solidFill>
          <a:latin typeface="Arial" charset="0"/>
        </a:defRPr>
      </a:lvl8pPr>
      <a:lvl9pPr marL="1828800" algn="ctr" rtl="0" eaLnBrk="0" fontAlgn="base" hangingPunct="0">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Font typeface="Times" charset="0"/>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000" b="1">
          <a:solidFill>
            <a:schemeClr val="bg1"/>
          </a:solidFill>
          <a:latin typeface="+mn-lt"/>
        </a:defRPr>
      </a:lvl2pPr>
      <a:lvl3pPr marL="1143000" indent="-228600" algn="l" rtl="0" eaLnBrk="0" fontAlgn="base" hangingPunct="0">
        <a:spcBef>
          <a:spcPct val="20000"/>
        </a:spcBef>
        <a:spcAft>
          <a:spcPct val="0"/>
        </a:spcAft>
        <a:buFont typeface="Times" charset="0"/>
        <a:buChar char="•"/>
        <a:defRPr sz="2000" b="1">
          <a:solidFill>
            <a:srgbClr val="FFFF00"/>
          </a:solidFill>
          <a:latin typeface="+mn-lt"/>
        </a:defRPr>
      </a:lvl3pPr>
      <a:lvl4pPr marL="1600200" indent="-228600" algn="l" rtl="0" eaLnBrk="0" fontAlgn="base" hangingPunct="0">
        <a:spcBef>
          <a:spcPct val="20000"/>
        </a:spcBef>
        <a:spcAft>
          <a:spcPct val="0"/>
        </a:spcAft>
        <a:buFont typeface="Times" charset="0"/>
        <a:buChar char="•"/>
        <a:defRPr>
          <a:solidFill>
            <a:schemeClr val="bg1"/>
          </a:solidFill>
          <a:latin typeface="+mn-lt"/>
        </a:defRPr>
      </a:lvl4pPr>
      <a:lvl5pPr marL="2057400" indent="-228600" algn="l" rtl="0" eaLnBrk="0" fontAlgn="base" hangingPunct="0">
        <a:spcBef>
          <a:spcPct val="20000"/>
        </a:spcBef>
        <a:spcAft>
          <a:spcPct val="0"/>
        </a:spcAft>
        <a:buFont typeface="Times" charset="0"/>
        <a:buChar char="•"/>
        <a:defRPr>
          <a:solidFill>
            <a:srgbClr val="FFFF00"/>
          </a:solidFill>
          <a:latin typeface="+mn-lt"/>
        </a:defRPr>
      </a:lvl5pPr>
      <a:lvl6pPr marL="2514600" indent="-228600" algn="l" rtl="0" eaLnBrk="0" fontAlgn="base" hangingPunct="0">
        <a:spcBef>
          <a:spcPct val="20000"/>
        </a:spcBef>
        <a:spcAft>
          <a:spcPct val="0"/>
        </a:spcAft>
        <a:buFont typeface="Times" charset="0"/>
        <a:buChar char="•"/>
        <a:defRPr>
          <a:solidFill>
            <a:srgbClr val="FFFF00"/>
          </a:solidFill>
          <a:latin typeface="+mn-lt"/>
        </a:defRPr>
      </a:lvl6pPr>
      <a:lvl7pPr marL="2971800" indent="-228600" algn="l" rtl="0" eaLnBrk="0" fontAlgn="base" hangingPunct="0">
        <a:spcBef>
          <a:spcPct val="20000"/>
        </a:spcBef>
        <a:spcAft>
          <a:spcPct val="0"/>
        </a:spcAft>
        <a:buFont typeface="Times" charset="0"/>
        <a:buChar char="•"/>
        <a:defRPr>
          <a:solidFill>
            <a:srgbClr val="FFFF00"/>
          </a:solidFill>
          <a:latin typeface="+mn-lt"/>
        </a:defRPr>
      </a:lvl7pPr>
      <a:lvl8pPr marL="3429000" indent="-228600" algn="l" rtl="0" eaLnBrk="0" fontAlgn="base" hangingPunct="0">
        <a:spcBef>
          <a:spcPct val="20000"/>
        </a:spcBef>
        <a:spcAft>
          <a:spcPct val="0"/>
        </a:spcAft>
        <a:buFont typeface="Times" charset="0"/>
        <a:buChar char="•"/>
        <a:defRPr>
          <a:solidFill>
            <a:srgbClr val="FFFF00"/>
          </a:solidFill>
          <a:latin typeface="+mn-lt"/>
        </a:defRPr>
      </a:lvl8pPr>
      <a:lvl9pPr marL="3886200" indent="-228600" algn="l" rtl="0" eaLnBrk="0" fontAlgn="base" hangingPunct="0">
        <a:spcBef>
          <a:spcPct val="20000"/>
        </a:spcBef>
        <a:spcAft>
          <a:spcPct val="0"/>
        </a:spcAft>
        <a:buFont typeface="Times" charset="0"/>
        <a:buChar char="•"/>
        <a:defRPr>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F2754-6D79-461B-B2A7-B52B2EDD01E1}" type="datetimeFigureOut">
              <a:rPr lang="en-US" smtClean="0"/>
              <a:t>4/18/2020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06F14-935D-40AB-BC74-A34EC452F4DE}" type="slidenum">
              <a:rPr lang="en-US" smtClean="0"/>
              <a:t>‹#›</a:t>
            </a:fld>
            <a:endParaRPr lang="en-US"/>
          </a:p>
        </p:txBody>
      </p:sp>
    </p:spTree>
    <p:extLst>
      <p:ext uri="{BB962C8B-B14F-4D97-AF65-F5344CB8AC3E}">
        <p14:creationId xmlns:p14="http://schemas.microsoft.com/office/powerpoint/2010/main" val="3971658505"/>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hyperlink" Target="https://phet.colorado.edu/en/simulation/legacy/greenhouse" TargetMode="Externa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5.xml"/><Relationship Id="rId1" Type="http://schemas.openxmlformats.org/officeDocument/2006/relationships/tags" Target="../tags/tag12.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5.xml"/><Relationship Id="rId1" Type="http://schemas.openxmlformats.org/officeDocument/2006/relationships/tags" Target="../tags/tag13.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3.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7.xml"/><Relationship Id="rId7" Type="http://schemas.openxmlformats.org/officeDocument/2006/relationships/oleObject" Target="../embeddings/oleObject1.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hyperlink" Target="http://unfccc.int/timeline/#inwords" TargetMode="External"/><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hyperlink" Target="https://nsidc.org/cryosphere/sotc/sea_ice.html"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33779" y="0"/>
            <a:ext cx="9110221" cy="2062103"/>
          </a:xfrm>
          <a:prstGeom prst="rect">
            <a:avLst/>
          </a:prstGeom>
          <a:solidFill>
            <a:schemeClr val="tx1"/>
          </a:solid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3200" b="0" i="0" u="none" strike="noStrike" kern="1200" cap="none" spc="0" normalizeH="0" baseline="0" noProof="0" dirty="0">
                <a:ln>
                  <a:noFill/>
                </a:ln>
                <a:solidFill>
                  <a:srgbClr val="FF0000"/>
                </a:solidFill>
                <a:effectLst/>
                <a:uLnTx/>
                <a:uFillTx/>
                <a:latin typeface="Arial"/>
                <a:ea typeface="+mn-ea"/>
                <a:cs typeface="+mn-cs"/>
              </a:rPr>
              <a:t>IEEE LMAG Climate Discussion In the Time of Coronavirus – Basics and Policy</a:t>
            </a:r>
          </a:p>
          <a:p>
            <a:pPr marR="0" lvl="0" algn="l" defTabSz="914400" rtl="0" eaLnBrk="0" fontAlgn="base" latinLnBrk="0" hangingPunct="0">
              <a:lnSpc>
                <a:spcPct val="100000"/>
              </a:lnSpc>
              <a:spcBef>
                <a:spcPct val="0"/>
              </a:spcBef>
              <a:spcAft>
                <a:spcPct val="0"/>
              </a:spcAft>
              <a:buClrTx/>
              <a:buSzTx/>
              <a:tabLst/>
              <a:defRPr/>
            </a:pPr>
            <a:r>
              <a:rPr lang="en-US" sz="3200" dirty="0">
                <a:solidFill>
                  <a:srgbClr val="FF0000"/>
                </a:solidFill>
                <a:latin typeface="Arial"/>
              </a:rPr>
              <a:t>April 17, 2020</a:t>
            </a:r>
          </a:p>
          <a:p>
            <a:pPr marR="0" lvl="0" algn="l" defTabSz="914400" rtl="0" eaLnBrk="0" fontAlgn="base" latinLnBrk="0" hangingPunct="0">
              <a:lnSpc>
                <a:spcPct val="100000"/>
              </a:lnSpc>
              <a:spcBef>
                <a:spcPct val="0"/>
              </a:spcBef>
              <a:spcAft>
                <a:spcPct val="0"/>
              </a:spcAft>
              <a:buClrTx/>
              <a:buSzTx/>
              <a:tabLst/>
              <a:defRPr/>
            </a:pPr>
            <a:r>
              <a:rPr kumimoji="0" lang="en-US" sz="3200" b="0" i="0" u="none" strike="noStrike" kern="1200" cap="none" spc="0" normalizeH="0" baseline="0" noProof="0" dirty="0">
                <a:ln>
                  <a:noFill/>
                </a:ln>
                <a:solidFill>
                  <a:srgbClr val="FF0000"/>
                </a:solidFill>
                <a:effectLst/>
                <a:uLnTx/>
                <a:uFillTx/>
                <a:latin typeface="Arial"/>
                <a:ea typeface="+mn-ea"/>
                <a:cs typeface="+mn-cs"/>
              </a:rPr>
              <a:t>Chuck Wilson (J. C.)</a:t>
            </a:r>
          </a:p>
        </p:txBody>
      </p:sp>
      <p:sp>
        <p:nvSpPr>
          <p:cNvPr id="26626" name="Slide Number Placeholder 6"/>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10322D-D8F2-4D85-BE59-0EFC4C2C18F0}"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7" name="Rectangle 2"/>
          <p:cNvSpPr>
            <a:spLocks noGrp="1" noChangeArrowheads="1"/>
          </p:cNvSpPr>
          <p:nvPr>
            <p:ph type="title"/>
          </p:nvPr>
        </p:nvSpPr>
        <p:spPr>
          <a:xfrm>
            <a:off x="457200" y="274637"/>
            <a:ext cx="8229600" cy="1630553"/>
          </a:xfrm>
        </p:spPr>
        <p:txBody>
          <a:bodyPr/>
          <a:lstStyle/>
          <a:p>
            <a:pPr eaLnBrk="1" hangingPunct="1"/>
            <a:r>
              <a:rPr lang="en-US" dirty="0"/>
              <a:t> </a:t>
            </a:r>
          </a:p>
        </p:txBody>
      </p:sp>
      <p:sp>
        <p:nvSpPr>
          <p:cNvPr id="26629" name="Text Box 4"/>
          <p:cNvSpPr txBox="1">
            <a:spLocks noChangeArrowheads="1"/>
          </p:cNvSpPr>
          <p:nvPr/>
        </p:nvSpPr>
        <p:spPr bwMode="auto">
          <a:xfrm>
            <a:off x="3524250" y="6491288"/>
            <a:ext cx="5619750" cy="3667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NASA Photo. Dec 24, 1968: Earthrise by Wm. Anders</a:t>
            </a:r>
          </a:p>
        </p:txBody>
      </p:sp>
      <p:sp>
        <p:nvSpPr>
          <p:cNvPr id="6" name="Oval 5"/>
          <p:cNvSpPr/>
          <p:nvPr/>
        </p:nvSpPr>
        <p:spPr>
          <a:xfrm>
            <a:off x="3886200" y="1676400"/>
            <a:ext cx="2667000" cy="266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Arrow Connector 7"/>
          <p:cNvCxnSpPr/>
          <p:nvPr/>
        </p:nvCxnSpPr>
        <p:spPr>
          <a:xfrm rot="16200000" flipV="1">
            <a:off x="4663281" y="1661319"/>
            <a:ext cx="427038" cy="15240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257800" y="1371600"/>
            <a:ext cx="914400" cy="30480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5805488" y="1676400"/>
            <a:ext cx="138112" cy="22879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flipV="1">
            <a:off x="3810000" y="2214504"/>
            <a:ext cx="304800" cy="17663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6334125" y="3581400"/>
            <a:ext cx="238125" cy="152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4512689" y="4133027"/>
            <a:ext cx="152400" cy="2873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1C2DD9B-F806-499E-B8B1-64E8A1838A24}"/>
              </a:ext>
            </a:extLst>
          </p:cNvPr>
          <p:cNvSpPr txBox="1"/>
          <p:nvPr/>
        </p:nvSpPr>
        <p:spPr>
          <a:xfrm>
            <a:off x="381000" y="5410200"/>
            <a:ext cx="5424488" cy="646331"/>
          </a:xfrm>
          <a:prstGeom prst="rect">
            <a:avLst/>
          </a:prstGeom>
          <a:solidFill>
            <a:schemeClr val="tx1"/>
          </a:solidFill>
        </p:spPr>
        <p:txBody>
          <a:bodyPr wrap="square" rtlCol="0">
            <a:spAutoFit/>
          </a:bodyPr>
          <a:lstStyle/>
          <a:p>
            <a:r>
              <a:rPr lang="en-US" dirty="0">
                <a:solidFill>
                  <a:srgbClr val="FF0000"/>
                </a:solidFill>
              </a:rPr>
              <a:t>Thank you for your attention.  Feel free to contact me with more questions or discussion</a:t>
            </a:r>
          </a:p>
        </p:txBody>
      </p:sp>
      <p:sp>
        <p:nvSpPr>
          <p:cNvPr id="3" name="TextBox 2">
            <a:extLst>
              <a:ext uri="{FF2B5EF4-FFF2-40B4-BE49-F238E27FC236}">
                <a16:creationId xmlns:a16="http://schemas.microsoft.com/office/drawing/2014/main" id="{5928F31E-510E-4100-9DDE-225D5DD64DF4}"/>
              </a:ext>
            </a:extLst>
          </p:cNvPr>
          <p:cNvSpPr txBox="1"/>
          <p:nvPr/>
        </p:nvSpPr>
        <p:spPr>
          <a:xfrm>
            <a:off x="161924" y="1944559"/>
            <a:ext cx="4105276" cy="1938992"/>
          </a:xfrm>
          <a:prstGeom prst="rect">
            <a:avLst/>
          </a:prstGeom>
          <a:noFill/>
        </p:spPr>
        <p:txBody>
          <a:bodyPr wrap="square" rtlCol="0">
            <a:spAutoFit/>
          </a:bodyPr>
          <a:lstStyle/>
          <a:p>
            <a:pPr lvl="0" eaLnBrk="0" hangingPunct="0">
              <a:defRPr/>
            </a:pPr>
            <a:r>
              <a:rPr lang="en-US" sz="2000" dirty="0">
                <a:solidFill>
                  <a:srgbClr val="FF0000"/>
                </a:solidFill>
                <a:latin typeface="Arial"/>
              </a:rPr>
              <a:t>Retiring </a:t>
            </a:r>
          </a:p>
          <a:p>
            <a:pPr lvl="0" eaLnBrk="0" hangingPunct="0">
              <a:defRPr/>
            </a:pPr>
            <a:r>
              <a:rPr lang="en-US" sz="2000" dirty="0">
                <a:solidFill>
                  <a:srgbClr val="FF0000"/>
                </a:solidFill>
                <a:latin typeface="Arial"/>
              </a:rPr>
              <a:t>Distinguished University Professor</a:t>
            </a:r>
          </a:p>
          <a:p>
            <a:pPr lvl="0" eaLnBrk="0" hangingPunct="0">
              <a:defRPr/>
            </a:pPr>
            <a:r>
              <a:rPr lang="en-US" sz="2000" dirty="0">
                <a:solidFill>
                  <a:srgbClr val="FF0000"/>
                </a:solidFill>
                <a:latin typeface="Arial"/>
              </a:rPr>
              <a:t>University of Denver</a:t>
            </a:r>
          </a:p>
          <a:p>
            <a:pPr lvl="0" eaLnBrk="0" hangingPunct="0">
              <a:defRPr/>
            </a:pPr>
            <a:r>
              <a:rPr lang="en-US" sz="2000" dirty="0">
                <a:solidFill>
                  <a:srgbClr val="FF0000"/>
                </a:solidFill>
                <a:latin typeface="Arial"/>
              </a:rPr>
              <a:t>Department of Mechanical</a:t>
            </a:r>
          </a:p>
          <a:p>
            <a:pPr lvl="0" eaLnBrk="0" hangingPunct="0">
              <a:defRPr/>
            </a:pPr>
            <a:r>
              <a:rPr lang="en-US" sz="2000" dirty="0">
                <a:solidFill>
                  <a:srgbClr val="FF0000"/>
                </a:solidFill>
                <a:latin typeface="Arial"/>
              </a:rPr>
              <a:t>and </a:t>
            </a:r>
            <a:r>
              <a:rPr lang="en-US" sz="2000">
                <a:solidFill>
                  <a:srgbClr val="FF0000"/>
                </a:solidFill>
                <a:latin typeface="Arial"/>
              </a:rPr>
              <a:t>Materials Engineering James</a:t>
            </a:r>
            <a:r>
              <a:rPr lang="en-US" sz="2000" dirty="0">
                <a:solidFill>
                  <a:srgbClr val="FF0000"/>
                </a:solidFill>
                <a:latin typeface="Arial"/>
              </a:rPr>
              <a:t>.Wilson@du.edu</a:t>
            </a:r>
          </a:p>
        </p:txBody>
      </p:sp>
    </p:spTree>
    <p:custDataLst>
      <p:tags r:id="rId1"/>
    </p:custDataLst>
    <p:extLst>
      <p:ext uri="{BB962C8B-B14F-4D97-AF65-F5344CB8AC3E}">
        <p14:creationId xmlns:p14="http://schemas.microsoft.com/office/powerpoint/2010/main" val="338679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pPr>
              <a:defRPr/>
            </a:pPr>
            <a:fld id="{40560D5B-7297-45D5-8752-0A2C253ED541}" type="slidenum">
              <a:rPr lang="en-US">
                <a:solidFill>
                  <a:srgbClr val="FFFFFF"/>
                </a:solidFill>
              </a:rPr>
              <a:pPr>
                <a:defRPr/>
              </a:pPr>
              <a:t>10</a:t>
            </a:fld>
            <a:endParaRPr lang="en-US">
              <a:solidFill>
                <a:srgbClr val="FFFFFF"/>
              </a:solidFill>
            </a:endParaRPr>
          </a:p>
        </p:txBody>
      </p:sp>
      <p:pic>
        <p:nvPicPr>
          <p:cNvPr id="2050" name="Picture 2">
            <a:extLst>
              <a:ext uri="{FF2B5EF4-FFF2-40B4-BE49-F238E27FC236}">
                <a16:creationId xmlns:a16="http://schemas.microsoft.com/office/drawing/2014/main" id="{67618CD2-BBFD-428C-BAED-C426B1DFE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 y="1587245"/>
            <a:ext cx="8991600" cy="47056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E7D32C4-C5FE-414B-9744-02E9189B7CA1}"/>
              </a:ext>
            </a:extLst>
          </p:cNvPr>
          <p:cNvSpPr/>
          <p:nvPr/>
        </p:nvSpPr>
        <p:spPr>
          <a:xfrm>
            <a:off x="228600" y="304800"/>
            <a:ext cx="8839200" cy="954107"/>
          </a:xfrm>
          <a:prstGeom prst="rect">
            <a:avLst/>
          </a:prstGeom>
          <a:solidFill>
            <a:schemeClr val="tx1"/>
          </a:solidFill>
        </p:spPr>
        <p:txBody>
          <a:bodyPr wrap="square">
            <a:spAutoFit/>
          </a:bodyPr>
          <a:lstStyle/>
          <a:p>
            <a:r>
              <a:rPr lang="en-US" sz="2800" dirty="0">
                <a:solidFill>
                  <a:schemeClr val="bg1"/>
                </a:solidFill>
              </a:rPr>
              <a:t>https://www.climate.gov/news-features/understanding-climate/climate-change-global-sea-level</a:t>
            </a:r>
          </a:p>
        </p:txBody>
      </p:sp>
    </p:spTree>
    <p:custDataLst>
      <p:tags r:id="rId1"/>
    </p:custDataLst>
    <p:extLst>
      <p:ext uri="{BB962C8B-B14F-4D97-AF65-F5344CB8AC3E}">
        <p14:creationId xmlns:p14="http://schemas.microsoft.com/office/powerpoint/2010/main" val="226934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pPr>
              <a:defRPr/>
            </a:pPr>
            <a:fld id="{40560D5B-7297-45D5-8752-0A2C253ED541}" type="slidenum">
              <a:rPr lang="en-US">
                <a:solidFill>
                  <a:srgbClr val="FFFFFF"/>
                </a:solidFill>
              </a:rPr>
              <a:pPr>
                <a:defRPr/>
              </a:pPr>
              <a:t>11</a:t>
            </a:fld>
            <a:endParaRPr lang="en-US">
              <a:solidFill>
                <a:srgbClr val="FFFFFF"/>
              </a:solidFill>
            </a:endParaRPr>
          </a:p>
        </p:txBody>
      </p:sp>
      <p:pic>
        <p:nvPicPr>
          <p:cNvPr id="2" name="Picture 1">
            <a:extLst>
              <a:ext uri="{FF2B5EF4-FFF2-40B4-BE49-F238E27FC236}">
                <a16:creationId xmlns:a16="http://schemas.microsoft.com/office/drawing/2014/main" id="{2CC563FB-E12C-427A-98EA-61A775A2D794}"/>
              </a:ext>
            </a:extLst>
          </p:cNvPr>
          <p:cNvPicPr>
            <a:picLocks noChangeAspect="1"/>
          </p:cNvPicPr>
          <p:nvPr/>
        </p:nvPicPr>
        <p:blipFill>
          <a:blip r:embed="rId4"/>
          <a:stretch>
            <a:fillRect/>
          </a:stretch>
        </p:blipFill>
        <p:spPr>
          <a:xfrm>
            <a:off x="0" y="1600200"/>
            <a:ext cx="9144000" cy="4777785"/>
          </a:xfrm>
          <a:prstGeom prst="rect">
            <a:avLst/>
          </a:prstGeom>
        </p:spPr>
      </p:pic>
      <p:sp>
        <p:nvSpPr>
          <p:cNvPr id="7" name="TextBox 6">
            <a:extLst>
              <a:ext uri="{FF2B5EF4-FFF2-40B4-BE49-F238E27FC236}">
                <a16:creationId xmlns:a16="http://schemas.microsoft.com/office/drawing/2014/main" id="{55098999-4750-438B-9DB4-53A8E6BD6165}"/>
              </a:ext>
            </a:extLst>
          </p:cNvPr>
          <p:cNvSpPr txBox="1"/>
          <p:nvPr/>
        </p:nvSpPr>
        <p:spPr>
          <a:xfrm>
            <a:off x="144780" y="197588"/>
            <a:ext cx="8854440" cy="954107"/>
          </a:xfrm>
          <a:prstGeom prst="rect">
            <a:avLst/>
          </a:prstGeom>
          <a:solidFill>
            <a:schemeClr val="tx1"/>
          </a:solidFill>
        </p:spPr>
        <p:txBody>
          <a:bodyPr wrap="square" rtlCol="0">
            <a:spAutoFit/>
          </a:bodyPr>
          <a:lstStyle/>
          <a:p>
            <a:r>
              <a:rPr lang="en-US" sz="2800" dirty="0">
                <a:solidFill>
                  <a:srgbClr val="FF0000"/>
                </a:solidFill>
              </a:rPr>
              <a:t>ARGO Floats  Descend to 2000 m. Ascend and Profile</a:t>
            </a:r>
          </a:p>
          <a:p>
            <a:r>
              <a:rPr lang="en-US" sz="2800" dirty="0">
                <a:solidFill>
                  <a:srgbClr val="FF0000"/>
                </a:solidFill>
              </a:rPr>
              <a:t>0.001 C accuracy.</a:t>
            </a:r>
          </a:p>
        </p:txBody>
      </p:sp>
      <p:sp>
        <p:nvSpPr>
          <p:cNvPr id="4" name="TextBox 3">
            <a:extLst>
              <a:ext uri="{FF2B5EF4-FFF2-40B4-BE49-F238E27FC236}">
                <a16:creationId xmlns:a16="http://schemas.microsoft.com/office/drawing/2014/main" id="{E4962CDA-AAC6-41E1-872E-3B70E6598757}"/>
              </a:ext>
            </a:extLst>
          </p:cNvPr>
          <p:cNvSpPr txBox="1"/>
          <p:nvPr/>
        </p:nvSpPr>
        <p:spPr>
          <a:xfrm>
            <a:off x="2133600" y="3124200"/>
            <a:ext cx="1292341" cy="400110"/>
          </a:xfrm>
          <a:prstGeom prst="rect">
            <a:avLst/>
          </a:prstGeom>
          <a:noFill/>
        </p:spPr>
        <p:txBody>
          <a:bodyPr wrap="none" rtlCol="0">
            <a:spAutoFit/>
          </a:bodyPr>
          <a:lstStyle/>
          <a:p>
            <a:r>
              <a:rPr lang="en-US" sz="2000" dirty="0">
                <a:solidFill>
                  <a:schemeClr val="bg1"/>
                </a:solidFill>
              </a:rPr>
              <a:t>ZJ=10</a:t>
            </a:r>
            <a:r>
              <a:rPr lang="en-US" sz="2000" baseline="30000" dirty="0">
                <a:solidFill>
                  <a:schemeClr val="bg1"/>
                </a:solidFill>
              </a:rPr>
              <a:t>21</a:t>
            </a:r>
            <a:r>
              <a:rPr lang="en-US" sz="2000" dirty="0">
                <a:solidFill>
                  <a:schemeClr val="bg1"/>
                </a:solidFill>
              </a:rPr>
              <a:t> J</a:t>
            </a:r>
          </a:p>
        </p:txBody>
      </p:sp>
      <p:pic>
        <p:nvPicPr>
          <p:cNvPr id="8" name="Picture 7">
            <a:extLst>
              <a:ext uri="{FF2B5EF4-FFF2-40B4-BE49-F238E27FC236}">
                <a16:creationId xmlns:a16="http://schemas.microsoft.com/office/drawing/2014/main" id="{66FE096C-A701-4E8D-9D97-19EA1CDE9D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71601"/>
            <a:ext cx="9004952" cy="4179332"/>
          </a:xfrm>
          <a:prstGeom prst="rect">
            <a:avLst/>
          </a:prstGeom>
        </p:spPr>
      </p:pic>
    </p:spTree>
    <p:custDataLst>
      <p:tags r:id="rId1"/>
    </p:custDataLst>
    <p:extLst>
      <p:ext uri="{BB962C8B-B14F-4D97-AF65-F5344CB8AC3E}">
        <p14:creationId xmlns:p14="http://schemas.microsoft.com/office/powerpoint/2010/main" val="207536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pPr>
              <a:defRPr/>
            </a:pPr>
            <a:fld id="{40560D5B-7297-45D5-8752-0A2C253ED541}" type="slidenum">
              <a:rPr lang="en-US">
                <a:solidFill>
                  <a:srgbClr val="FFFFFF"/>
                </a:solidFill>
              </a:rPr>
              <a:pPr>
                <a:defRPr/>
              </a:pPr>
              <a:t>12</a:t>
            </a:fld>
            <a:endParaRPr lang="en-US">
              <a:solidFill>
                <a:srgbClr val="FFFFFF"/>
              </a:solidFill>
            </a:endParaRPr>
          </a:p>
        </p:txBody>
      </p:sp>
      <p:pic>
        <p:nvPicPr>
          <p:cNvPr id="2" name="Picture 1">
            <a:extLst>
              <a:ext uri="{FF2B5EF4-FFF2-40B4-BE49-F238E27FC236}">
                <a16:creationId xmlns:a16="http://schemas.microsoft.com/office/drawing/2014/main" id="{2CC563FB-E12C-427A-98EA-61A775A2D794}"/>
              </a:ext>
            </a:extLst>
          </p:cNvPr>
          <p:cNvPicPr>
            <a:picLocks noChangeAspect="1"/>
          </p:cNvPicPr>
          <p:nvPr/>
        </p:nvPicPr>
        <p:blipFill>
          <a:blip r:embed="rId4"/>
          <a:stretch>
            <a:fillRect/>
          </a:stretch>
        </p:blipFill>
        <p:spPr>
          <a:xfrm>
            <a:off x="0" y="1600200"/>
            <a:ext cx="9144000" cy="4777785"/>
          </a:xfrm>
          <a:prstGeom prst="rect">
            <a:avLst/>
          </a:prstGeom>
        </p:spPr>
      </p:pic>
      <p:sp>
        <p:nvSpPr>
          <p:cNvPr id="7" name="TextBox 6">
            <a:extLst>
              <a:ext uri="{FF2B5EF4-FFF2-40B4-BE49-F238E27FC236}">
                <a16:creationId xmlns:a16="http://schemas.microsoft.com/office/drawing/2014/main" id="{55098999-4750-438B-9DB4-53A8E6BD6165}"/>
              </a:ext>
            </a:extLst>
          </p:cNvPr>
          <p:cNvSpPr txBox="1"/>
          <p:nvPr/>
        </p:nvSpPr>
        <p:spPr>
          <a:xfrm>
            <a:off x="137160" y="480015"/>
            <a:ext cx="8854440" cy="954107"/>
          </a:xfrm>
          <a:prstGeom prst="rect">
            <a:avLst/>
          </a:prstGeom>
          <a:solidFill>
            <a:schemeClr val="tx1"/>
          </a:solidFill>
        </p:spPr>
        <p:txBody>
          <a:bodyPr wrap="square" rtlCol="0">
            <a:spAutoFit/>
          </a:bodyPr>
          <a:lstStyle/>
          <a:p>
            <a:r>
              <a:rPr lang="en-US" sz="2800" dirty="0">
                <a:solidFill>
                  <a:srgbClr val="FF0000"/>
                </a:solidFill>
              </a:rPr>
              <a:t>https://www.ncei.noaa.gov/news/ocean-heat-content-rises</a:t>
            </a:r>
          </a:p>
        </p:txBody>
      </p:sp>
      <p:sp>
        <p:nvSpPr>
          <p:cNvPr id="4" name="TextBox 3">
            <a:extLst>
              <a:ext uri="{FF2B5EF4-FFF2-40B4-BE49-F238E27FC236}">
                <a16:creationId xmlns:a16="http://schemas.microsoft.com/office/drawing/2014/main" id="{E4962CDA-AAC6-41E1-872E-3B70E6598757}"/>
              </a:ext>
            </a:extLst>
          </p:cNvPr>
          <p:cNvSpPr txBox="1"/>
          <p:nvPr/>
        </p:nvSpPr>
        <p:spPr>
          <a:xfrm>
            <a:off x="2133600" y="3124200"/>
            <a:ext cx="1292341" cy="400110"/>
          </a:xfrm>
          <a:prstGeom prst="rect">
            <a:avLst/>
          </a:prstGeom>
          <a:noFill/>
        </p:spPr>
        <p:txBody>
          <a:bodyPr wrap="none" rtlCol="0">
            <a:spAutoFit/>
          </a:bodyPr>
          <a:lstStyle/>
          <a:p>
            <a:r>
              <a:rPr lang="en-US" sz="2000" dirty="0">
                <a:solidFill>
                  <a:schemeClr val="bg1"/>
                </a:solidFill>
              </a:rPr>
              <a:t>ZJ=10</a:t>
            </a:r>
            <a:r>
              <a:rPr lang="en-US" sz="2000" baseline="30000" dirty="0">
                <a:solidFill>
                  <a:schemeClr val="bg1"/>
                </a:solidFill>
              </a:rPr>
              <a:t>21</a:t>
            </a:r>
            <a:r>
              <a:rPr lang="en-US" sz="2000" dirty="0">
                <a:solidFill>
                  <a:schemeClr val="bg1"/>
                </a:solidFill>
              </a:rPr>
              <a:t> J</a:t>
            </a:r>
          </a:p>
        </p:txBody>
      </p:sp>
    </p:spTree>
    <p:custDataLst>
      <p:tags r:id="rId1"/>
    </p:custDataLst>
    <p:extLst>
      <p:ext uri="{BB962C8B-B14F-4D97-AF65-F5344CB8AC3E}">
        <p14:creationId xmlns:p14="http://schemas.microsoft.com/office/powerpoint/2010/main" val="113843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F70B-57C1-4DAF-B968-C842C66A1771}"/>
              </a:ext>
            </a:extLst>
          </p:cNvPr>
          <p:cNvSpPr>
            <a:spLocks noGrp="1"/>
          </p:cNvSpPr>
          <p:nvPr>
            <p:ph type="title"/>
          </p:nvPr>
        </p:nvSpPr>
        <p:spPr/>
        <p:txBody>
          <a:bodyPr/>
          <a:lstStyle/>
          <a:p>
            <a:r>
              <a:rPr lang="en-US" dirty="0"/>
              <a:t>GRACE and GRACE-FO</a:t>
            </a:r>
            <a:br>
              <a:rPr lang="en-US" dirty="0"/>
            </a:br>
            <a:r>
              <a:rPr lang="en-US" dirty="0" err="1"/>
              <a:t>Satelites</a:t>
            </a:r>
            <a:r>
              <a:rPr lang="en-US" dirty="0"/>
              <a:t> show Ice Loss in GIS and AIS</a:t>
            </a:r>
          </a:p>
        </p:txBody>
      </p:sp>
      <p:sp>
        <p:nvSpPr>
          <p:cNvPr id="4" name="Slide Number Placeholder 3">
            <a:extLst>
              <a:ext uri="{FF2B5EF4-FFF2-40B4-BE49-F238E27FC236}">
                <a16:creationId xmlns:a16="http://schemas.microsoft.com/office/drawing/2014/main" id="{333E213A-C1EF-4F0C-8933-3084636534B6}"/>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13</a:t>
            </a:fld>
            <a:endParaRPr lang="en-US">
              <a:solidFill>
                <a:srgbClr val="FFFFFF"/>
              </a:solidFill>
            </a:endParaRPr>
          </a:p>
        </p:txBody>
      </p:sp>
      <p:pic>
        <p:nvPicPr>
          <p:cNvPr id="11" name="Picture 10">
            <a:extLst>
              <a:ext uri="{FF2B5EF4-FFF2-40B4-BE49-F238E27FC236}">
                <a16:creationId xmlns:a16="http://schemas.microsoft.com/office/drawing/2014/main" id="{6AF457BC-E918-48FB-B500-1F62BE3D6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700"/>
            <a:ext cx="9144000" cy="3404178"/>
          </a:xfrm>
          <a:prstGeom prst="rect">
            <a:avLst/>
          </a:prstGeom>
        </p:spPr>
      </p:pic>
      <p:pic>
        <p:nvPicPr>
          <p:cNvPr id="15" name="Picture 14">
            <a:extLst>
              <a:ext uri="{FF2B5EF4-FFF2-40B4-BE49-F238E27FC236}">
                <a16:creationId xmlns:a16="http://schemas.microsoft.com/office/drawing/2014/main" id="{43DE102A-4220-49D6-95AD-7C5785CD1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660689"/>
            <a:ext cx="9144000" cy="6172200"/>
          </a:xfrm>
          <a:prstGeom prst="rect">
            <a:avLst/>
          </a:prstGeom>
        </p:spPr>
      </p:pic>
    </p:spTree>
    <p:extLst>
      <p:ext uri="{BB962C8B-B14F-4D97-AF65-F5344CB8AC3E}">
        <p14:creationId xmlns:p14="http://schemas.microsoft.com/office/powerpoint/2010/main" val="18581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F70B-57C1-4DAF-B968-C842C66A1771}"/>
              </a:ext>
            </a:extLst>
          </p:cNvPr>
          <p:cNvSpPr>
            <a:spLocks noGrp="1"/>
          </p:cNvSpPr>
          <p:nvPr>
            <p:ph type="title"/>
          </p:nvPr>
        </p:nvSpPr>
        <p:spPr/>
        <p:txBody>
          <a:bodyPr/>
          <a:lstStyle/>
          <a:p>
            <a:r>
              <a:rPr lang="en-US" dirty="0"/>
              <a:t>GRACE and GRACE-FO:</a:t>
            </a:r>
            <a:br>
              <a:rPr lang="en-US" dirty="0"/>
            </a:br>
            <a:r>
              <a:rPr lang="en-US" dirty="0"/>
              <a:t>Satellites show Ice Loss in GIS and AIS</a:t>
            </a:r>
          </a:p>
        </p:txBody>
      </p:sp>
      <p:sp>
        <p:nvSpPr>
          <p:cNvPr id="4" name="Slide Number Placeholder 3">
            <a:extLst>
              <a:ext uri="{FF2B5EF4-FFF2-40B4-BE49-F238E27FC236}">
                <a16:creationId xmlns:a16="http://schemas.microsoft.com/office/drawing/2014/main" id="{333E213A-C1EF-4F0C-8933-3084636534B6}"/>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14</a:t>
            </a:fld>
            <a:endParaRPr lang="en-US">
              <a:solidFill>
                <a:srgbClr val="FFFFFF"/>
              </a:solidFill>
            </a:endParaRPr>
          </a:p>
        </p:txBody>
      </p:sp>
      <p:pic>
        <p:nvPicPr>
          <p:cNvPr id="11" name="Picture 10">
            <a:extLst>
              <a:ext uri="{FF2B5EF4-FFF2-40B4-BE49-F238E27FC236}">
                <a16:creationId xmlns:a16="http://schemas.microsoft.com/office/drawing/2014/main" id="{6AF457BC-E918-48FB-B500-1F62BE3D6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700"/>
            <a:ext cx="9144000" cy="3404178"/>
          </a:xfrm>
          <a:prstGeom prst="rect">
            <a:avLst/>
          </a:prstGeom>
        </p:spPr>
      </p:pic>
      <p:sp>
        <p:nvSpPr>
          <p:cNvPr id="3" name="Rectangle 2">
            <a:extLst>
              <a:ext uri="{FF2B5EF4-FFF2-40B4-BE49-F238E27FC236}">
                <a16:creationId xmlns:a16="http://schemas.microsoft.com/office/drawing/2014/main" id="{75067E92-3821-464D-8FFC-D723B0497FCC}"/>
              </a:ext>
            </a:extLst>
          </p:cNvPr>
          <p:cNvSpPr/>
          <p:nvPr/>
        </p:nvSpPr>
        <p:spPr>
          <a:xfrm>
            <a:off x="533400" y="5715000"/>
            <a:ext cx="8534400" cy="923330"/>
          </a:xfrm>
          <a:prstGeom prst="rect">
            <a:avLst/>
          </a:prstGeom>
        </p:spPr>
        <p:txBody>
          <a:bodyPr wrap="square">
            <a:spAutoFit/>
          </a:bodyPr>
          <a:lstStyle/>
          <a:p>
            <a:r>
              <a:rPr lang="en-US" dirty="0"/>
              <a:t>Continuity of ice sheet mass loss in Greenland and Antarctica from the GRACE and GRACE Follow-On missions,   GRL, </a:t>
            </a:r>
            <a:r>
              <a:rPr lang="en-US" dirty="0" err="1"/>
              <a:t>Velicogna</a:t>
            </a:r>
            <a:r>
              <a:rPr lang="en-US" dirty="0"/>
              <a:t> et al., 2020.                            </a:t>
            </a:r>
            <a:r>
              <a:rPr lang="en-US" dirty="0" err="1"/>
              <a:t>doi</a:t>
            </a:r>
            <a:r>
              <a:rPr lang="en-US" dirty="0"/>
              <a:t>:  10.1029/2020GL087291</a:t>
            </a:r>
          </a:p>
        </p:txBody>
      </p:sp>
    </p:spTree>
    <p:extLst>
      <p:ext uri="{BB962C8B-B14F-4D97-AF65-F5344CB8AC3E}">
        <p14:creationId xmlns:p14="http://schemas.microsoft.com/office/powerpoint/2010/main" val="80131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91D6-7BF5-45D6-B723-D9F1749A8504}"/>
              </a:ext>
            </a:extLst>
          </p:cNvPr>
          <p:cNvSpPr>
            <a:spLocks noGrp="1"/>
          </p:cNvSpPr>
          <p:nvPr>
            <p:ph type="title"/>
          </p:nvPr>
        </p:nvSpPr>
        <p:spPr>
          <a:xfrm>
            <a:off x="457200" y="38100"/>
            <a:ext cx="8229600" cy="1384300"/>
          </a:xfrm>
        </p:spPr>
        <p:txBody>
          <a:bodyPr/>
          <a:lstStyle/>
          <a:p>
            <a:r>
              <a:rPr lang="en-US" dirty="0"/>
              <a:t>More Energy Absorbed than Radiated to Space</a:t>
            </a:r>
          </a:p>
        </p:txBody>
      </p:sp>
      <p:sp>
        <p:nvSpPr>
          <p:cNvPr id="3" name="Content Placeholder 2">
            <a:extLst>
              <a:ext uri="{FF2B5EF4-FFF2-40B4-BE49-F238E27FC236}">
                <a16:creationId xmlns:a16="http://schemas.microsoft.com/office/drawing/2014/main" id="{E4D2EDC0-DFC2-40BD-A6E3-2B5A0584C05A}"/>
              </a:ext>
            </a:extLst>
          </p:cNvPr>
          <p:cNvSpPr>
            <a:spLocks noGrp="1"/>
          </p:cNvSpPr>
          <p:nvPr>
            <p:ph idx="1"/>
          </p:nvPr>
        </p:nvSpPr>
        <p:spPr>
          <a:xfrm>
            <a:off x="152400" y="1524000"/>
            <a:ext cx="8763000" cy="4114800"/>
          </a:xfrm>
        </p:spPr>
        <p:txBody>
          <a:bodyPr/>
          <a:lstStyle/>
          <a:p>
            <a:pPr marL="0" indent="0">
              <a:buNone/>
            </a:pPr>
            <a:r>
              <a:rPr lang="en-US" dirty="0"/>
              <a:t>Energy in the climate system is going up</a:t>
            </a:r>
          </a:p>
          <a:p>
            <a:r>
              <a:rPr lang="en-US" dirty="0"/>
              <a:t>Surface Temperature Increasing</a:t>
            </a:r>
          </a:p>
          <a:p>
            <a:r>
              <a:rPr lang="en-US" dirty="0"/>
              <a:t>Ice Melting</a:t>
            </a:r>
          </a:p>
          <a:p>
            <a:r>
              <a:rPr lang="en-US" dirty="0"/>
              <a:t>Oceans Warming (mostly Southern Ocean in this case)</a:t>
            </a:r>
          </a:p>
          <a:p>
            <a:r>
              <a:rPr lang="en-US" dirty="0"/>
              <a:t>Sea Level rising (half melt, half expansion)</a:t>
            </a:r>
          </a:p>
          <a:p>
            <a:r>
              <a:rPr lang="en-US" dirty="0"/>
              <a:t>Lower atmosphere is warming: (NOAA MSUs and AMSUs: Satellites. (UAH and RSS)</a:t>
            </a:r>
          </a:p>
        </p:txBody>
      </p:sp>
      <p:sp>
        <p:nvSpPr>
          <p:cNvPr id="4" name="Slide Number Placeholder 3">
            <a:extLst>
              <a:ext uri="{FF2B5EF4-FFF2-40B4-BE49-F238E27FC236}">
                <a16:creationId xmlns:a16="http://schemas.microsoft.com/office/drawing/2014/main" id="{00A67989-10F7-4312-AD46-98D421A06DA0}"/>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15</a:t>
            </a:fld>
            <a:endParaRPr lang="en-US">
              <a:solidFill>
                <a:srgbClr val="FFFFFF"/>
              </a:solidFill>
            </a:endParaRPr>
          </a:p>
        </p:txBody>
      </p:sp>
    </p:spTree>
    <p:extLst>
      <p:ext uri="{BB962C8B-B14F-4D97-AF65-F5344CB8AC3E}">
        <p14:creationId xmlns:p14="http://schemas.microsoft.com/office/powerpoint/2010/main" val="7644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91D6-7BF5-45D6-B723-D9F1749A8504}"/>
              </a:ext>
            </a:extLst>
          </p:cNvPr>
          <p:cNvSpPr>
            <a:spLocks noGrp="1"/>
          </p:cNvSpPr>
          <p:nvPr>
            <p:ph type="title"/>
          </p:nvPr>
        </p:nvSpPr>
        <p:spPr/>
        <p:txBody>
          <a:bodyPr/>
          <a:lstStyle/>
          <a:p>
            <a:r>
              <a:rPr lang="en-US" dirty="0"/>
              <a:t>We see that:</a:t>
            </a:r>
          </a:p>
        </p:txBody>
      </p:sp>
      <p:sp>
        <p:nvSpPr>
          <p:cNvPr id="3" name="Content Placeholder 2">
            <a:extLst>
              <a:ext uri="{FF2B5EF4-FFF2-40B4-BE49-F238E27FC236}">
                <a16:creationId xmlns:a16="http://schemas.microsoft.com/office/drawing/2014/main" id="{E4D2EDC0-DFC2-40BD-A6E3-2B5A0584C05A}"/>
              </a:ext>
            </a:extLst>
          </p:cNvPr>
          <p:cNvSpPr>
            <a:spLocks noGrp="1"/>
          </p:cNvSpPr>
          <p:nvPr>
            <p:ph idx="1"/>
          </p:nvPr>
        </p:nvSpPr>
        <p:spPr>
          <a:xfrm>
            <a:off x="152400" y="1371600"/>
            <a:ext cx="8763000" cy="4648200"/>
          </a:xfrm>
        </p:spPr>
        <p:txBody>
          <a:bodyPr/>
          <a:lstStyle/>
          <a:p>
            <a:r>
              <a:rPr lang="en-US" dirty="0"/>
              <a:t>Data are plentiful</a:t>
            </a:r>
          </a:p>
          <a:p>
            <a:r>
              <a:rPr lang="en-US" dirty="0"/>
              <a:t>Measurements and analyses are corroborated by independent investigators</a:t>
            </a:r>
          </a:p>
          <a:p>
            <a:r>
              <a:rPr lang="en-US" dirty="0"/>
              <a:t>Satellites provide lots of public data</a:t>
            </a:r>
          </a:p>
          <a:p>
            <a:r>
              <a:rPr lang="en-US" u="sng" dirty="0"/>
              <a:t>Warming is unequivocal  </a:t>
            </a:r>
          </a:p>
        </p:txBody>
      </p:sp>
      <p:sp>
        <p:nvSpPr>
          <p:cNvPr id="4" name="Slide Number Placeholder 3">
            <a:extLst>
              <a:ext uri="{FF2B5EF4-FFF2-40B4-BE49-F238E27FC236}">
                <a16:creationId xmlns:a16="http://schemas.microsoft.com/office/drawing/2014/main" id="{00A67989-10F7-4312-AD46-98D421A06DA0}"/>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16</a:t>
            </a:fld>
            <a:endParaRPr lang="en-US">
              <a:solidFill>
                <a:srgbClr val="FFFFFF"/>
              </a:solidFill>
            </a:endParaRPr>
          </a:p>
        </p:txBody>
      </p:sp>
    </p:spTree>
    <p:extLst>
      <p:ext uri="{BB962C8B-B14F-4D97-AF65-F5344CB8AC3E}">
        <p14:creationId xmlns:p14="http://schemas.microsoft.com/office/powerpoint/2010/main" val="205229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CD41-5E67-450D-9AB1-2301E32E6E22}"/>
              </a:ext>
            </a:extLst>
          </p:cNvPr>
          <p:cNvSpPr>
            <a:spLocks noGrp="1"/>
          </p:cNvSpPr>
          <p:nvPr>
            <p:ph type="title"/>
          </p:nvPr>
        </p:nvSpPr>
        <p:spPr>
          <a:xfrm>
            <a:off x="533400" y="21535"/>
            <a:ext cx="8534400" cy="1384300"/>
          </a:xfrm>
        </p:spPr>
        <p:txBody>
          <a:bodyPr/>
          <a:lstStyle/>
          <a:p>
            <a:r>
              <a:rPr lang="en-US" dirty="0"/>
              <a:t>Experienced Impacts of Warming</a:t>
            </a:r>
          </a:p>
        </p:txBody>
      </p:sp>
      <p:sp>
        <p:nvSpPr>
          <p:cNvPr id="3" name="Content Placeholder 2">
            <a:extLst>
              <a:ext uri="{FF2B5EF4-FFF2-40B4-BE49-F238E27FC236}">
                <a16:creationId xmlns:a16="http://schemas.microsoft.com/office/drawing/2014/main" id="{E68AA15D-03BA-45F2-8802-A2E987284A9A}"/>
              </a:ext>
            </a:extLst>
          </p:cNvPr>
          <p:cNvSpPr>
            <a:spLocks noGrp="1"/>
          </p:cNvSpPr>
          <p:nvPr>
            <p:ph idx="1"/>
          </p:nvPr>
        </p:nvSpPr>
        <p:spPr>
          <a:xfrm>
            <a:off x="76200" y="1143000"/>
            <a:ext cx="8991600" cy="4572000"/>
          </a:xfrm>
        </p:spPr>
        <p:txBody>
          <a:bodyPr/>
          <a:lstStyle/>
          <a:p>
            <a:r>
              <a:rPr lang="en-US" sz="2400" dirty="0"/>
              <a:t>Enhancement of Extreme Weather and Fires:</a:t>
            </a:r>
          </a:p>
          <a:p>
            <a:pPr lvl="1"/>
            <a:r>
              <a:rPr lang="en-US" sz="2400" dirty="0"/>
              <a:t>European Heat Wave of 2003 (Battisti on Ag)</a:t>
            </a:r>
          </a:p>
          <a:p>
            <a:pPr lvl="1"/>
            <a:r>
              <a:rPr lang="en-US" sz="2400" dirty="0"/>
              <a:t>Russian heat Wave and Pakistani floods of 2010</a:t>
            </a:r>
          </a:p>
          <a:p>
            <a:pPr lvl="1"/>
            <a:r>
              <a:rPr lang="en-US" sz="2400" dirty="0"/>
              <a:t>Hurricane Harvey </a:t>
            </a:r>
          </a:p>
          <a:p>
            <a:pPr lvl="1"/>
            <a:r>
              <a:rPr lang="en-US" sz="2400" dirty="0"/>
              <a:t>Spring floods in US </a:t>
            </a:r>
            <a:r>
              <a:rPr lang="en-US" sz="2400" dirty="0" err="1"/>
              <a:t>midwest</a:t>
            </a:r>
            <a:endParaRPr lang="en-US" sz="2400" dirty="0"/>
          </a:p>
          <a:p>
            <a:pPr lvl="1"/>
            <a:r>
              <a:rPr lang="en-US" sz="2400" dirty="0"/>
              <a:t>Californian and Australian Fires</a:t>
            </a:r>
          </a:p>
          <a:p>
            <a:pPr lvl="1"/>
            <a:r>
              <a:rPr lang="en-US" sz="2400" dirty="0"/>
              <a:t>Mideast droughts leading to migration and wars</a:t>
            </a:r>
          </a:p>
          <a:p>
            <a:r>
              <a:rPr lang="en-US" sz="2400" dirty="0"/>
              <a:t>Disruption of ecosystems</a:t>
            </a:r>
          </a:p>
          <a:p>
            <a:pPr lvl="1"/>
            <a:r>
              <a:rPr lang="en-US" sz="2400" dirty="0"/>
              <a:t>Migration of fish away from subsistence fishers</a:t>
            </a:r>
          </a:p>
          <a:p>
            <a:pPr lvl="1"/>
            <a:r>
              <a:rPr lang="en-US" sz="2400" dirty="0"/>
              <a:t>Destruction of iconic ecosystems (pine beetle </a:t>
            </a:r>
            <a:r>
              <a:rPr lang="en-US" sz="2400" dirty="0" err="1"/>
              <a:t>etc</a:t>
            </a:r>
            <a:r>
              <a:rPr lang="en-US" sz="2400" dirty="0"/>
              <a:t>)</a:t>
            </a:r>
          </a:p>
          <a:p>
            <a:pPr lvl="1"/>
            <a:r>
              <a:rPr lang="en-US" sz="2400" dirty="0"/>
              <a:t>Mass extinctions</a:t>
            </a:r>
          </a:p>
          <a:p>
            <a:pPr lvl="1"/>
            <a:endParaRPr lang="en-US" dirty="0"/>
          </a:p>
        </p:txBody>
      </p:sp>
      <p:sp>
        <p:nvSpPr>
          <p:cNvPr id="4" name="Slide Number Placeholder 3">
            <a:extLst>
              <a:ext uri="{FF2B5EF4-FFF2-40B4-BE49-F238E27FC236}">
                <a16:creationId xmlns:a16="http://schemas.microsoft.com/office/drawing/2014/main" id="{6B0F1B63-BB81-4AE8-BD31-F93FC3F256D7}"/>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17</a:t>
            </a:fld>
            <a:endParaRPr lang="en-US">
              <a:solidFill>
                <a:srgbClr val="FFFFFF"/>
              </a:solidFill>
            </a:endParaRPr>
          </a:p>
        </p:txBody>
      </p:sp>
    </p:spTree>
    <p:extLst>
      <p:ext uri="{BB962C8B-B14F-4D97-AF65-F5344CB8AC3E}">
        <p14:creationId xmlns:p14="http://schemas.microsoft.com/office/powerpoint/2010/main" val="425354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CD41-5E67-450D-9AB1-2301E32E6E22}"/>
              </a:ext>
            </a:extLst>
          </p:cNvPr>
          <p:cNvSpPr>
            <a:spLocks noGrp="1"/>
          </p:cNvSpPr>
          <p:nvPr>
            <p:ph type="title"/>
          </p:nvPr>
        </p:nvSpPr>
        <p:spPr>
          <a:xfrm>
            <a:off x="533400" y="21535"/>
            <a:ext cx="8534400" cy="1384300"/>
          </a:xfrm>
        </p:spPr>
        <p:txBody>
          <a:bodyPr/>
          <a:lstStyle/>
          <a:p>
            <a:r>
              <a:rPr lang="en-US" dirty="0"/>
              <a:t>Experienced Impacts of Warming</a:t>
            </a:r>
          </a:p>
        </p:txBody>
      </p:sp>
      <p:sp>
        <p:nvSpPr>
          <p:cNvPr id="3" name="Content Placeholder 2">
            <a:extLst>
              <a:ext uri="{FF2B5EF4-FFF2-40B4-BE49-F238E27FC236}">
                <a16:creationId xmlns:a16="http://schemas.microsoft.com/office/drawing/2014/main" id="{E68AA15D-03BA-45F2-8802-A2E987284A9A}"/>
              </a:ext>
            </a:extLst>
          </p:cNvPr>
          <p:cNvSpPr>
            <a:spLocks noGrp="1"/>
          </p:cNvSpPr>
          <p:nvPr>
            <p:ph idx="1"/>
          </p:nvPr>
        </p:nvSpPr>
        <p:spPr>
          <a:xfrm>
            <a:off x="76200" y="1143000"/>
            <a:ext cx="8991600" cy="4572000"/>
          </a:xfrm>
        </p:spPr>
        <p:txBody>
          <a:bodyPr/>
          <a:lstStyle/>
          <a:p>
            <a:r>
              <a:rPr lang="en-US" sz="2400" dirty="0"/>
              <a:t>Impact of sea level rise on ports and seacoasts</a:t>
            </a:r>
          </a:p>
          <a:p>
            <a:pPr lvl="1"/>
            <a:r>
              <a:rPr lang="en-US" sz="2400" dirty="0"/>
              <a:t>Sunshine flooding in Florida</a:t>
            </a:r>
          </a:p>
          <a:p>
            <a:pPr lvl="1"/>
            <a:r>
              <a:rPr lang="en-US" sz="2400" dirty="0"/>
              <a:t>Venice</a:t>
            </a:r>
          </a:p>
          <a:p>
            <a:pPr lvl="1"/>
            <a:r>
              <a:rPr lang="en-US" sz="2400" dirty="0"/>
              <a:t>London</a:t>
            </a:r>
          </a:p>
          <a:p>
            <a:pPr lvl="1"/>
            <a:r>
              <a:rPr lang="en-US" sz="2400" dirty="0"/>
              <a:t>US Ports (ask the Navy)</a:t>
            </a:r>
          </a:p>
          <a:p>
            <a:r>
              <a:rPr lang="en-US" sz="2400" dirty="0"/>
              <a:t>Impacts on agriculture</a:t>
            </a:r>
          </a:p>
          <a:p>
            <a:endParaRPr lang="en-US" dirty="0"/>
          </a:p>
          <a:p>
            <a:pPr marL="0" indent="0">
              <a:buNone/>
            </a:pPr>
            <a:r>
              <a:rPr lang="en-US" dirty="0"/>
              <a:t>Read IPCC 1.5 Report.</a:t>
            </a:r>
          </a:p>
        </p:txBody>
      </p:sp>
      <p:sp>
        <p:nvSpPr>
          <p:cNvPr id="4" name="Slide Number Placeholder 3">
            <a:extLst>
              <a:ext uri="{FF2B5EF4-FFF2-40B4-BE49-F238E27FC236}">
                <a16:creationId xmlns:a16="http://schemas.microsoft.com/office/drawing/2014/main" id="{6B0F1B63-BB81-4AE8-BD31-F93FC3F256D7}"/>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val="3414916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CD41-5E67-450D-9AB1-2301E32E6E22}"/>
              </a:ext>
            </a:extLst>
          </p:cNvPr>
          <p:cNvSpPr>
            <a:spLocks noGrp="1"/>
          </p:cNvSpPr>
          <p:nvPr>
            <p:ph type="title"/>
          </p:nvPr>
        </p:nvSpPr>
        <p:spPr>
          <a:xfrm>
            <a:off x="304800" y="21535"/>
            <a:ext cx="8763000" cy="1197665"/>
          </a:xfrm>
        </p:spPr>
        <p:txBody>
          <a:bodyPr/>
          <a:lstStyle/>
          <a:p>
            <a:r>
              <a:rPr lang="en-US" dirty="0"/>
              <a:t>Expected Impacts of Warming</a:t>
            </a:r>
          </a:p>
        </p:txBody>
      </p:sp>
      <p:sp>
        <p:nvSpPr>
          <p:cNvPr id="3" name="Content Placeholder 2">
            <a:extLst>
              <a:ext uri="{FF2B5EF4-FFF2-40B4-BE49-F238E27FC236}">
                <a16:creationId xmlns:a16="http://schemas.microsoft.com/office/drawing/2014/main" id="{E68AA15D-03BA-45F2-8802-A2E987284A9A}"/>
              </a:ext>
            </a:extLst>
          </p:cNvPr>
          <p:cNvSpPr>
            <a:spLocks noGrp="1"/>
          </p:cNvSpPr>
          <p:nvPr>
            <p:ph idx="1"/>
          </p:nvPr>
        </p:nvSpPr>
        <p:spPr>
          <a:xfrm>
            <a:off x="76200" y="1143000"/>
            <a:ext cx="8991600" cy="4572000"/>
          </a:xfrm>
        </p:spPr>
        <p:txBody>
          <a:bodyPr/>
          <a:lstStyle/>
          <a:p>
            <a:r>
              <a:rPr lang="en-US" sz="2400" dirty="0"/>
              <a:t>Increases in average temperatures</a:t>
            </a:r>
          </a:p>
          <a:p>
            <a:r>
              <a:rPr lang="en-US" sz="2400" dirty="0"/>
              <a:t>Hot extremes in inhabited regions</a:t>
            </a:r>
          </a:p>
          <a:p>
            <a:r>
              <a:rPr lang="en-US" sz="2400" dirty="0"/>
              <a:t>Heavy precipitation in several regions</a:t>
            </a:r>
          </a:p>
          <a:p>
            <a:r>
              <a:rPr lang="en-US" sz="2400" dirty="0"/>
              <a:t>Probability of drought and precipitation deficits in some places</a:t>
            </a:r>
          </a:p>
          <a:p>
            <a:r>
              <a:rPr lang="en-US" sz="2400" dirty="0"/>
              <a:t>Temperature extremes will warm more than average temperatures</a:t>
            </a:r>
          </a:p>
          <a:p>
            <a:r>
              <a:rPr lang="en-US" sz="2400" dirty="0"/>
              <a:t>Shift marine species to higher latitude</a:t>
            </a:r>
          </a:p>
          <a:p>
            <a:r>
              <a:rPr lang="en-US" sz="2400" dirty="0"/>
              <a:t>Ecosystem damage</a:t>
            </a:r>
          </a:p>
          <a:p>
            <a:r>
              <a:rPr lang="en-US" sz="2400" dirty="0"/>
              <a:t>Damage to costal ecosystems fisheries and aquaculture (</a:t>
            </a:r>
            <a:r>
              <a:rPr lang="en-US" sz="2400" dirty="0" err="1"/>
              <a:t>esp</a:t>
            </a:r>
            <a:r>
              <a:rPr lang="en-US" sz="2400" dirty="0"/>
              <a:t> at low latitudes)</a:t>
            </a:r>
          </a:p>
          <a:p>
            <a:r>
              <a:rPr lang="en-US" sz="2400" dirty="0"/>
              <a:t>Increased damage due to ocean acidification</a:t>
            </a:r>
            <a:endParaRPr lang="en-US" dirty="0"/>
          </a:p>
          <a:p>
            <a:pPr marL="0" indent="0">
              <a:buNone/>
            </a:pPr>
            <a:r>
              <a:rPr lang="en-US" dirty="0"/>
              <a:t>Read IPCC 1.5C Report (ipcc.ch/sr15/).</a:t>
            </a:r>
          </a:p>
        </p:txBody>
      </p:sp>
      <p:sp>
        <p:nvSpPr>
          <p:cNvPr id="4" name="Slide Number Placeholder 3">
            <a:extLst>
              <a:ext uri="{FF2B5EF4-FFF2-40B4-BE49-F238E27FC236}">
                <a16:creationId xmlns:a16="http://schemas.microsoft.com/office/drawing/2014/main" id="{6B0F1B63-BB81-4AE8-BD31-F93FC3F256D7}"/>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19</a:t>
            </a:fld>
            <a:endParaRPr lang="en-US">
              <a:solidFill>
                <a:srgbClr val="FFFFFF"/>
              </a:solidFill>
            </a:endParaRPr>
          </a:p>
        </p:txBody>
      </p:sp>
    </p:spTree>
    <p:extLst>
      <p:ext uri="{BB962C8B-B14F-4D97-AF65-F5344CB8AC3E}">
        <p14:creationId xmlns:p14="http://schemas.microsoft.com/office/powerpoint/2010/main" val="373026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A1D5-AA78-4DF6-98BC-991B99C86BC7}"/>
              </a:ext>
            </a:extLst>
          </p:cNvPr>
          <p:cNvSpPr>
            <a:spLocks noGrp="1"/>
          </p:cNvSpPr>
          <p:nvPr>
            <p:ph type="title"/>
          </p:nvPr>
        </p:nvSpPr>
        <p:spPr/>
        <p:txBody>
          <a:bodyPr/>
          <a:lstStyle/>
          <a:p>
            <a:r>
              <a:rPr lang="en-US" dirty="0"/>
              <a:t>Some Recommendations</a:t>
            </a:r>
          </a:p>
        </p:txBody>
      </p:sp>
      <p:sp>
        <p:nvSpPr>
          <p:cNvPr id="3" name="Text Placeholder 2">
            <a:extLst>
              <a:ext uri="{FF2B5EF4-FFF2-40B4-BE49-F238E27FC236}">
                <a16:creationId xmlns:a16="http://schemas.microsoft.com/office/drawing/2014/main" id="{535E03F2-D41E-483B-8CEB-D1B91F988A5A}"/>
              </a:ext>
            </a:extLst>
          </p:cNvPr>
          <p:cNvSpPr>
            <a:spLocks noGrp="1"/>
          </p:cNvSpPr>
          <p:nvPr>
            <p:ph type="body" sz="half" idx="1"/>
          </p:nvPr>
        </p:nvSpPr>
        <p:spPr>
          <a:xfrm>
            <a:off x="228600" y="1219200"/>
            <a:ext cx="4495800" cy="4525963"/>
          </a:xfrm>
        </p:spPr>
        <p:txBody>
          <a:bodyPr/>
          <a:lstStyle/>
          <a:p>
            <a:pPr marL="0" indent="0">
              <a:buNone/>
            </a:pPr>
            <a:r>
              <a:rPr lang="en-US" sz="2400" u="sng" dirty="0"/>
              <a:t>Detailed Reports</a:t>
            </a:r>
          </a:p>
          <a:p>
            <a:r>
              <a:rPr lang="en-US" sz="2400" dirty="0"/>
              <a:t>USGCRP Report (2018)</a:t>
            </a:r>
          </a:p>
          <a:p>
            <a:pPr lvl="1"/>
            <a:r>
              <a:rPr lang="en-US" sz="2000" dirty="0"/>
              <a:t>Na2018.globalchange.gov</a:t>
            </a:r>
          </a:p>
          <a:p>
            <a:r>
              <a:rPr lang="en-US" sz="2400" dirty="0"/>
              <a:t>US National Academy of Sciences Reports</a:t>
            </a:r>
          </a:p>
          <a:p>
            <a:r>
              <a:rPr lang="en-US" sz="2400" dirty="0"/>
              <a:t>Intergovernmental </a:t>
            </a:r>
            <a:r>
              <a:rPr lang="en-US" sz="2400" dirty="0" err="1"/>
              <a:t>Pannel</a:t>
            </a:r>
            <a:r>
              <a:rPr lang="en-US" sz="2400" dirty="0"/>
              <a:t> on Climate Change (IPCC)</a:t>
            </a:r>
          </a:p>
          <a:p>
            <a:pPr marL="0" indent="0">
              <a:buNone/>
            </a:pPr>
            <a:r>
              <a:rPr lang="en-US" sz="2400" dirty="0"/>
              <a:t>IPCC.CH</a:t>
            </a:r>
          </a:p>
          <a:p>
            <a:pPr lvl="1"/>
            <a:r>
              <a:rPr lang="en-US" sz="2400" dirty="0"/>
              <a:t>Global Warming of 1.5 C (2018)</a:t>
            </a:r>
          </a:p>
          <a:p>
            <a:pPr lvl="2"/>
            <a:r>
              <a:rPr lang="en-US" dirty="0"/>
              <a:t>ipcc.ch/sr15/</a:t>
            </a:r>
          </a:p>
          <a:p>
            <a:pPr lvl="1"/>
            <a:r>
              <a:rPr lang="en-US" sz="2400" dirty="0"/>
              <a:t>AR5 (2014)</a:t>
            </a:r>
          </a:p>
        </p:txBody>
      </p:sp>
      <p:sp>
        <p:nvSpPr>
          <p:cNvPr id="4" name="Content Placeholder 3">
            <a:extLst>
              <a:ext uri="{FF2B5EF4-FFF2-40B4-BE49-F238E27FC236}">
                <a16:creationId xmlns:a16="http://schemas.microsoft.com/office/drawing/2014/main" id="{AF8C1E29-8850-49DE-9218-7EEE829952D9}"/>
              </a:ext>
            </a:extLst>
          </p:cNvPr>
          <p:cNvSpPr>
            <a:spLocks noGrp="1"/>
          </p:cNvSpPr>
          <p:nvPr>
            <p:ph sz="half" idx="2"/>
          </p:nvPr>
        </p:nvSpPr>
        <p:spPr>
          <a:xfrm>
            <a:off x="4800600" y="1295400"/>
            <a:ext cx="3886200" cy="4830763"/>
          </a:xfrm>
        </p:spPr>
        <p:txBody>
          <a:bodyPr/>
          <a:lstStyle/>
          <a:p>
            <a:pPr marL="0" indent="0">
              <a:buNone/>
            </a:pPr>
            <a:r>
              <a:rPr lang="en-US" sz="2400" u="sng" dirty="0"/>
              <a:t>Videos</a:t>
            </a:r>
          </a:p>
          <a:p>
            <a:r>
              <a:rPr lang="en-US" sz="2400" dirty="0"/>
              <a:t>Gavin Schmidt-TED Talk on models</a:t>
            </a:r>
          </a:p>
          <a:p>
            <a:r>
              <a:rPr lang="en-US" sz="2400" dirty="0"/>
              <a:t>Richard Alley – Just about anything</a:t>
            </a:r>
          </a:p>
          <a:p>
            <a:r>
              <a:rPr lang="en-US" sz="2400" dirty="0"/>
              <a:t>NOVA – Polar Extremes</a:t>
            </a:r>
          </a:p>
          <a:p>
            <a:r>
              <a:rPr lang="en-US" sz="2400" dirty="0"/>
              <a:t>Oreskes and Conway: “Merchants of Doubt”</a:t>
            </a:r>
          </a:p>
          <a:p>
            <a:r>
              <a:rPr lang="en-US" sz="2400" dirty="0"/>
              <a:t>Andrew </a:t>
            </a:r>
            <a:r>
              <a:rPr lang="en-US" sz="2400" dirty="0" err="1"/>
              <a:t>Dessler</a:t>
            </a:r>
            <a:r>
              <a:rPr lang="en-US" sz="2400" dirty="0"/>
              <a:t> (intro text books)</a:t>
            </a:r>
          </a:p>
          <a:p>
            <a:r>
              <a:rPr lang="en-US" sz="2400" dirty="0"/>
              <a:t>Katharine </a:t>
            </a:r>
            <a:r>
              <a:rPr lang="en-US" sz="2400" dirty="0" err="1"/>
              <a:t>Hayhoe</a:t>
            </a:r>
            <a:r>
              <a:rPr lang="en-US" sz="2400" dirty="0"/>
              <a:t> </a:t>
            </a:r>
          </a:p>
          <a:p>
            <a:endParaRPr lang="en-US" sz="2400" dirty="0"/>
          </a:p>
          <a:p>
            <a:endParaRPr lang="en-US" dirty="0"/>
          </a:p>
        </p:txBody>
      </p:sp>
      <p:sp>
        <p:nvSpPr>
          <p:cNvPr id="5" name="Slide Number Placeholder 4">
            <a:extLst>
              <a:ext uri="{FF2B5EF4-FFF2-40B4-BE49-F238E27FC236}">
                <a16:creationId xmlns:a16="http://schemas.microsoft.com/office/drawing/2014/main" id="{F2395EEC-B289-409A-B061-2F257201805A}"/>
              </a:ext>
            </a:extLst>
          </p:cNvPr>
          <p:cNvSpPr>
            <a:spLocks noGrp="1"/>
          </p:cNvSpPr>
          <p:nvPr>
            <p:ph type="sldNum" sz="quarter" idx="12"/>
          </p:nvPr>
        </p:nvSpPr>
        <p:spPr/>
        <p:txBody>
          <a:bodyPr/>
          <a:lstStyle/>
          <a:p>
            <a:pPr>
              <a:defRPr/>
            </a:pPr>
            <a:fld id="{8E0E2E53-1222-440A-91DC-E129EBD3A380}" type="slidenum">
              <a:rPr lang="en-US" smtClean="0"/>
              <a:pPr>
                <a:defRPr/>
              </a:pPr>
              <a:t>2</a:t>
            </a:fld>
            <a:endParaRPr lang="en-US"/>
          </a:p>
        </p:txBody>
      </p:sp>
    </p:spTree>
    <p:extLst>
      <p:ext uri="{BB962C8B-B14F-4D97-AF65-F5344CB8AC3E}">
        <p14:creationId xmlns:p14="http://schemas.microsoft.com/office/powerpoint/2010/main" val="68240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CD41-5E67-450D-9AB1-2301E32E6E22}"/>
              </a:ext>
            </a:extLst>
          </p:cNvPr>
          <p:cNvSpPr>
            <a:spLocks noGrp="1"/>
          </p:cNvSpPr>
          <p:nvPr>
            <p:ph type="title"/>
          </p:nvPr>
        </p:nvSpPr>
        <p:spPr>
          <a:xfrm>
            <a:off x="304800" y="21535"/>
            <a:ext cx="8763000" cy="1197665"/>
          </a:xfrm>
        </p:spPr>
        <p:txBody>
          <a:bodyPr/>
          <a:lstStyle/>
          <a:p>
            <a:r>
              <a:rPr lang="en-US" dirty="0"/>
              <a:t>Expected Impacts of Warming</a:t>
            </a:r>
          </a:p>
        </p:txBody>
      </p:sp>
      <p:sp>
        <p:nvSpPr>
          <p:cNvPr id="3" name="Content Placeholder 2">
            <a:extLst>
              <a:ext uri="{FF2B5EF4-FFF2-40B4-BE49-F238E27FC236}">
                <a16:creationId xmlns:a16="http://schemas.microsoft.com/office/drawing/2014/main" id="{E68AA15D-03BA-45F2-8802-A2E987284A9A}"/>
              </a:ext>
            </a:extLst>
          </p:cNvPr>
          <p:cNvSpPr>
            <a:spLocks noGrp="1"/>
          </p:cNvSpPr>
          <p:nvPr>
            <p:ph idx="1"/>
          </p:nvPr>
        </p:nvSpPr>
        <p:spPr>
          <a:xfrm>
            <a:off x="76200" y="1143000"/>
            <a:ext cx="8991600" cy="4572000"/>
          </a:xfrm>
        </p:spPr>
        <p:txBody>
          <a:bodyPr/>
          <a:lstStyle/>
          <a:p>
            <a:r>
              <a:rPr lang="en-US" sz="2400" dirty="0"/>
              <a:t>Risks to health, food security, livelihoods, water supply, human security, economic growth</a:t>
            </a:r>
          </a:p>
          <a:p>
            <a:r>
              <a:rPr lang="en-US" sz="2400" dirty="0"/>
              <a:t>Greatest risk: disadvantaged and vulnerable populations, some indigenous peoples, and local communities dependent on agricultural or coastal livelihoods</a:t>
            </a:r>
          </a:p>
          <a:p>
            <a:r>
              <a:rPr lang="en-US" sz="2400" dirty="0"/>
              <a:t>Regions at higher risk: Arctic, dryland, small island states, least developed countries</a:t>
            </a:r>
          </a:p>
          <a:p>
            <a:r>
              <a:rPr lang="en-US" sz="2400" dirty="0"/>
              <a:t>Worse at +2 C than +1.5 C </a:t>
            </a:r>
            <a:endParaRPr lang="en-US" dirty="0"/>
          </a:p>
          <a:p>
            <a:pPr marL="0" indent="0">
              <a:buNone/>
            </a:pPr>
            <a:r>
              <a:rPr lang="en-US" dirty="0"/>
              <a:t>Read IPCC 1.5C Report – Summary for Policy Makers (ipcc.ch/sr15/).</a:t>
            </a:r>
          </a:p>
        </p:txBody>
      </p:sp>
      <p:sp>
        <p:nvSpPr>
          <p:cNvPr id="4" name="Slide Number Placeholder 3">
            <a:extLst>
              <a:ext uri="{FF2B5EF4-FFF2-40B4-BE49-F238E27FC236}">
                <a16:creationId xmlns:a16="http://schemas.microsoft.com/office/drawing/2014/main" id="{6B0F1B63-BB81-4AE8-BD31-F93FC3F256D7}"/>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20</a:t>
            </a:fld>
            <a:endParaRPr lang="en-US">
              <a:solidFill>
                <a:srgbClr val="FFFFFF"/>
              </a:solidFill>
            </a:endParaRPr>
          </a:p>
        </p:txBody>
      </p:sp>
    </p:spTree>
    <p:extLst>
      <p:ext uri="{BB962C8B-B14F-4D97-AF65-F5344CB8AC3E}">
        <p14:creationId xmlns:p14="http://schemas.microsoft.com/office/powerpoint/2010/main" val="248164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BDFB-9187-4B51-A164-7A35362C97B8}"/>
              </a:ext>
            </a:extLst>
          </p:cNvPr>
          <p:cNvSpPr>
            <a:spLocks noGrp="1"/>
          </p:cNvSpPr>
          <p:nvPr>
            <p:ph type="title"/>
          </p:nvPr>
        </p:nvSpPr>
        <p:spPr>
          <a:xfrm>
            <a:off x="228600" y="2774950"/>
            <a:ext cx="2362200" cy="1384300"/>
          </a:xfrm>
        </p:spPr>
        <p:txBody>
          <a:bodyPr/>
          <a:lstStyle/>
          <a:p>
            <a:r>
              <a:rPr lang="en-US" dirty="0"/>
              <a:t>Question is how to get to 1.5C</a:t>
            </a:r>
          </a:p>
        </p:txBody>
      </p:sp>
      <p:sp>
        <p:nvSpPr>
          <p:cNvPr id="4" name="Slide Number Placeholder 3">
            <a:extLst>
              <a:ext uri="{FF2B5EF4-FFF2-40B4-BE49-F238E27FC236}">
                <a16:creationId xmlns:a16="http://schemas.microsoft.com/office/drawing/2014/main" id="{78CB4522-7BFD-4D29-B221-938B4220A25A}"/>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21</a:t>
            </a:fld>
            <a:endParaRPr lang="en-US">
              <a:solidFill>
                <a:srgbClr val="FFFFFF"/>
              </a:solidFill>
            </a:endParaRPr>
          </a:p>
        </p:txBody>
      </p:sp>
      <p:pic>
        <p:nvPicPr>
          <p:cNvPr id="5" name="Picture 4">
            <a:extLst>
              <a:ext uri="{FF2B5EF4-FFF2-40B4-BE49-F238E27FC236}">
                <a16:creationId xmlns:a16="http://schemas.microsoft.com/office/drawing/2014/main" id="{3812EBFA-AFFE-4975-8617-E646A5688652}"/>
              </a:ext>
            </a:extLst>
          </p:cNvPr>
          <p:cNvPicPr>
            <a:picLocks noChangeAspect="1"/>
          </p:cNvPicPr>
          <p:nvPr/>
        </p:nvPicPr>
        <p:blipFill>
          <a:blip r:embed="rId2"/>
          <a:stretch>
            <a:fillRect/>
          </a:stretch>
        </p:blipFill>
        <p:spPr>
          <a:xfrm>
            <a:off x="2765246" y="76200"/>
            <a:ext cx="6342311" cy="6781800"/>
          </a:xfrm>
          <a:prstGeom prst="rect">
            <a:avLst/>
          </a:prstGeom>
        </p:spPr>
      </p:pic>
    </p:spTree>
    <p:extLst>
      <p:ext uri="{BB962C8B-B14F-4D97-AF65-F5344CB8AC3E}">
        <p14:creationId xmlns:p14="http://schemas.microsoft.com/office/powerpoint/2010/main" val="1888655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355A-3C27-4BBF-B0F7-4ED78032E7AA}"/>
              </a:ext>
            </a:extLst>
          </p:cNvPr>
          <p:cNvSpPr>
            <a:spLocks noGrp="1"/>
          </p:cNvSpPr>
          <p:nvPr>
            <p:ph type="title"/>
          </p:nvPr>
        </p:nvSpPr>
        <p:spPr>
          <a:xfrm>
            <a:off x="381000" y="2044700"/>
            <a:ext cx="8229600" cy="1384300"/>
          </a:xfrm>
        </p:spPr>
        <p:txBody>
          <a:bodyPr/>
          <a:lstStyle/>
          <a:p>
            <a:r>
              <a:rPr lang="en-US" dirty="0"/>
              <a:t>Look at projections of US EIA and changes in sources are not any thing like what is needed to avoid 1.5 or 2 C warming.</a:t>
            </a:r>
            <a:br>
              <a:rPr lang="en-US" dirty="0"/>
            </a:br>
            <a:br>
              <a:rPr lang="en-US" dirty="0"/>
            </a:br>
            <a:r>
              <a:rPr lang="en-US" dirty="0"/>
              <a:t>Policy Intervention is required and soon…</a:t>
            </a:r>
          </a:p>
        </p:txBody>
      </p:sp>
      <p:sp>
        <p:nvSpPr>
          <p:cNvPr id="4" name="Slide Number Placeholder 3">
            <a:extLst>
              <a:ext uri="{FF2B5EF4-FFF2-40B4-BE49-F238E27FC236}">
                <a16:creationId xmlns:a16="http://schemas.microsoft.com/office/drawing/2014/main" id="{A4A32799-81ED-4FD5-A112-DB9E5C3BE749}"/>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22</a:t>
            </a:fld>
            <a:endParaRPr lang="en-US">
              <a:solidFill>
                <a:srgbClr val="FFFFFF"/>
              </a:solidFill>
            </a:endParaRPr>
          </a:p>
        </p:txBody>
      </p:sp>
    </p:spTree>
    <p:extLst>
      <p:ext uri="{BB962C8B-B14F-4D97-AF65-F5344CB8AC3E}">
        <p14:creationId xmlns:p14="http://schemas.microsoft.com/office/powerpoint/2010/main" val="3333749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E77F-9CF1-4B63-85B9-1D7D196D25FB}"/>
              </a:ext>
            </a:extLst>
          </p:cNvPr>
          <p:cNvSpPr>
            <a:spLocks noGrp="1"/>
          </p:cNvSpPr>
          <p:nvPr>
            <p:ph type="title"/>
          </p:nvPr>
        </p:nvSpPr>
        <p:spPr>
          <a:xfrm>
            <a:off x="381000" y="1094064"/>
            <a:ext cx="8229600" cy="1384300"/>
          </a:xfrm>
        </p:spPr>
        <p:txBody>
          <a:bodyPr/>
          <a:lstStyle/>
          <a:p>
            <a:r>
              <a:rPr lang="en-US" u="sng" dirty="0"/>
              <a:t>Science Topic:  How do we know its GHGs?</a:t>
            </a:r>
            <a:br>
              <a:rPr lang="en-US" u="sng" dirty="0"/>
            </a:br>
            <a:r>
              <a:rPr lang="en-US" dirty="0"/>
              <a:t>Look at Entire Atmosphere and Mechanism for Warming</a:t>
            </a:r>
          </a:p>
        </p:txBody>
      </p:sp>
      <p:sp>
        <p:nvSpPr>
          <p:cNvPr id="3" name="Content Placeholder 2">
            <a:extLst>
              <a:ext uri="{FF2B5EF4-FFF2-40B4-BE49-F238E27FC236}">
                <a16:creationId xmlns:a16="http://schemas.microsoft.com/office/drawing/2014/main" id="{105C76EE-7337-4BED-84FD-6AB5C9A47807}"/>
              </a:ext>
            </a:extLst>
          </p:cNvPr>
          <p:cNvSpPr>
            <a:spLocks noGrp="1"/>
          </p:cNvSpPr>
          <p:nvPr>
            <p:ph idx="1"/>
          </p:nvPr>
        </p:nvSpPr>
        <p:spPr>
          <a:xfrm>
            <a:off x="304800" y="3276600"/>
            <a:ext cx="8382000" cy="2743200"/>
          </a:xfrm>
        </p:spPr>
        <p:txBody>
          <a:bodyPr/>
          <a:lstStyle/>
          <a:p>
            <a:r>
              <a:rPr lang="en-US" dirty="0"/>
              <a:t>What are Greenhouse gases (GHG’s) ?</a:t>
            </a:r>
          </a:p>
          <a:p>
            <a:r>
              <a:rPr lang="en-US" dirty="0"/>
              <a:t>How does adding GHG’s warm the surface?</a:t>
            </a:r>
          </a:p>
        </p:txBody>
      </p:sp>
      <p:sp>
        <p:nvSpPr>
          <p:cNvPr id="4" name="Slide Number Placeholder 3">
            <a:extLst>
              <a:ext uri="{FF2B5EF4-FFF2-40B4-BE49-F238E27FC236}">
                <a16:creationId xmlns:a16="http://schemas.microsoft.com/office/drawing/2014/main" id="{1D69DA9E-1FEC-4799-AEB6-73E21804850D}"/>
              </a:ext>
            </a:extLst>
          </p:cNvPr>
          <p:cNvSpPr>
            <a:spLocks noGrp="1"/>
          </p:cNvSpPr>
          <p:nvPr>
            <p:ph type="sldNum" sz="quarter" idx="12"/>
          </p:nvPr>
        </p:nvSpPr>
        <p:spPr/>
        <p:txBody>
          <a:bodyPr/>
          <a:lstStyle/>
          <a:p>
            <a:pPr>
              <a:defRPr/>
            </a:pPr>
            <a:fld id="{B0E02281-22FD-4791-B30A-B7E682F66021}" type="slidenum">
              <a:rPr lang="en-US" smtClean="0">
                <a:solidFill>
                  <a:srgbClr val="FFFFFF"/>
                </a:solidFill>
              </a:rPr>
              <a:pPr>
                <a:defRPr/>
              </a:pPr>
              <a:t>23</a:t>
            </a:fld>
            <a:endParaRPr lang="en-US">
              <a:solidFill>
                <a:srgbClr val="FFFFFF"/>
              </a:solidFill>
            </a:endParaRPr>
          </a:p>
        </p:txBody>
      </p:sp>
    </p:spTree>
    <p:extLst>
      <p:ext uri="{BB962C8B-B14F-4D97-AF65-F5344CB8AC3E}">
        <p14:creationId xmlns:p14="http://schemas.microsoft.com/office/powerpoint/2010/main" val="231429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C0039-0D67-4E77-8AA6-E47A152D7DC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171" t="1186" r="8238"/>
          <a:stretch/>
        </p:blipFill>
        <p:spPr>
          <a:xfrm>
            <a:off x="-6317" y="381000"/>
            <a:ext cx="9150318" cy="6446136"/>
          </a:xfrm>
          <a:prstGeom prst="rect">
            <a:avLst/>
          </a:prstGeom>
        </p:spPr>
      </p:pic>
    </p:spTree>
    <p:extLst>
      <p:ext uri="{BB962C8B-B14F-4D97-AF65-F5344CB8AC3E}">
        <p14:creationId xmlns:p14="http://schemas.microsoft.com/office/powerpoint/2010/main" val="2488474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C0039-0D67-4E77-8AA6-E47A152D7DC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171" t="1186" r="8238"/>
          <a:stretch/>
        </p:blipFill>
        <p:spPr>
          <a:xfrm>
            <a:off x="4419600" y="152400"/>
            <a:ext cx="4499170" cy="3169536"/>
          </a:xfrm>
          <a:prstGeom prst="rect">
            <a:avLst/>
          </a:prstGeom>
        </p:spPr>
      </p:pic>
      <p:sp>
        <p:nvSpPr>
          <p:cNvPr id="2" name="TextBox 1"/>
          <p:cNvSpPr txBox="1"/>
          <p:nvPr/>
        </p:nvSpPr>
        <p:spPr>
          <a:xfrm>
            <a:off x="228600" y="762000"/>
            <a:ext cx="4038600"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From this picture, we know:</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It is colder high up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That the IR emitted to space is mostly emitted high up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That lots of IR is absorbed in the atmosphere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Lots of IR is emitted by the atmosphere in the upward and downward directions.</a:t>
            </a:r>
          </a:p>
        </p:txBody>
      </p:sp>
    </p:spTree>
    <p:extLst>
      <p:ext uri="{BB962C8B-B14F-4D97-AF65-F5344CB8AC3E}">
        <p14:creationId xmlns:p14="http://schemas.microsoft.com/office/powerpoint/2010/main" val="2648914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59D8-EA57-4417-9A4C-C7B2DB4E7A52}"/>
              </a:ext>
            </a:extLst>
          </p:cNvPr>
          <p:cNvSpPr>
            <a:spLocks noGrp="1"/>
          </p:cNvSpPr>
          <p:nvPr>
            <p:ph type="title"/>
          </p:nvPr>
        </p:nvSpPr>
        <p:spPr/>
        <p:txBody>
          <a:bodyPr>
            <a:normAutofit/>
          </a:bodyPr>
          <a:lstStyle/>
          <a:p>
            <a:r>
              <a:rPr lang="en-US" dirty="0">
                <a:solidFill>
                  <a:schemeClr val="bg1"/>
                </a:solidFill>
              </a:rPr>
              <a:t>Use PHET Simulation  to show:</a:t>
            </a:r>
          </a:p>
        </p:txBody>
      </p:sp>
      <p:sp>
        <p:nvSpPr>
          <p:cNvPr id="3" name="Content Placeholder 2">
            <a:extLst>
              <a:ext uri="{FF2B5EF4-FFF2-40B4-BE49-F238E27FC236}">
                <a16:creationId xmlns:a16="http://schemas.microsoft.com/office/drawing/2014/main" id="{3B87599C-2760-4F4F-824D-A6C21D8E1146}"/>
              </a:ext>
            </a:extLst>
          </p:cNvPr>
          <p:cNvSpPr>
            <a:spLocks noGrp="1"/>
          </p:cNvSpPr>
          <p:nvPr>
            <p:ph idx="1"/>
          </p:nvPr>
        </p:nvSpPr>
        <p:spPr/>
        <p:txBody>
          <a:bodyPr>
            <a:normAutofit fontScale="85000" lnSpcReduction="20000"/>
          </a:bodyPr>
          <a:lstStyle/>
          <a:p>
            <a:pPr marL="0" indent="0">
              <a:buNone/>
            </a:pPr>
            <a:r>
              <a:rPr lang="en-US" dirty="0">
                <a:solidFill>
                  <a:schemeClr val="bg1"/>
                </a:solidFill>
                <a:hlinkClick r:id="rId2">
                  <a:extLst>
                    <a:ext uri="{A12FA001-AC4F-418D-AE19-62706E023703}">
                      <ahyp:hlinkClr xmlns:ahyp="http://schemas.microsoft.com/office/drawing/2018/hyperlinkcolor" val="tx"/>
                    </a:ext>
                  </a:extLst>
                </a:hlinkClick>
              </a:rPr>
              <a:t>(https://phet.colorado.edu/en/simulation/legacy/greenhouse</a:t>
            </a:r>
            <a:r>
              <a:rPr lang="en-US" dirty="0">
                <a:solidFill>
                  <a:schemeClr val="bg1"/>
                </a:solidFill>
              </a:rPr>
              <a:t>)</a:t>
            </a:r>
          </a:p>
          <a:p>
            <a:pPr marL="0" indent="0">
              <a:buNone/>
            </a:pPr>
            <a:endParaRPr lang="en-US" dirty="0">
              <a:solidFill>
                <a:schemeClr val="bg1"/>
              </a:solidFill>
            </a:endParaRPr>
          </a:p>
          <a:p>
            <a:pPr marL="514350" indent="-514350">
              <a:buAutoNum type="arabicPeriod"/>
            </a:pPr>
            <a:r>
              <a:rPr lang="en-US" dirty="0">
                <a:solidFill>
                  <a:schemeClr val="bg1"/>
                </a:solidFill>
              </a:rPr>
              <a:t>Complex molecules (GHGs) absorb IR Photons, become excited and emit the photons</a:t>
            </a:r>
          </a:p>
          <a:p>
            <a:pPr marL="514350" indent="-514350">
              <a:buAutoNum type="arabicPeriod"/>
            </a:pPr>
            <a:r>
              <a:rPr lang="en-US" dirty="0">
                <a:solidFill>
                  <a:schemeClr val="bg1"/>
                </a:solidFill>
              </a:rPr>
              <a:t>In the atmosphere these molecules redirect IR photons to the surface and lead to warming of the surface.  </a:t>
            </a:r>
          </a:p>
          <a:p>
            <a:pPr marL="514350" indent="-514350">
              <a:buAutoNum type="arabicPeriod"/>
            </a:pPr>
            <a:r>
              <a:rPr lang="en-US" dirty="0">
                <a:solidFill>
                  <a:schemeClr val="bg1"/>
                </a:solidFill>
              </a:rPr>
              <a:t>Prevent escape of energy on IR photons returned to surface. Drives radiation balance to warming.</a:t>
            </a:r>
          </a:p>
          <a:p>
            <a:pPr marL="514350" indent="-514350">
              <a:buAutoNum type="arabicPeriod"/>
            </a:pPr>
            <a:r>
              <a:rPr lang="en-US" dirty="0">
                <a:solidFill>
                  <a:schemeClr val="bg1"/>
                </a:solidFill>
              </a:rPr>
              <a:t>Clouds reflect sunlight and absorb IR photons. Low clouds cool on balance.  High clouds warm.</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00CF0E15-94C4-4B52-BC29-9C8F7B888F51}"/>
              </a:ext>
            </a:extLst>
          </p:cNvPr>
          <p:cNvSpPr>
            <a:spLocks noGrp="1"/>
          </p:cNvSpPr>
          <p:nvPr>
            <p:ph type="sldNum" sz="quarter" idx="12"/>
          </p:nvPr>
        </p:nvSpPr>
        <p:spPr/>
        <p:txBody>
          <a:bodyPr/>
          <a:lstStyle/>
          <a:p>
            <a:fld id="{4D3C0039-0D67-4E77-8AA6-E47A152D7DC7}"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133321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832130" y="1790700"/>
            <a:ext cx="5410200" cy="3276600"/>
          </a:xfrm>
        </p:spPr>
        <p:txBody>
          <a:bodyPr vert="vert270"/>
          <a:lstStyle/>
          <a:p>
            <a:r>
              <a:rPr lang="en-US" sz="2400" dirty="0"/>
              <a:t>Observed  Cumulative Change in Internal Energy of the Climate System (1970-2010). </a:t>
            </a:r>
            <a:br>
              <a:rPr lang="en-US" sz="2400" dirty="0"/>
            </a:br>
            <a:r>
              <a:rPr lang="en-US" sz="2400" dirty="0"/>
              <a:t> </a:t>
            </a:r>
            <a:br>
              <a:rPr lang="en-US" sz="2400" dirty="0"/>
            </a:br>
            <a:r>
              <a:rPr lang="en-US" sz="2400" dirty="0"/>
              <a:t>Energy changes derived from measured changes shown above.</a:t>
            </a:r>
            <a:br>
              <a:rPr lang="en-US" sz="2400" dirty="0"/>
            </a:br>
            <a:r>
              <a:rPr lang="en-US" sz="2400" dirty="0"/>
              <a:t>(Mass x Specific heat x Change in temperature)</a:t>
            </a:r>
            <a:br>
              <a:rPr lang="en-US" sz="2400" dirty="0"/>
            </a:br>
            <a:br>
              <a:rPr lang="en-US" sz="2400" dirty="0"/>
            </a:br>
            <a:r>
              <a:rPr lang="en-US" sz="2000" dirty="0"/>
              <a:t>IPCC WG1 AR5 Chapter 3. 2013</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419A59-AD19-457A-A9C7-DA7A281943AE}" type="slidenum">
              <a:rPr kumimoji="0" lang="en-US" sz="1000" b="0" i="0"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32870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45939" y="0"/>
            <a:ext cx="54742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38722" y="5029200"/>
            <a:ext cx="3895678"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charset="0"/>
                <a:ea typeface="+mn-ea"/>
                <a:cs typeface="+mn-cs"/>
              </a:rPr>
              <a:t>Where did the energy to do this come from?</a:t>
            </a:r>
          </a:p>
        </p:txBody>
      </p:sp>
      <p:cxnSp>
        <p:nvCxnSpPr>
          <p:cNvPr id="6" name="Straight Connector 5"/>
          <p:cNvCxnSpPr/>
          <p:nvPr/>
        </p:nvCxnSpPr>
        <p:spPr>
          <a:xfrm>
            <a:off x="5562600" y="152400"/>
            <a:ext cx="0" cy="60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53200" y="152400"/>
            <a:ext cx="0" cy="617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67600" y="152400"/>
            <a:ext cx="0" cy="609282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7126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94681" y="1790700"/>
            <a:ext cx="5410200" cy="3276600"/>
          </a:xfrm>
        </p:spPr>
        <p:txBody>
          <a:bodyPr vert="vert270"/>
          <a:lstStyle/>
          <a:p>
            <a:r>
              <a:rPr lang="en-US" sz="2000" dirty="0"/>
              <a:t>For the ice, multiply the mass of ice lost times the latent heat of melting.</a:t>
            </a:r>
            <a:br>
              <a:rPr lang="en-US" sz="2000" dirty="0"/>
            </a:br>
            <a:br>
              <a:rPr lang="en-US" sz="2000" dirty="0"/>
            </a:br>
            <a:r>
              <a:rPr lang="en-US" sz="2000" dirty="0"/>
              <a:t>Standard engineering calculations based on measured changes in temperature and ice mass.</a:t>
            </a:r>
            <a:br>
              <a:rPr lang="en-US" sz="2000" dirty="0"/>
            </a:br>
            <a:r>
              <a:rPr lang="en-US" sz="2400" dirty="0"/>
              <a:t> </a:t>
            </a:r>
            <a:br>
              <a:rPr lang="en-US" sz="2400" dirty="0"/>
            </a:br>
            <a:r>
              <a:rPr lang="en-US" sz="2000" dirty="0"/>
              <a:t>IPCC WG1 AR5 Chapter 3. 2013</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419A59-AD19-457A-A9C7-DA7A281943AE}" type="slidenum">
              <a:rPr kumimoji="0" lang="en-US" sz="1000" b="0" i="0"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32870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45939" y="0"/>
            <a:ext cx="54742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38722" y="5029200"/>
            <a:ext cx="3895678"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charset="0"/>
                <a:ea typeface="+mn-ea"/>
                <a:cs typeface="+mn-cs"/>
              </a:rPr>
              <a:t>Where did the energy to do this come from?</a:t>
            </a:r>
          </a:p>
        </p:txBody>
      </p:sp>
      <p:cxnSp>
        <p:nvCxnSpPr>
          <p:cNvPr id="6" name="Straight Connector 5"/>
          <p:cNvCxnSpPr/>
          <p:nvPr/>
        </p:nvCxnSpPr>
        <p:spPr>
          <a:xfrm>
            <a:off x="5562600" y="152400"/>
            <a:ext cx="0" cy="60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53200" y="152400"/>
            <a:ext cx="0" cy="617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67600" y="152400"/>
            <a:ext cx="0" cy="609282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3826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371600" y="1607127"/>
            <a:ext cx="7075967" cy="5146158"/>
          </a:xfrm>
          <a:prstGeom prst="rect">
            <a:avLst/>
          </a:prstGeom>
        </p:spPr>
      </p:pic>
      <p:sp>
        <p:nvSpPr>
          <p:cNvPr id="2" name="Title 1"/>
          <p:cNvSpPr>
            <a:spLocks noGrp="1"/>
          </p:cNvSpPr>
          <p:nvPr>
            <p:ph type="title"/>
          </p:nvPr>
        </p:nvSpPr>
        <p:spPr>
          <a:xfrm>
            <a:off x="396877" y="584198"/>
            <a:ext cx="8050690" cy="838200"/>
          </a:xfrm>
        </p:spPr>
        <p:txBody>
          <a:bodyPr/>
          <a:lstStyle/>
          <a:p>
            <a:r>
              <a:rPr lang="en-US" sz="2800" dirty="0"/>
              <a:t>Calculate Cumulative </a:t>
            </a:r>
            <a:r>
              <a:rPr lang="en-US" sz="2800" dirty="0" err="1"/>
              <a:t>Forcings</a:t>
            </a:r>
            <a:r>
              <a:rPr lang="en-US" sz="2800" dirty="0"/>
              <a:t>:  Measured Sun changes, Measured GHG increases and known physics of GHGs and Heat transfer</a:t>
            </a:r>
            <a:br>
              <a:rPr lang="en-US" sz="2800" dirty="0"/>
            </a:br>
            <a:endParaRPr lang="en-US" sz="2800" dirty="0"/>
          </a:p>
        </p:txBody>
      </p:sp>
      <p:sp>
        <p:nvSpPr>
          <p:cNvPr id="3" name="TextBox 2"/>
          <p:cNvSpPr txBox="1"/>
          <p:nvPr/>
        </p:nvSpPr>
        <p:spPr>
          <a:xfrm>
            <a:off x="6523905" y="4062144"/>
            <a:ext cx="1697212" cy="461665"/>
          </a:xfrm>
          <a:prstGeom prst="rect">
            <a:avLst/>
          </a:prstGeom>
          <a:solidFill>
            <a:srgbClr val="FF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Total Energy trapped by added CO2</a:t>
            </a:r>
          </a:p>
        </p:txBody>
      </p:sp>
      <p:sp>
        <p:nvSpPr>
          <p:cNvPr id="7" name="TextBox 6"/>
          <p:cNvSpPr txBox="1"/>
          <p:nvPr/>
        </p:nvSpPr>
        <p:spPr>
          <a:xfrm>
            <a:off x="6195822" y="4895389"/>
            <a:ext cx="235337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A4"/>
                </a:solidFill>
                <a:effectLst/>
                <a:uLnTx/>
                <a:uFillTx/>
                <a:latin typeface="Arial" charset="0"/>
                <a:ea typeface="+mn-ea"/>
                <a:cs typeface="+mn-cs"/>
              </a:rPr>
              <a:t>Stored Energy from previous graph</a:t>
            </a:r>
          </a:p>
        </p:txBody>
      </p:sp>
      <p:sp>
        <p:nvSpPr>
          <p:cNvPr id="4" name="TextBox 3"/>
          <p:cNvSpPr txBox="1"/>
          <p:nvPr/>
        </p:nvSpPr>
        <p:spPr>
          <a:xfrm>
            <a:off x="2229202" y="1563209"/>
            <a:ext cx="5360762" cy="1200329"/>
          </a:xfrm>
          <a:prstGeom prst="rect">
            <a:avLst/>
          </a:prstGeom>
          <a:solidFill>
            <a:schemeClr val="tx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mn-ea"/>
                <a:cs typeface="+mn-cs"/>
              </a:rPr>
              <a:t>Cumulative energy added by added CO</a:t>
            </a:r>
            <a:r>
              <a:rPr kumimoji="0" lang="en-US" sz="1800" b="0" i="0" u="none" strike="noStrike" kern="1200" cap="none" spc="0" normalizeH="0" baseline="-25000" noProof="0" dirty="0">
                <a:ln>
                  <a:noFill/>
                </a:ln>
                <a:solidFill>
                  <a:srgbClr val="FF0000"/>
                </a:solidFill>
                <a:effectLst/>
                <a:uLnTx/>
                <a:uFillTx/>
                <a:latin typeface="Arial" charset="0"/>
                <a:ea typeface="+mn-ea"/>
                <a:cs typeface="+mn-cs"/>
              </a:rPr>
              <a:t>2</a:t>
            </a:r>
            <a:r>
              <a:rPr kumimoji="0" lang="en-US" sz="1800" b="0" i="0" u="none" strike="noStrike" kern="1200" cap="none" spc="0" normalizeH="0" baseline="0" noProof="0" dirty="0">
                <a:ln>
                  <a:noFill/>
                </a:ln>
                <a:solidFill>
                  <a:srgbClr val="FF0000"/>
                </a:solidFill>
                <a:effectLst/>
                <a:uLnTx/>
                <a:uFillTx/>
                <a:latin typeface="Arial" charset="0"/>
                <a:ea typeface="+mn-ea"/>
                <a:cs typeface="+mn-cs"/>
              </a:rPr>
              <a:t>= ~679 ZJ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mn-ea"/>
                <a:cs typeface="+mn-cs"/>
              </a:rPr>
              <a:t>Total energy added by all added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mn-ea"/>
                <a:cs typeface="+mn-cs"/>
              </a:rPr>
              <a:t>GHGs = ~1300 ZJ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mn-ea"/>
                <a:cs typeface="+mn-cs"/>
              </a:rPr>
              <a:t>Energy required to heat and melt = ~200 ZJ</a:t>
            </a:r>
          </a:p>
        </p:txBody>
      </p:sp>
    </p:spTree>
    <p:custDataLst>
      <p:tags r:id="rId1"/>
    </p:custDataLst>
    <p:extLst>
      <p:ext uri="{BB962C8B-B14F-4D97-AF65-F5344CB8AC3E}">
        <p14:creationId xmlns:p14="http://schemas.microsoft.com/office/powerpoint/2010/main" val="110919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33779" y="0"/>
            <a:ext cx="9110221" cy="1077218"/>
          </a:xfrm>
          <a:prstGeom prst="rect">
            <a:avLst/>
          </a:prstGeom>
          <a:solidFill>
            <a:schemeClr val="tx1"/>
          </a:solid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3200" b="0" i="0" u="none" strike="noStrike" kern="1200" cap="none" spc="0" normalizeH="0" baseline="0" noProof="0" dirty="0">
                <a:ln>
                  <a:noFill/>
                </a:ln>
                <a:solidFill>
                  <a:srgbClr val="FF0000"/>
                </a:solidFill>
                <a:effectLst/>
                <a:uLnTx/>
                <a:uFillTx/>
                <a:latin typeface="Arial"/>
                <a:ea typeface="+mn-ea"/>
                <a:cs typeface="+mn-cs"/>
              </a:rPr>
              <a:t>1824: Jean Baptist Joseph Fourier got this*</a:t>
            </a:r>
          </a:p>
          <a:p>
            <a:pPr marR="0" lvl="0" algn="l" defTabSz="914400" rtl="0" eaLnBrk="0" fontAlgn="base" latinLnBrk="0" hangingPunct="0">
              <a:lnSpc>
                <a:spcPct val="100000"/>
              </a:lnSpc>
              <a:spcBef>
                <a:spcPct val="0"/>
              </a:spcBef>
              <a:spcAft>
                <a:spcPct val="0"/>
              </a:spcAft>
              <a:buClrTx/>
              <a:buSzTx/>
              <a:tabLst/>
              <a:defRPr/>
            </a:pPr>
            <a:endParaRPr kumimoji="0" lang="en-US"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26626" name="Slide Number Placeholder 6"/>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10322D-D8F2-4D85-BE59-0EFC4C2C18F0}"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9" name="Text Box 4"/>
          <p:cNvSpPr txBox="1">
            <a:spLocks noChangeArrowheads="1"/>
          </p:cNvSpPr>
          <p:nvPr/>
        </p:nvSpPr>
        <p:spPr bwMode="auto">
          <a:xfrm>
            <a:off x="3524250" y="6491288"/>
            <a:ext cx="5619750" cy="3667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NASA Photo. Dec 24, 1968: Earthrise by Wm. Anders</a:t>
            </a:r>
          </a:p>
        </p:txBody>
      </p:sp>
      <p:sp>
        <p:nvSpPr>
          <p:cNvPr id="6" name="Oval 5"/>
          <p:cNvSpPr/>
          <p:nvPr/>
        </p:nvSpPr>
        <p:spPr>
          <a:xfrm>
            <a:off x="3886200" y="1676400"/>
            <a:ext cx="2667000" cy="266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Arrow Connector 7"/>
          <p:cNvCxnSpPr/>
          <p:nvPr/>
        </p:nvCxnSpPr>
        <p:spPr>
          <a:xfrm rot="16200000" flipV="1">
            <a:off x="4663281" y="1661319"/>
            <a:ext cx="427038" cy="15240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257800" y="1371600"/>
            <a:ext cx="914400" cy="30480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5791200" y="1646238"/>
            <a:ext cx="152400" cy="304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4572000" y="4094163"/>
            <a:ext cx="152400" cy="3254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4CEBCDE-4937-4A27-BCA0-F985B69C06C5}"/>
              </a:ext>
            </a:extLst>
          </p:cNvPr>
          <p:cNvCxnSpPr>
            <a:cxnSpLocks/>
          </p:cNvCxnSpPr>
          <p:nvPr/>
        </p:nvCxnSpPr>
        <p:spPr>
          <a:xfrm flipH="1" flipV="1">
            <a:off x="3901109" y="2133600"/>
            <a:ext cx="304800" cy="22859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2335D29-8828-4493-B8C5-DF769D9F5503}"/>
              </a:ext>
            </a:extLst>
          </p:cNvPr>
          <p:cNvCxnSpPr>
            <a:cxnSpLocks/>
          </p:cNvCxnSpPr>
          <p:nvPr/>
        </p:nvCxnSpPr>
        <p:spPr>
          <a:xfrm>
            <a:off x="6344064" y="3471621"/>
            <a:ext cx="285336" cy="13471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7BB7F95-179B-4B0A-AA6A-E2753CC0EFA2}"/>
              </a:ext>
            </a:extLst>
          </p:cNvPr>
          <p:cNvSpPr txBox="1"/>
          <p:nvPr/>
        </p:nvSpPr>
        <p:spPr>
          <a:xfrm>
            <a:off x="6654248" y="646837"/>
            <a:ext cx="2239365" cy="3693319"/>
          </a:xfrm>
          <a:prstGeom prst="rect">
            <a:avLst/>
          </a:prstGeom>
          <a:noFill/>
        </p:spPr>
        <p:txBody>
          <a:bodyPr wrap="square" rtlCol="0">
            <a:spAutoFit/>
          </a:bodyPr>
          <a:lstStyle/>
          <a:p>
            <a:r>
              <a:rPr lang="en-US" dirty="0">
                <a:solidFill>
                  <a:srgbClr val="FF0000"/>
                </a:solidFill>
              </a:rPr>
              <a:t>*net energy from the sun that is  absorbed has to equal net energy escaping if climate was to be stable.</a:t>
            </a:r>
          </a:p>
          <a:p>
            <a:r>
              <a:rPr lang="en-US" dirty="0">
                <a:solidFill>
                  <a:srgbClr val="FF0000"/>
                </a:solidFill>
              </a:rPr>
              <a:t>We say the escaping energy is in the Infrared.  He called it ‘dark energy’ after the observations of Hershel in 1800.</a:t>
            </a:r>
          </a:p>
        </p:txBody>
      </p:sp>
      <p:sp>
        <p:nvSpPr>
          <p:cNvPr id="23" name="TextBox 22">
            <a:extLst>
              <a:ext uri="{FF2B5EF4-FFF2-40B4-BE49-F238E27FC236}">
                <a16:creationId xmlns:a16="http://schemas.microsoft.com/office/drawing/2014/main" id="{6891EB6D-4925-4526-B1AE-2AF37BE219F7}"/>
              </a:ext>
            </a:extLst>
          </p:cNvPr>
          <p:cNvSpPr txBox="1"/>
          <p:nvPr/>
        </p:nvSpPr>
        <p:spPr>
          <a:xfrm>
            <a:off x="148260" y="565240"/>
            <a:ext cx="3371849" cy="3139321"/>
          </a:xfrm>
          <a:prstGeom prst="rect">
            <a:avLst/>
          </a:prstGeom>
          <a:noFill/>
        </p:spPr>
        <p:txBody>
          <a:bodyPr wrap="square" rtlCol="0">
            <a:spAutoFit/>
          </a:bodyPr>
          <a:lstStyle/>
          <a:p>
            <a:r>
              <a:rPr lang="en-US" dirty="0">
                <a:solidFill>
                  <a:schemeClr val="bg1"/>
                </a:solidFill>
              </a:rPr>
              <a:t>Anders’ photo: Some sunlight (white arrows) is reflected back to space.  The percent reflected is called Albedo (~30% for Earth).    The difference or net is absorbed and provides essentially all the energy that drives climate and biology  (and soon human industry).  (Fourier knew about geothermal heat.)</a:t>
            </a:r>
          </a:p>
        </p:txBody>
      </p:sp>
    </p:spTree>
    <p:custDataLst>
      <p:tags r:id="rId1"/>
    </p:custDataLst>
    <p:extLst>
      <p:ext uri="{BB962C8B-B14F-4D97-AF65-F5344CB8AC3E}">
        <p14:creationId xmlns:p14="http://schemas.microsoft.com/office/powerpoint/2010/main" val="242399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this time period (1970-2005)</a:t>
            </a:r>
          </a:p>
        </p:txBody>
      </p:sp>
      <p:sp>
        <p:nvSpPr>
          <p:cNvPr id="3" name="Content Placeholder 2"/>
          <p:cNvSpPr>
            <a:spLocks noGrp="1"/>
          </p:cNvSpPr>
          <p:nvPr>
            <p:ph idx="1"/>
          </p:nvPr>
        </p:nvSpPr>
        <p:spPr>
          <a:xfrm>
            <a:off x="76200" y="1417638"/>
            <a:ext cx="8915400" cy="4830762"/>
          </a:xfrm>
        </p:spPr>
        <p:txBody>
          <a:bodyPr/>
          <a:lstStyle/>
          <a:p>
            <a:r>
              <a:rPr lang="en-US" dirty="0"/>
              <a:t>GHGs supplied ~6.5 times the energy needed to create the observed warming and melting.</a:t>
            </a:r>
          </a:p>
          <a:p>
            <a:r>
              <a:rPr lang="en-US" dirty="0"/>
              <a:t>CO</a:t>
            </a:r>
            <a:r>
              <a:rPr lang="en-US" baseline="-25000" dirty="0"/>
              <a:t>2</a:t>
            </a:r>
            <a:r>
              <a:rPr lang="en-US" dirty="0"/>
              <a:t> alone provided over 3 times the energy needed to warm and melt.</a:t>
            </a:r>
          </a:p>
          <a:p>
            <a:r>
              <a:rPr lang="en-US" sz="4800" u="sng" dirty="0"/>
              <a:t>More than enough demonstrated cause to create the observed effect.</a:t>
            </a:r>
          </a:p>
        </p:txBody>
      </p:sp>
    </p:spTree>
    <p:extLst>
      <p:ext uri="{BB962C8B-B14F-4D97-AF65-F5344CB8AC3E}">
        <p14:creationId xmlns:p14="http://schemas.microsoft.com/office/powerpoint/2010/main" val="1274750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didn’t we warm more?</a:t>
            </a:r>
          </a:p>
        </p:txBody>
      </p:sp>
      <p:sp>
        <p:nvSpPr>
          <p:cNvPr id="3" name="Content Placeholder 2"/>
          <p:cNvSpPr>
            <a:spLocks noGrp="1"/>
          </p:cNvSpPr>
          <p:nvPr>
            <p:ph idx="1"/>
          </p:nvPr>
        </p:nvSpPr>
        <p:spPr>
          <a:xfrm>
            <a:off x="76200" y="1417638"/>
            <a:ext cx="8915400" cy="4830762"/>
          </a:xfrm>
        </p:spPr>
        <p:txBody>
          <a:bodyPr/>
          <a:lstStyle/>
          <a:p>
            <a:r>
              <a:rPr lang="en-US" dirty="0"/>
              <a:t>Aerosol particles from human emissions of particulate matter and gases increased in this time period and provided needed cooling to reduce the impact of the emitted GHGs.</a:t>
            </a:r>
          </a:p>
          <a:p>
            <a:r>
              <a:rPr lang="en-US" dirty="0"/>
              <a:t>Direct effect:  Particles reflect sunlight back to space and reduce the amount of energy absorbed by the climate system.  Pollution and volcanoes. </a:t>
            </a:r>
          </a:p>
          <a:p>
            <a:r>
              <a:rPr lang="en-US" dirty="0"/>
              <a:t>Indirect effect: Particles change the character of clouds leading to more reflection to space</a:t>
            </a:r>
          </a:p>
        </p:txBody>
      </p:sp>
    </p:spTree>
    <p:extLst>
      <p:ext uri="{BB962C8B-B14F-4D97-AF65-F5344CB8AC3E}">
        <p14:creationId xmlns:p14="http://schemas.microsoft.com/office/powerpoint/2010/main" val="2934445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A41E-6515-44B3-834A-53EB8694D3B0}"/>
              </a:ext>
            </a:extLst>
          </p:cNvPr>
          <p:cNvSpPr>
            <a:spLocks noGrp="1"/>
          </p:cNvSpPr>
          <p:nvPr>
            <p:ph type="title"/>
          </p:nvPr>
        </p:nvSpPr>
        <p:spPr/>
        <p:txBody>
          <a:bodyPr/>
          <a:lstStyle/>
          <a:p>
            <a:r>
              <a:rPr lang="en-US" dirty="0"/>
              <a:t>Science and Policy Topic</a:t>
            </a:r>
          </a:p>
        </p:txBody>
      </p:sp>
      <p:sp>
        <p:nvSpPr>
          <p:cNvPr id="3" name="Content Placeholder 2">
            <a:extLst>
              <a:ext uri="{FF2B5EF4-FFF2-40B4-BE49-F238E27FC236}">
                <a16:creationId xmlns:a16="http://schemas.microsoft.com/office/drawing/2014/main" id="{82F7BAF5-6273-45BE-B72C-A600BA53245E}"/>
              </a:ext>
            </a:extLst>
          </p:cNvPr>
          <p:cNvSpPr>
            <a:spLocks noGrp="1"/>
          </p:cNvSpPr>
          <p:nvPr>
            <p:ph idx="1"/>
          </p:nvPr>
        </p:nvSpPr>
        <p:spPr/>
        <p:txBody>
          <a:bodyPr/>
          <a:lstStyle/>
          <a:p>
            <a:r>
              <a:rPr lang="en-US" dirty="0"/>
              <a:t>How do we know what is coming?  </a:t>
            </a:r>
          </a:p>
          <a:p>
            <a:r>
              <a:rPr lang="en-US" dirty="0"/>
              <a:t>Models predict futures depending on how much we emit. </a:t>
            </a:r>
          </a:p>
          <a:p>
            <a:r>
              <a:rPr lang="en-US" dirty="0"/>
              <a:t>How do those models perform and what do they say?</a:t>
            </a:r>
          </a:p>
        </p:txBody>
      </p:sp>
    </p:spTree>
    <p:extLst>
      <p:ext uri="{BB962C8B-B14F-4D97-AF65-F5344CB8AC3E}">
        <p14:creationId xmlns:p14="http://schemas.microsoft.com/office/powerpoint/2010/main" val="4009905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AEA2-70E5-441E-BB94-FFC0FE79135A}"/>
              </a:ext>
            </a:extLst>
          </p:cNvPr>
          <p:cNvSpPr>
            <a:spLocks noGrp="1"/>
          </p:cNvSpPr>
          <p:nvPr>
            <p:ph type="title"/>
          </p:nvPr>
        </p:nvSpPr>
        <p:spPr/>
        <p:txBody>
          <a:bodyPr/>
          <a:lstStyle/>
          <a:p>
            <a:r>
              <a:rPr lang="en-US" dirty="0"/>
              <a:t>(See Gavin Schmidt TED)</a:t>
            </a:r>
            <a:br>
              <a:rPr lang="en-US" dirty="0"/>
            </a:br>
            <a:r>
              <a:rPr lang="en-US" dirty="0"/>
              <a:t>To Model Futures We Must:</a:t>
            </a:r>
          </a:p>
        </p:txBody>
      </p:sp>
      <p:sp>
        <p:nvSpPr>
          <p:cNvPr id="3" name="Content Placeholder 2">
            <a:extLst>
              <a:ext uri="{FF2B5EF4-FFF2-40B4-BE49-F238E27FC236}">
                <a16:creationId xmlns:a16="http://schemas.microsoft.com/office/drawing/2014/main" id="{C723AE6E-75AB-411E-8FF3-53F91AA16784}"/>
              </a:ext>
            </a:extLst>
          </p:cNvPr>
          <p:cNvSpPr>
            <a:spLocks noGrp="1"/>
          </p:cNvSpPr>
          <p:nvPr>
            <p:ph idx="1"/>
          </p:nvPr>
        </p:nvSpPr>
        <p:spPr>
          <a:xfrm>
            <a:off x="228600" y="1828800"/>
            <a:ext cx="8458200" cy="4911725"/>
          </a:xfrm>
        </p:spPr>
        <p:txBody>
          <a:bodyPr/>
          <a:lstStyle/>
          <a:p>
            <a:r>
              <a:rPr lang="en-US" dirty="0"/>
              <a:t>Project and input emissions of GHGs</a:t>
            </a:r>
          </a:p>
          <a:p>
            <a:r>
              <a:rPr lang="en-US" dirty="0"/>
              <a:t>Model removal of GHGs (Phys, Bio, Chem)</a:t>
            </a:r>
          </a:p>
          <a:p>
            <a:r>
              <a:rPr lang="en-US" dirty="0"/>
              <a:t>Calculate winds, temperatures (Phys)</a:t>
            </a:r>
          </a:p>
          <a:p>
            <a:r>
              <a:rPr lang="en-US" dirty="0"/>
              <a:t>Project pollutants, Estimate interactions of particles and clouds (parameterizations – Approximate because of scale mismatch)</a:t>
            </a:r>
          </a:p>
          <a:p>
            <a:r>
              <a:rPr lang="en-US" dirty="0"/>
              <a:t>Calculate albedo, IR absorption and emission throughout the atmosphere (Phys)</a:t>
            </a:r>
          </a:p>
        </p:txBody>
      </p:sp>
    </p:spTree>
    <p:extLst>
      <p:ext uri="{BB962C8B-B14F-4D97-AF65-F5344CB8AC3E}">
        <p14:creationId xmlns:p14="http://schemas.microsoft.com/office/powerpoint/2010/main" val="2951201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Projections of Future Temperatures</a:t>
            </a:r>
          </a:p>
        </p:txBody>
      </p:sp>
      <p:pic>
        <p:nvPicPr>
          <p:cNvPr id="4" name="Picture 3"/>
          <p:cNvPicPr>
            <a:picLocks noChangeAspect="1"/>
          </p:cNvPicPr>
          <p:nvPr/>
        </p:nvPicPr>
        <p:blipFill>
          <a:blip r:embed="rId2"/>
          <a:stretch>
            <a:fillRect/>
          </a:stretch>
        </p:blipFill>
        <p:spPr>
          <a:xfrm>
            <a:off x="152400" y="1752600"/>
            <a:ext cx="8839200" cy="4982747"/>
          </a:xfrm>
          <a:prstGeom prst="rect">
            <a:avLst/>
          </a:prstGeom>
        </p:spPr>
      </p:pic>
    </p:spTree>
    <p:extLst>
      <p:ext uri="{BB962C8B-B14F-4D97-AF65-F5344CB8AC3E}">
        <p14:creationId xmlns:p14="http://schemas.microsoft.com/office/powerpoint/2010/main" val="2617889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Large Spread in Predictions Results from Differences Among Models in Parameterizations of Cloud-Aerosol Interactions.</a:t>
            </a:r>
          </a:p>
        </p:txBody>
      </p:sp>
      <p:pic>
        <p:nvPicPr>
          <p:cNvPr id="4" name="Picture 3"/>
          <p:cNvPicPr>
            <a:picLocks noChangeAspect="1"/>
          </p:cNvPicPr>
          <p:nvPr/>
        </p:nvPicPr>
        <p:blipFill>
          <a:blip r:embed="rId2"/>
          <a:stretch>
            <a:fillRect/>
          </a:stretch>
        </p:blipFill>
        <p:spPr>
          <a:xfrm>
            <a:off x="152400" y="1752600"/>
            <a:ext cx="8839200" cy="4982747"/>
          </a:xfrm>
          <a:prstGeom prst="rect">
            <a:avLst/>
          </a:prstGeom>
        </p:spPr>
      </p:pic>
      <p:sp>
        <p:nvSpPr>
          <p:cNvPr id="3" name="TextBox 2">
            <a:extLst>
              <a:ext uri="{FF2B5EF4-FFF2-40B4-BE49-F238E27FC236}">
                <a16:creationId xmlns:a16="http://schemas.microsoft.com/office/drawing/2014/main" id="{A1A0901B-F411-463F-B3A5-B49E6C7E8172}"/>
              </a:ext>
            </a:extLst>
          </p:cNvPr>
          <p:cNvSpPr txBox="1"/>
          <p:nvPr/>
        </p:nvSpPr>
        <p:spPr>
          <a:xfrm>
            <a:off x="838200" y="2133600"/>
            <a:ext cx="7744428" cy="369332"/>
          </a:xfrm>
          <a:prstGeom prst="rect">
            <a:avLst/>
          </a:prstGeom>
          <a:noFill/>
        </p:spPr>
        <p:txBody>
          <a:bodyPr wrap="none" rtlCol="0">
            <a:spAutoFit/>
          </a:bodyPr>
          <a:lstStyle/>
          <a:p>
            <a:r>
              <a:rPr lang="en-US" dirty="0">
                <a:solidFill>
                  <a:srgbClr val="FF0000"/>
                </a:solidFill>
              </a:rPr>
              <a:t>And there are large bands of uncertainty around each average projection</a:t>
            </a:r>
          </a:p>
        </p:txBody>
      </p:sp>
    </p:spTree>
    <p:extLst>
      <p:ext uri="{BB962C8B-B14F-4D97-AF65-F5344CB8AC3E}">
        <p14:creationId xmlns:p14="http://schemas.microsoft.com/office/powerpoint/2010/main" val="2761133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268288"/>
            <a:ext cx="7772400" cy="493712"/>
          </a:xfrm>
        </p:spPr>
        <p:txBody>
          <a:bodyPr/>
          <a:lstStyle/>
          <a:p>
            <a:r>
              <a:rPr lang="en-US" dirty="0"/>
              <a:t>USGCRP CSSR </a:t>
            </a:r>
            <a:r>
              <a:rPr lang="en-US" dirty="0" err="1"/>
              <a:t>Ch</a:t>
            </a:r>
            <a:r>
              <a:rPr lang="en-US" dirty="0"/>
              <a:t> 3</a:t>
            </a:r>
          </a:p>
        </p:txBody>
      </p:sp>
      <p:pic>
        <p:nvPicPr>
          <p:cNvPr id="4" name="Content Placeholder 3"/>
          <p:cNvPicPr>
            <a:picLocks noGrp="1" noChangeAspect="1"/>
          </p:cNvPicPr>
          <p:nvPr>
            <p:ph idx="1"/>
          </p:nvPr>
        </p:nvPicPr>
        <p:blipFill>
          <a:blip r:embed="rId2"/>
          <a:stretch>
            <a:fillRect/>
          </a:stretch>
        </p:blipFill>
        <p:spPr>
          <a:xfrm>
            <a:off x="-67914" y="762000"/>
            <a:ext cx="9270304" cy="3767915"/>
          </a:xfrm>
          <a:prstGeom prst="rect">
            <a:avLst/>
          </a:prstGeom>
        </p:spPr>
      </p:pic>
      <p:sp>
        <p:nvSpPr>
          <p:cNvPr id="3" name="TextBox 2">
            <a:extLst>
              <a:ext uri="{FF2B5EF4-FFF2-40B4-BE49-F238E27FC236}">
                <a16:creationId xmlns:a16="http://schemas.microsoft.com/office/drawing/2014/main" id="{0126B45D-4793-4CDF-B7D1-5F7A5E15F7CF}"/>
              </a:ext>
            </a:extLst>
          </p:cNvPr>
          <p:cNvSpPr txBox="1"/>
          <p:nvPr/>
        </p:nvSpPr>
        <p:spPr>
          <a:xfrm>
            <a:off x="234287" y="4529915"/>
            <a:ext cx="8665902" cy="2308324"/>
          </a:xfrm>
          <a:prstGeom prst="rect">
            <a:avLst/>
          </a:prstGeom>
          <a:noFill/>
        </p:spPr>
        <p:txBody>
          <a:bodyPr wrap="square" rtlCol="0">
            <a:spAutoFit/>
          </a:bodyPr>
          <a:lstStyle/>
          <a:p>
            <a:r>
              <a:rPr lang="en-US" sz="2400" dirty="0">
                <a:solidFill>
                  <a:srgbClr val="FF3300"/>
                </a:solidFill>
              </a:rPr>
              <a:t>Models capture the trends within a wide band of possible results on left. All </a:t>
            </a:r>
            <a:r>
              <a:rPr lang="en-US" sz="2400" dirty="0" err="1">
                <a:solidFill>
                  <a:srgbClr val="FF3300"/>
                </a:solidFill>
              </a:rPr>
              <a:t>forcings</a:t>
            </a:r>
            <a:r>
              <a:rPr lang="en-US" sz="2400" dirty="0">
                <a:solidFill>
                  <a:srgbClr val="FF3300"/>
                </a:solidFill>
              </a:rPr>
              <a:t> (on left) includes natural plus human caused.  Natural </a:t>
            </a:r>
            <a:r>
              <a:rPr lang="en-US" sz="2400" dirty="0" err="1">
                <a:solidFill>
                  <a:srgbClr val="FF3300"/>
                </a:solidFill>
              </a:rPr>
              <a:t>foricngs</a:t>
            </a:r>
            <a:r>
              <a:rPr lang="en-US" sz="2400" dirty="0">
                <a:solidFill>
                  <a:srgbClr val="FF3300"/>
                </a:solidFill>
              </a:rPr>
              <a:t> only excludes human emitted CO2.</a:t>
            </a:r>
          </a:p>
          <a:p>
            <a:r>
              <a:rPr lang="en-US" sz="2400" dirty="0">
                <a:solidFill>
                  <a:srgbClr val="FF3300"/>
                </a:solidFill>
              </a:rPr>
              <a:t>Overall trend is captured by models that include human-emitted CO2.  This warming is not ‘natural.’ That simulation stays low.</a:t>
            </a:r>
          </a:p>
        </p:txBody>
      </p:sp>
    </p:spTree>
    <p:extLst>
      <p:ext uri="{BB962C8B-B14F-4D97-AF65-F5344CB8AC3E}">
        <p14:creationId xmlns:p14="http://schemas.microsoft.com/office/powerpoint/2010/main" val="1433953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172" y="525294"/>
            <a:ext cx="7593505" cy="6144339"/>
          </a:xfrm>
        </p:spPr>
      </p:pic>
      <p:sp>
        <p:nvSpPr>
          <p:cNvPr id="2" name="TextBox 1">
            <a:extLst>
              <a:ext uri="{FF2B5EF4-FFF2-40B4-BE49-F238E27FC236}">
                <a16:creationId xmlns:a16="http://schemas.microsoft.com/office/drawing/2014/main" id="{5BEF419B-8B73-4F74-9D3C-A9C65A1AFB18}"/>
              </a:ext>
            </a:extLst>
          </p:cNvPr>
          <p:cNvSpPr txBox="1"/>
          <p:nvPr/>
        </p:nvSpPr>
        <p:spPr>
          <a:xfrm>
            <a:off x="1066800" y="2133600"/>
            <a:ext cx="3835409" cy="1477328"/>
          </a:xfrm>
          <a:prstGeom prst="rect">
            <a:avLst/>
          </a:prstGeom>
          <a:noFill/>
        </p:spPr>
        <p:txBody>
          <a:bodyPr wrap="none" rtlCol="0">
            <a:spAutoFit/>
          </a:bodyPr>
          <a:lstStyle/>
          <a:p>
            <a:r>
              <a:rPr lang="en-US" dirty="0"/>
              <a:t>Black line: Average of many models</a:t>
            </a:r>
          </a:p>
          <a:p>
            <a:r>
              <a:rPr lang="en-US" dirty="0"/>
              <a:t>Grey Band: Range of Models.</a:t>
            </a:r>
          </a:p>
          <a:p>
            <a:r>
              <a:rPr lang="en-US" dirty="0"/>
              <a:t>On average, models projected</a:t>
            </a:r>
          </a:p>
          <a:p>
            <a:r>
              <a:rPr lang="en-US" dirty="0"/>
              <a:t>(Forecast) what the climate</a:t>
            </a:r>
          </a:p>
          <a:p>
            <a:r>
              <a:rPr lang="en-US" dirty="0"/>
              <a:t>Did.</a:t>
            </a:r>
          </a:p>
        </p:txBody>
      </p:sp>
    </p:spTree>
    <p:extLst>
      <p:ext uri="{BB962C8B-B14F-4D97-AF65-F5344CB8AC3E}">
        <p14:creationId xmlns:p14="http://schemas.microsoft.com/office/powerpoint/2010/main" val="1228773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153709"/>
            <a:ext cx="9144000" cy="6550582"/>
          </a:xfrm>
          <a:prstGeom prst="rect">
            <a:avLst/>
          </a:prstGeom>
        </p:spPr>
      </p:pic>
      <p:sp>
        <p:nvSpPr>
          <p:cNvPr id="3" name="TextBox 2">
            <a:extLst>
              <a:ext uri="{FF2B5EF4-FFF2-40B4-BE49-F238E27FC236}">
                <a16:creationId xmlns:a16="http://schemas.microsoft.com/office/drawing/2014/main" id="{CD797AB9-E029-48AC-A7DE-7E63A6B13AA3}"/>
              </a:ext>
            </a:extLst>
          </p:cNvPr>
          <p:cNvSpPr txBox="1"/>
          <p:nvPr/>
        </p:nvSpPr>
        <p:spPr>
          <a:xfrm>
            <a:off x="1752600" y="1371600"/>
            <a:ext cx="3506088" cy="646331"/>
          </a:xfrm>
          <a:prstGeom prst="rect">
            <a:avLst/>
          </a:prstGeom>
          <a:noFill/>
        </p:spPr>
        <p:txBody>
          <a:bodyPr wrap="none" rtlCol="0">
            <a:spAutoFit/>
          </a:bodyPr>
          <a:lstStyle/>
          <a:p>
            <a:r>
              <a:rPr lang="en-US" dirty="0"/>
              <a:t>What matters is the total amount</a:t>
            </a:r>
          </a:p>
          <a:p>
            <a:r>
              <a:rPr lang="en-US" dirty="0"/>
              <a:t>we emit.</a:t>
            </a:r>
          </a:p>
        </p:txBody>
      </p:sp>
    </p:spTree>
    <p:extLst>
      <p:ext uri="{BB962C8B-B14F-4D97-AF65-F5344CB8AC3E}">
        <p14:creationId xmlns:p14="http://schemas.microsoft.com/office/powerpoint/2010/main" val="638547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256D-2B69-40D1-B03C-079A59CA9236}"/>
              </a:ext>
            </a:extLst>
          </p:cNvPr>
          <p:cNvSpPr>
            <a:spLocks noGrp="1"/>
          </p:cNvSpPr>
          <p:nvPr>
            <p:ph type="title"/>
          </p:nvPr>
        </p:nvSpPr>
        <p:spPr/>
        <p:txBody>
          <a:bodyPr/>
          <a:lstStyle/>
          <a:p>
            <a:r>
              <a:rPr lang="en-US" dirty="0"/>
              <a:t>Policy Topic</a:t>
            </a:r>
          </a:p>
        </p:txBody>
      </p:sp>
      <p:sp>
        <p:nvSpPr>
          <p:cNvPr id="3" name="Content Placeholder 2">
            <a:extLst>
              <a:ext uri="{FF2B5EF4-FFF2-40B4-BE49-F238E27FC236}">
                <a16:creationId xmlns:a16="http://schemas.microsoft.com/office/drawing/2014/main" id="{8EBC8986-C056-4350-99AB-966FE40DF6AC}"/>
              </a:ext>
            </a:extLst>
          </p:cNvPr>
          <p:cNvSpPr>
            <a:spLocks noGrp="1"/>
          </p:cNvSpPr>
          <p:nvPr>
            <p:ph idx="1"/>
          </p:nvPr>
        </p:nvSpPr>
        <p:spPr/>
        <p:txBody>
          <a:bodyPr/>
          <a:lstStyle/>
          <a:p>
            <a:r>
              <a:rPr lang="en-US" dirty="0"/>
              <a:t>State of Play.  Where is policy today.</a:t>
            </a:r>
          </a:p>
        </p:txBody>
      </p:sp>
    </p:spTree>
    <p:extLst>
      <p:ext uri="{BB962C8B-B14F-4D97-AF65-F5344CB8AC3E}">
        <p14:creationId xmlns:p14="http://schemas.microsoft.com/office/powerpoint/2010/main" val="385993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6" name="Picture 10"/>
          <p:cNvPicPr>
            <a:picLocks noChangeAspect="1" noChangeArrowheads="1"/>
          </p:cNvPicPr>
          <p:nvPr/>
        </p:nvPicPr>
        <p:blipFill>
          <a:blip r:embed="rId5" cstate="print"/>
          <a:srcRect l="8081" r="19722"/>
          <a:stretch>
            <a:fillRect/>
          </a:stretch>
        </p:blipFill>
        <p:spPr bwMode="auto">
          <a:xfrm>
            <a:off x="-8837" y="571791"/>
            <a:ext cx="5888585" cy="3250438"/>
          </a:xfrm>
          <a:prstGeom prst="rect">
            <a:avLst/>
          </a:prstGeom>
          <a:noFill/>
          <a:ln w="9525">
            <a:noFill/>
            <a:miter lim="800000"/>
            <a:headEnd/>
            <a:tailEnd/>
          </a:ln>
          <a:effectLst/>
        </p:spPr>
      </p:pic>
      <p:sp>
        <p:nvSpPr>
          <p:cNvPr id="121858" name="Rectangle 2"/>
          <p:cNvSpPr>
            <a:spLocks noGrp="1" noChangeArrowheads="1"/>
          </p:cNvSpPr>
          <p:nvPr>
            <p:ph type="title"/>
          </p:nvPr>
        </p:nvSpPr>
        <p:spPr>
          <a:xfrm>
            <a:off x="5695386" y="268150"/>
            <a:ext cx="3418664" cy="3549649"/>
          </a:xfrm>
          <a:solidFill>
            <a:schemeClr val="bg1"/>
          </a:solidFill>
        </p:spPr>
        <p:txBody>
          <a:bodyPr anchor="t" anchorCtr="0"/>
          <a:lstStyle/>
          <a:p>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The amount of radiated power per unit area depends upon temperature (K).  </a:t>
            </a:r>
            <a:br>
              <a:rPr lang="en-US" sz="2400" b="1" dirty="0">
                <a:latin typeface="Times New Roman" pitchFamily="18" charset="0"/>
                <a:cs typeface="Times New Roman" pitchFamily="18" charset="0"/>
              </a:rPr>
            </a:br>
            <a:br>
              <a:rPr lang="en-US" sz="2400" b="1" dirty="0">
                <a:latin typeface="Times New Roman" pitchFamily="18" charset="0"/>
                <a:cs typeface="Times New Roman" pitchFamily="18" charset="0"/>
              </a:rPr>
            </a:br>
            <a:r>
              <a:rPr lang="en-US" sz="3600" b="1" dirty="0">
                <a:latin typeface="Times New Roman" pitchFamily="18" charset="0"/>
                <a:cs typeface="Times New Roman" pitchFamily="18" charset="0"/>
              </a:rPr>
              <a:t>P/a = </a:t>
            </a:r>
            <a:r>
              <a:rPr lang="el-GR" sz="3600" b="1" dirty="0">
                <a:latin typeface="Times New Roman" pitchFamily="18" charset="0"/>
                <a:cs typeface="Times New Roman" pitchFamily="18" charset="0"/>
              </a:rPr>
              <a:t>σ</a:t>
            </a:r>
            <a:r>
              <a:rPr lang="en-US" sz="3600" b="1" dirty="0">
                <a:latin typeface="Times New Roman" pitchFamily="18" charset="0"/>
                <a:cs typeface="Times New Roman" pitchFamily="18" charset="0"/>
              </a:rPr>
              <a:t>T</a:t>
            </a:r>
            <a:r>
              <a:rPr lang="en-US" sz="3600" b="1" baseline="30000" dirty="0">
                <a:latin typeface="Times New Roman" pitchFamily="18" charset="0"/>
                <a:cs typeface="Times New Roman" pitchFamily="18" charset="0"/>
              </a:rPr>
              <a:t>4 </a:t>
            </a:r>
            <a:r>
              <a:rPr lang="en-US" sz="3600" b="1" dirty="0">
                <a:latin typeface="Times New Roman" pitchFamily="18" charset="0"/>
                <a:cs typeface="Times New Roman" pitchFamily="18" charset="0"/>
              </a:rPr>
              <a:t>W/m</a:t>
            </a:r>
            <a:r>
              <a:rPr lang="en-US" sz="3600" b="1" baseline="30000" dirty="0">
                <a:latin typeface="Times New Roman" pitchFamily="18" charset="0"/>
                <a:cs typeface="Times New Roman" pitchFamily="18" charset="0"/>
              </a:rPr>
              <a:t>2</a:t>
            </a:r>
            <a:br>
              <a:rPr lang="en-US" sz="3600" b="1" baseline="30000" dirty="0">
                <a:latin typeface="Times New Roman" pitchFamily="18" charset="0"/>
                <a:cs typeface="Times New Roman" pitchFamily="18" charset="0"/>
              </a:rPr>
            </a:br>
            <a:br>
              <a:rPr lang="en-US" sz="2400" b="1" baseline="30000" dirty="0">
                <a:latin typeface="Times New Roman" pitchFamily="18" charset="0"/>
                <a:cs typeface="Times New Roman" pitchFamily="18" charset="0"/>
              </a:rPr>
            </a:br>
            <a:r>
              <a:rPr lang="en-US" sz="2800" b="1" dirty="0">
                <a:latin typeface="Times New Roman" pitchFamily="18" charset="0"/>
                <a:cs typeface="Times New Roman" pitchFamily="18" charset="0"/>
              </a:rPr>
              <a:t>T in </a:t>
            </a:r>
            <a:r>
              <a:rPr lang="en-US" sz="2800" b="1" dirty="0" err="1">
                <a:latin typeface="Times New Roman" pitchFamily="18" charset="0"/>
                <a:cs typeface="Times New Roman" pitchFamily="18" charset="0"/>
              </a:rPr>
              <a:t>degreesK</a:t>
            </a:r>
            <a:br>
              <a:rPr lang="en-US" sz="2400" b="1" baseline="30000" dirty="0">
                <a:latin typeface="Times New Roman" pitchFamily="18" charset="0"/>
                <a:cs typeface="Times New Roman" pitchFamily="18" charset="0"/>
              </a:rPr>
            </a:br>
            <a:r>
              <a:rPr lang="en-US" sz="2400" b="1" dirty="0">
                <a:solidFill>
                  <a:srgbClr val="FF0000"/>
                </a:solidFill>
              </a:rPr>
              <a:t> K= </a:t>
            </a:r>
            <a:r>
              <a:rPr lang="en-US" sz="2400" baseline="30000" dirty="0">
                <a:solidFill>
                  <a:srgbClr val="FF0000"/>
                </a:solidFill>
                <a:cs typeface="Arial" charset="0"/>
              </a:rPr>
              <a:t>◦</a:t>
            </a:r>
            <a:r>
              <a:rPr lang="en-US" sz="2400" b="1" dirty="0">
                <a:solidFill>
                  <a:srgbClr val="FF0000"/>
                </a:solidFill>
              </a:rPr>
              <a:t>C+273.15 </a:t>
            </a:r>
            <a:br>
              <a:rPr lang="en-US" sz="2400" b="1" baseline="30000" dirty="0">
                <a:latin typeface="Times New Roman" pitchFamily="18" charset="0"/>
                <a:cs typeface="Times New Roman" pitchFamily="18" charset="0"/>
              </a:rPr>
            </a:br>
            <a:br>
              <a:rPr lang="en-US" sz="2400" b="1" baseline="30000" dirty="0">
                <a:latin typeface="Times New Roman" pitchFamily="18" charset="0"/>
                <a:cs typeface="Times New Roman" pitchFamily="18" charset="0"/>
              </a:rPr>
            </a:br>
            <a:br>
              <a:rPr lang="el-GR" sz="4000" b="1" baseline="30000" dirty="0">
                <a:latin typeface="Times New Roman" pitchFamily="18" charset="0"/>
                <a:cs typeface="Times New Roman" pitchFamily="18" charset="0"/>
              </a:rPr>
            </a:br>
            <a:r>
              <a:rPr lang="en-US" sz="2800" b="1" u="sng" dirty="0">
                <a:solidFill>
                  <a:srgbClr val="FF0000"/>
                </a:solidFill>
              </a:rPr>
              <a:t> </a:t>
            </a:r>
            <a:br>
              <a:rPr lang="en-US" sz="4000" dirty="0"/>
            </a:br>
            <a:r>
              <a:rPr lang="en-US" sz="2000" dirty="0"/>
              <a:t>Sun: 67.4 Million W/m</a:t>
            </a:r>
            <a:r>
              <a:rPr lang="en-US" sz="2000" baseline="30000" dirty="0"/>
              <a:t>2</a:t>
            </a:r>
            <a:br>
              <a:rPr lang="en-US" sz="2000" dirty="0"/>
            </a:br>
            <a:r>
              <a:rPr lang="en-US" sz="2000" dirty="0"/>
              <a:t>Earth:  379 W/m</a:t>
            </a:r>
            <a:r>
              <a:rPr lang="en-US" sz="2000" baseline="30000" dirty="0"/>
              <a:t>2</a:t>
            </a:r>
            <a:br>
              <a:rPr lang="en-US" sz="2000" dirty="0"/>
            </a:br>
            <a:endParaRPr lang="en-US" sz="2000" dirty="0"/>
          </a:p>
        </p:txBody>
      </p:sp>
      <p:pic>
        <p:nvPicPr>
          <p:cNvPr id="121867" name="Picture 11"/>
          <p:cNvPicPr>
            <a:picLocks noChangeAspect="1" noChangeArrowheads="1"/>
          </p:cNvPicPr>
          <p:nvPr/>
        </p:nvPicPr>
        <p:blipFill>
          <a:blip r:embed="rId6" cstate="print"/>
          <a:srcRect/>
          <a:stretch>
            <a:fillRect/>
          </a:stretch>
        </p:blipFill>
        <p:spPr bwMode="auto">
          <a:xfrm>
            <a:off x="29950" y="3797438"/>
            <a:ext cx="5685050" cy="3013904"/>
          </a:xfrm>
          <a:prstGeom prst="rect">
            <a:avLst/>
          </a:prstGeom>
          <a:noFill/>
          <a:ln w="9525">
            <a:noFill/>
            <a:miter lim="800000"/>
            <a:headEnd/>
            <a:tailEnd/>
          </a:ln>
          <a:effectLst/>
        </p:spPr>
      </p:pic>
      <p:sp>
        <p:nvSpPr>
          <p:cNvPr id="121868" name="Text Box 12"/>
          <p:cNvSpPr txBox="1">
            <a:spLocks noChangeArrowheads="1"/>
          </p:cNvSpPr>
          <p:nvPr/>
        </p:nvSpPr>
        <p:spPr bwMode="auto">
          <a:xfrm>
            <a:off x="3170344" y="1060061"/>
            <a:ext cx="865187"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CC00"/>
                </a:solidFill>
                <a:effectLst/>
                <a:uLnTx/>
                <a:uFillTx/>
                <a:latin typeface="Arial" charset="0"/>
                <a:ea typeface="+mn-ea"/>
                <a:cs typeface="+mn-cs"/>
              </a:rPr>
              <a:t>Sun</a:t>
            </a:r>
          </a:p>
        </p:txBody>
      </p:sp>
      <p:sp>
        <p:nvSpPr>
          <p:cNvPr id="121869" name="Text Box 13"/>
          <p:cNvSpPr txBox="1">
            <a:spLocks noChangeArrowheads="1"/>
          </p:cNvSpPr>
          <p:nvPr/>
        </p:nvSpPr>
        <p:spPr bwMode="auto">
          <a:xfrm>
            <a:off x="2446335" y="4371033"/>
            <a:ext cx="2238375" cy="1077218"/>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mn-ea"/>
                <a:cs typeface="+mn-cs"/>
              </a:rPr>
              <a:t>Nearly Earth Temperature.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600" dirty="0">
                <a:solidFill>
                  <a:srgbClr val="000099"/>
                </a:solidFill>
              </a:rPr>
              <a:t>Warmer temps -&gt; more radiation</a:t>
            </a:r>
            <a:endParaRPr kumimoji="0" lang="en-US" sz="1600" b="0" i="0" u="none" strike="noStrike" kern="1200" cap="none" spc="0" normalizeH="0" baseline="0" noProof="0" dirty="0">
              <a:ln>
                <a:noFill/>
              </a:ln>
              <a:solidFill>
                <a:srgbClr val="000099"/>
              </a:solidFill>
              <a:effectLst/>
              <a:uLnTx/>
              <a:uFillTx/>
              <a:latin typeface="Arial" charset="0"/>
              <a:ea typeface="+mn-ea"/>
              <a:cs typeface="+mn-cs"/>
            </a:endParaRPr>
          </a:p>
        </p:txBody>
      </p:sp>
      <p:graphicFrame>
        <p:nvGraphicFramePr>
          <p:cNvPr id="39943" name="Object 7"/>
          <p:cNvGraphicFramePr>
            <a:graphicFrameLocks noChangeAspect="1"/>
          </p:cNvGraphicFramePr>
          <p:nvPr>
            <p:extLst>
              <p:ext uri="{D42A27DB-BD31-4B8C-83A1-F6EECF244321}">
                <p14:modId xmlns:p14="http://schemas.microsoft.com/office/powerpoint/2010/main" val="2781019428"/>
              </p:ext>
            </p:extLst>
          </p:nvPr>
        </p:nvGraphicFramePr>
        <p:xfrm>
          <a:off x="5740036" y="4183159"/>
          <a:ext cx="2971800" cy="781050"/>
        </p:xfrm>
        <a:graphic>
          <a:graphicData uri="http://schemas.openxmlformats.org/presentationml/2006/ole">
            <mc:AlternateContent xmlns:mc="http://schemas.openxmlformats.org/markup-compatibility/2006">
              <mc:Choice xmlns:v="urn:schemas-microsoft-com:vml" Requires="v">
                <p:oleObj spid="_x0000_s1095" name="Equation" r:id="rId7" imgW="2857320" imgH="609480" progId="Equation.DSMT4">
                  <p:embed/>
                </p:oleObj>
              </mc:Choice>
              <mc:Fallback>
                <p:oleObj name="Equation" r:id="rId7" imgW="2857320" imgH="609480" progId="Equation.DSMT4">
                  <p:embed/>
                  <p:pic>
                    <p:nvPicPr>
                      <p:cNvPr id="3994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0036" y="4183159"/>
                        <a:ext cx="2971800"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572000" y="1066800"/>
            <a:ext cx="915635"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mn-ea"/>
                <a:cs typeface="+mn-cs"/>
              </a:rPr>
              <a:t>5873 K</a:t>
            </a:r>
          </a:p>
        </p:txBody>
      </p:sp>
      <p:sp>
        <p:nvSpPr>
          <p:cNvPr id="9" name="Rectangle 8"/>
          <p:cNvSpPr/>
          <p:nvPr/>
        </p:nvSpPr>
        <p:spPr>
          <a:xfrm>
            <a:off x="4648200" y="5334000"/>
            <a:ext cx="787395"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charset="0"/>
                <a:ea typeface="+mn-ea"/>
                <a:cs typeface="+mn-cs"/>
              </a:rPr>
              <a:t>293 K</a:t>
            </a:r>
          </a:p>
        </p:txBody>
      </p:sp>
      <p:sp>
        <p:nvSpPr>
          <p:cNvPr id="10" name="Rectangle 9"/>
          <p:cNvSpPr/>
          <p:nvPr/>
        </p:nvSpPr>
        <p:spPr>
          <a:xfrm rot="16200000">
            <a:off x="162253" y="1535682"/>
            <a:ext cx="1568827"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Watts/m</a:t>
            </a:r>
            <a:r>
              <a:rPr kumimoji="0" lang="en-US" sz="1800" b="0" i="0" u="none" strike="noStrike" kern="1200" cap="none" spc="0" normalizeH="0" baseline="30000" noProof="0" dirty="0">
                <a:ln>
                  <a:noFill/>
                </a:ln>
                <a:solidFill>
                  <a:srgbClr val="002060"/>
                </a:solidFill>
                <a:effectLst/>
                <a:uLnTx/>
                <a:uFillTx/>
                <a:latin typeface="Times New Roman" pitchFamily="18" charset="0"/>
                <a:ea typeface="+mn-ea"/>
                <a:cs typeface="Times New Roman" pitchFamily="18" charset="0"/>
              </a:rPr>
              <a:t>2</a:t>
            </a:r>
            <a:r>
              <a:rPr kumimoji="0" lang="en-US" sz="1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 </a:t>
            </a:r>
            <a:r>
              <a:rPr kumimoji="0" lang="en-US" sz="1800" b="0" i="0" u="none" strike="noStrike" kern="1200" cap="none" spc="0" normalizeH="0" baseline="0" noProof="0" dirty="0">
                <a:ln>
                  <a:noFill/>
                </a:ln>
                <a:solidFill>
                  <a:srgbClr val="002060"/>
                </a:solidFill>
                <a:effectLst/>
                <a:uLnTx/>
                <a:uFillTx/>
                <a:latin typeface="Symbol" pitchFamily="18" charset="2"/>
                <a:ea typeface="+mn-ea"/>
                <a:cs typeface="Times New Roman" pitchFamily="18" charset="0"/>
              </a:rPr>
              <a:t>m</a:t>
            </a:r>
            <a:r>
              <a:rPr kumimoji="0" lang="en-US" sz="1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m</a:t>
            </a:r>
            <a:endParaRPr kumimoji="0" lang="en-US" sz="18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1" name="Rectangle 10"/>
          <p:cNvSpPr/>
          <p:nvPr/>
        </p:nvSpPr>
        <p:spPr>
          <a:xfrm rot="16200000">
            <a:off x="377823" y="4549586"/>
            <a:ext cx="1568827" cy="369332"/>
          </a:xfrm>
          <a:prstGeom prst="rect">
            <a:avLst/>
          </a:prstGeom>
          <a:solidFill>
            <a:schemeClr val="tx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Watts/m</a:t>
            </a:r>
            <a:r>
              <a:rPr kumimoji="0" lang="en-US" sz="1800" b="0" i="0" u="none" strike="noStrike" kern="1200" cap="none" spc="0" normalizeH="0" baseline="30000" noProof="0" dirty="0">
                <a:ln>
                  <a:noFill/>
                </a:ln>
                <a:solidFill>
                  <a:srgbClr val="002060"/>
                </a:solidFill>
                <a:effectLst/>
                <a:uLnTx/>
                <a:uFillTx/>
                <a:latin typeface="Times New Roman" pitchFamily="18" charset="0"/>
                <a:ea typeface="+mn-ea"/>
                <a:cs typeface="Times New Roman" pitchFamily="18" charset="0"/>
              </a:rPr>
              <a:t>2</a:t>
            </a:r>
            <a:r>
              <a:rPr kumimoji="0" lang="en-US" sz="1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 </a:t>
            </a:r>
            <a:r>
              <a:rPr kumimoji="0" lang="en-US" sz="1800" b="0" i="0" u="none" strike="noStrike" kern="1200" cap="none" spc="0" normalizeH="0" baseline="0" noProof="0" dirty="0">
                <a:ln>
                  <a:noFill/>
                </a:ln>
                <a:solidFill>
                  <a:srgbClr val="002060"/>
                </a:solidFill>
                <a:effectLst/>
                <a:uLnTx/>
                <a:uFillTx/>
                <a:latin typeface="Symbol" pitchFamily="18" charset="2"/>
                <a:ea typeface="+mn-ea"/>
                <a:cs typeface="Times New Roman" pitchFamily="18" charset="0"/>
              </a:rPr>
              <a:t>m</a:t>
            </a:r>
            <a:r>
              <a:rPr kumimoji="0" lang="en-US" sz="1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m</a:t>
            </a:r>
            <a:endParaRPr kumimoji="0" lang="en-US" sz="18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F6A694B1-E862-4318-9DEB-0091020FA196}"/>
              </a:ext>
            </a:extLst>
          </p:cNvPr>
          <p:cNvSpPr txBox="1"/>
          <p:nvPr/>
        </p:nvSpPr>
        <p:spPr>
          <a:xfrm>
            <a:off x="253932" y="14590"/>
            <a:ext cx="8860118" cy="738664"/>
          </a:xfrm>
          <a:prstGeom prst="rect">
            <a:avLst/>
          </a:prstGeom>
          <a:noFill/>
        </p:spPr>
        <p:txBody>
          <a:bodyPr wrap="none" rtlCol="0">
            <a:spAutoFit/>
          </a:bodyPr>
          <a:lstStyle/>
          <a:p>
            <a:r>
              <a:rPr lang="en-US" sz="2400" b="1" u="sng" kern="0" dirty="0">
                <a:solidFill>
                  <a:srgbClr val="FFFFFF"/>
                </a:solidFill>
                <a:effectLst>
                  <a:outerShdw blurRad="38100" dist="38100" dir="2700000" algn="tl">
                    <a:srgbClr val="000000"/>
                  </a:outerShdw>
                </a:effectLst>
                <a:latin typeface="Times New Roman" pitchFamily="18" charset="0"/>
                <a:ea typeface="+mj-ea"/>
                <a:cs typeface="Times New Roman" pitchFamily="18" charset="0"/>
              </a:rPr>
              <a:t>Thermal Radiation:  (</a:t>
            </a:r>
            <a:r>
              <a:rPr lang="de-DE" sz="2400" b="1" u="sng" kern="0" dirty="0">
                <a:solidFill>
                  <a:srgbClr val="FFFFFF"/>
                </a:solidFill>
                <a:effectLst>
                  <a:outerShdw blurRad="38100" dist="38100" dir="2700000" algn="tl">
                    <a:srgbClr val="000000"/>
                  </a:outerShdw>
                </a:effectLst>
                <a:latin typeface="Times New Roman" pitchFamily="18" charset="0"/>
                <a:ea typeface="+mj-ea"/>
                <a:cs typeface="Times New Roman" pitchFamily="18" charset="0"/>
              </a:rPr>
              <a:t>Stefan, Boltzmann, Wien and Planck ~1900)</a:t>
            </a:r>
            <a:br>
              <a:rPr lang="en-US" sz="2400" b="1" u="sng" kern="0" dirty="0">
                <a:solidFill>
                  <a:srgbClr val="FFFFFF"/>
                </a:solidFill>
                <a:effectLst>
                  <a:outerShdw blurRad="38100" dist="38100" dir="2700000" algn="tl">
                    <a:srgbClr val="000000"/>
                  </a:outerShdw>
                </a:effectLst>
                <a:latin typeface="Times New Roman" pitchFamily="18" charset="0"/>
                <a:ea typeface="+mj-ea"/>
                <a:cs typeface="Times New Roman" pitchFamily="18" charset="0"/>
              </a:rPr>
            </a:br>
            <a:endParaRPr lang="en-US" u="sng" dirty="0"/>
          </a:p>
        </p:txBody>
      </p:sp>
    </p:spTree>
    <p:custDataLst>
      <p:tags r:id="rId2"/>
    </p:custDataLst>
    <p:extLst>
      <p:ext uri="{BB962C8B-B14F-4D97-AF65-F5344CB8AC3E}">
        <p14:creationId xmlns:p14="http://schemas.microsoft.com/office/powerpoint/2010/main" val="21292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9578F-6053-44C2-A0D0-CA7989AB3EF7}"/>
              </a:ext>
            </a:extLst>
          </p:cNvPr>
          <p:cNvSpPr>
            <a:spLocks noGrp="1"/>
          </p:cNvSpPr>
          <p:nvPr>
            <p:ph type="title"/>
          </p:nvPr>
        </p:nvSpPr>
        <p:spPr/>
        <p:txBody>
          <a:bodyPr/>
          <a:lstStyle/>
          <a:p>
            <a:r>
              <a:rPr lang="en-US" dirty="0"/>
              <a:t>Lessons from the Past:</a:t>
            </a:r>
          </a:p>
        </p:txBody>
      </p:sp>
      <p:sp>
        <p:nvSpPr>
          <p:cNvPr id="6" name="Content Placeholder 5">
            <a:extLst>
              <a:ext uri="{FF2B5EF4-FFF2-40B4-BE49-F238E27FC236}">
                <a16:creationId xmlns:a16="http://schemas.microsoft.com/office/drawing/2014/main" id="{A413390E-C983-4FFF-BC6A-0AE1B7D0422F}"/>
              </a:ext>
            </a:extLst>
          </p:cNvPr>
          <p:cNvSpPr>
            <a:spLocks noGrp="1"/>
          </p:cNvSpPr>
          <p:nvPr>
            <p:ph idx="1"/>
          </p:nvPr>
        </p:nvSpPr>
        <p:spPr>
          <a:xfrm>
            <a:off x="76200" y="1371600"/>
            <a:ext cx="8991600" cy="4351338"/>
          </a:xfrm>
        </p:spPr>
        <p:txBody>
          <a:bodyPr>
            <a:normAutofit fontScale="92500" lnSpcReduction="10000"/>
          </a:bodyPr>
          <a:lstStyle/>
          <a:p>
            <a:r>
              <a:rPr lang="en-US" dirty="0"/>
              <a:t>Ozone Depletion and Montreal Protocol</a:t>
            </a:r>
          </a:p>
          <a:p>
            <a:pPr lvl="1"/>
            <a:r>
              <a:rPr lang="en-US" dirty="0"/>
              <a:t>Stratospheric Ozone expected to go away because of CFCs</a:t>
            </a:r>
          </a:p>
          <a:p>
            <a:pPr lvl="1"/>
            <a:r>
              <a:rPr lang="en-US" dirty="0"/>
              <a:t>Ozone observed to be destroyed in Antarctic Ozone Hole</a:t>
            </a:r>
          </a:p>
          <a:p>
            <a:pPr lvl="1"/>
            <a:r>
              <a:rPr lang="en-US" dirty="0"/>
              <a:t>Research demonstrated the causes (airplanes, balloons, satellites)</a:t>
            </a:r>
          </a:p>
          <a:p>
            <a:pPr lvl="1"/>
            <a:r>
              <a:rPr lang="en-US" dirty="0"/>
              <a:t>Global agreements stopped the global decrease in stratospheric ozone</a:t>
            </a:r>
          </a:p>
          <a:p>
            <a:pPr lvl="1"/>
            <a:r>
              <a:rPr lang="en-US" dirty="0"/>
              <a:t>Agreements modified at regular intervals to take changes and new threats into account.  Many substances banned.</a:t>
            </a:r>
          </a:p>
          <a:p>
            <a:pPr lvl="1"/>
            <a:r>
              <a:rPr lang="en-US" dirty="0"/>
              <a:t>Poor countries were subsidized so that they could afford replacements</a:t>
            </a:r>
          </a:p>
          <a:p>
            <a:pPr lvl="1"/>
            <a:r>
              <a:rPr lang="en-US" dirty="0"/>
              <a:t>Often regulations are killed by:</a:t>
            </a:r>
          </a:p>
          <a:p>
            <a:pPr lvl="2"/>
            <a:r>
              <a:rPr lang="en-US" dirty="0"/>
              <a:t>Ideology</a:t>
            </a:r>
          </a:p>
          <a:p>
            <a:pPr lvl="2"/>
            <a:r>
              <a:rPr lang="en-US" dirty="0"/>
              <a:t>Financial Interest</a:t>
            </a:r>
          </a:p>
          <a:p>
            <a:pPr lvl="1"/>
            <a:r>
              <a:rPr lang="en-US" dirty="0"/>
              <a:t>Montreal Protocol worked because Reagan did it and DuPont was in favor. </a:t>
            </a:r>
          </a:p>
        </p:txBody>
      </p:sp>
    </p:spTree>
    <p:extLst>
      <p:ext uri="{BB962C8B-B14F-4D97-AF65-F5344CB8AC3E}">
        <p14:creationId xmlns:p14="http://schemas.microsoft.com/office/powerpoint/2010/main" val="3999943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DE43-0673-4505-903D-0910E5CCD51A}"/>
              </a:ext>
            </a:extLst>
          </p:cNvPr>
          <p:cNvSpPr>
            <a:spLocks noGrp="1"/>
          </p:cNvSpPr>
          <p:nvPr>
            <p:ph type="title"/>
          </p:nvPr>
        </p:nvSpPr>
        <p:spPr/>
        <p:txBody>
          <a:bodyPr/>
          <a:lstStyle/>
          <a:p>
            <a:r>
              <a:rPr lang="en-US" dirty="0"/>
              <a:t>Climate </a:t>
            </a:r>
          </a:p>
        </p:txBody>
      </p:sp>
      <p:sp>
        <p:nvSpPr>
          <p:cNvPr id="3" name="Content Placeholder 2">
            <a:extLst>
              <a:ext uri="{FF2B5EF4-FFF2-40B4-BE49-F238E27FC236}">
                <a16:creationId xmlns:a16="http://schemas.microsoft.com/office/drawing/2014/main" id="{51C6A28A-049B-4478-992E-C6BC2FCBD113}"/>
              </a:ext>
            </a:extLst>
          </p:cNvPr>
          <p:cNvSpPr>
            <a:spLocks noGrp="1"/>
          </p:cNvSpPr>
          <p:nvPr>
            <p:ph idx="1"/>
          </p:nvPr>
        </p:nvSpPr>
        <p:spPr>
          <a:xfrm>
            <a:off x="457200" y="1524000"/>
            <a:ext cx="8458200" cy="4351338"/>
          </a:xfrm>
        </p:spPr>
        <p:txBody>
          <a:bodyPr>
            <a:normAutofit/>
          </a:bodyPr>
          <a:lstStyle/>
          <a:p>
            <a:r>
              <a:rPr lang="en-US" dirty="0"/>
              <a:t>Framework Convention on Climate Change signed by the whole world.  </a:t>
            </a:r>
          </a:p>
          <a:p>
            <a:r>
              <a:rPr lang="en-US" dirty="0"/>
              <a:t>20 years of talk produced an agreement in Paris in 2015 because Obama and Xi saw what was at stake. </a:t>
            </a:r>
          </a:p>
          <a:p>
            <a:r>
              <a:rPr lang="en-US" dirty="0"/>
              <a:t>The Trump administration is pulling out of the Paris accord and rolling back  regulations that were reducing emissions by USA.</a:t>
            </a:r>
          </a:p>
          <a:p>
            <a:r>
              <a:rPr lang="en-US" dirty="0"/>
              <a:t>In the UN, Trump stated he prefers nationalism over global cooperation. </a:t>
            </a:r>
          </a:p>
        </p:txBody>
      </p:sp>
    </p:spTree>
    <p:extLst>
      <p:ext uri="{BB962C8B-B14F-4D97-AF65-F5344CB8AC3E}">
        <p14:creationId xmlns:p14="http://schemas.microsoft.com/office/powerpoint/2010/main" val="2984318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69E6-BAF2-4BB9-AACC-809237857102}"/>
              </a:ext>
            </a:extLst>
          </p:cNvPr>
          <p:cNvSpPr>
            <a:spLocks noGrp="1"/>
          </p:cNvSpPr>
          <p:nvPr>
            <p:ph type="title"/>
          </p:nvPr>
        </p:nvSpPr>
        <p:spPr/>
        <p:txBody>
          <a:bodyPr/>
          <a:lstStyle/>
          <a:p>
            <a:r>
              <a:rPr lang="en-US" dirty="0"/>
              <a:t>Policies that work:</a:t>
            </a:r>
          </a:p>
        </p:txBody>
      </p:sp>
      <p:sp>
        <p:nvSpPr>
          <p:cNvPr id="3" name="Content Placeholder 2">
            <a:extLst>
              <a:ext uri="{FF2B5EF4-FFF2-40B4-BE49-F238E27FC236}">
                <a16:creationId xmlns:a16="http://schemas.microsoft.com/office/drawing/2014/main" id="{7B2F2B12-9296-4FBC-BFE8-13C2EC775704}"/>
              </a:ext>
            </a:extLst>
          </p:cNvPr>
          <p:cNvSpPr>
            <a:spLocks noGrp="1"/>
          </p:cNvSpPr>
          <p:nvPr>
            <p:ph idx="1"/>
          </p:nvPr>
        </p:nvSpPr>
        <p:spPr>
          <a:xfrm>
            <a:off x="613410" y="1524000"/>
            <a:ext cx="7886700" cy="4351338"/>
          </a:xfrm>
        </p:spPr>
        <p:txBody>
          <a:bodyPr>
            <a:normAutofit fontScale="92500" lnSpcReduction="20000"/>
          </a:bodyPr>
          <a:lstStyle/>
          <a:p>
            <a:r>
              <a:rPr lang="en-US" dirty="0"/>
              <a:t>Libertarians invented a number of policies that actually work like carbon tax.  They minimize messing with markets. Regulator does not specify actions to be taken by a specific emitter. Markets drive decisions.  Bells and whistles are needed to deal with trade etc.</a:t>
            </a:r>
          </a:p>
          <a:p>
            <a:r>
              <a:rPr lang="en-US" dirty="0"/>
              <a:t>Cap and Trade works about as well as carbon tax and has been used to regulate SO</a:t>
            </a:r>
            <a:r>
              <a:rPr lang="en-US" baseline="-25000" dirty="0"/>
              <a:t>2</a:t>
            </a:r>
            <a:r>
              <a:rPr lang="en-US" dirty="0"/>
              <a:t> in the US since 1995.  It is cheaper than command and control or Best Available Technology.  Regulator does not specify actions to be taken by a specific emitter.</a:t>
            </a:r>
          </a:p>
          <a:p>
            <a:r>
              <a:rPr lang="en-US" dirty="0"/>
              <a:t>Economists tell us that regulatory policies like fuel efficiency standards or utility renewable mandates are inefficient.  But they are often politically popular or </a:t>
            </a:r>
            <a:r>
              <a:rPr lang="en-US"/>
              <a:t>possible. </a:t>
            </a:r>
            <a:endParaRPr lang="en-US" dirty="0"/>
          </a:p>
        </p:txBody>
      </p:sp>
    </p:spTree>
    <p:extLst>
      <p:ext uri="{BB962C8B-B14F-4D97-AF65-F5344CB8AC3E}">
        <p14:creationId xmlns:p14="http://schemas.microsoft.com/office/powerpoint/2010/main" val="275950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2100"/>
            <a:ext cx="8458200" cy="698500"/>
          </a:xfrm>
        </p:spPr>
        <p:txBody>
          <a:bodyPr/>
          <a:lstStyle/>
          <a:p>
            <a:r>
              <a:rPr lang="en-US" dirty="0"/>
              <a:t>IPCC Reports </a:t>
            </a:r>
            <a:r>
              <a:rPr lang="en-US" sz="2000" dirty="0"/>
              <a:t>(http://www.climatechange2013.org/images/uploads/FS_what_ipcc.pdf)</a:t>
            </a:r>
          </a:p>
        </p:txBody>
      </p:sp>
      <p:sp>
        <p:nvSpPr>
          <p:cNvPr id="3" name="Content Placeholder 2"/>
          <p:cNvSpPr>
            <a:spLocks noGrp="1"/>
          </p:cNvSpPr>
          <p:nvPr>
            <p:ph idx="1"/>
          </p:nvPr>
        </p:nvSpPr>
        <p:spPr>
          <a:xfrm>
            <a:off x="0" y="1143000"/>
            <a:ext cx="9067800" cy="4114800"/>
          </a:xfrm>
        </p:spPr>
        <p:txBody>
          <a:bodyPr/>
          <a:lstStyle/>
          <a:p>
            <a:r>
              <a:rPr lang="en-US" dirty="0"/>
              <a:t>The Intergovernmental Panel on Climate Change (IPCC) is the international body for assessing the science related to climate change. The IPCC was set up in 1988 by the World Meteorological Organization (WMO) and United Nations Environment </a:t>
            </a:r>
            <a:r>
              <a:rPr lang="en-US" dirty="0" err="1"/>
              <a:t>Programme</a:t>
            </a:r>
            <a:r>
              <a:rPr lang="en-US" dirty="0"/>
              <a:t> (UNEP) to provide policymakers with regular assessments of the scientific basis of climate change, its impacts and future risks, and options for adaptation and mitigation.</a:t>
            </a:r>
          </a:p>
        </p:txBody>
      </p:sp>
    </p:spTree>
    <p:extLst>
      <p:ext uri="{BB962C8B-B14F-4D97-AF65-F5344CB8AC3E}">
        <p14:creationId xmlns:p14="http://schemas.microsoft.com/office/powerpoint/2010/main" val="1784468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698500"/>
          </a:xfrm>
        </p:spPr>
        <p:txBody>
          <a:bodyPr/>
          <a:lstStyle/>
          <a:p>
            <a:r>
              <a:rPr lang="en-US" dirty="0"/>
              <a:t>IPCC Reports</a:t>
            </a:r>
          </a:p>
        </p:txBody>
      </p:sp>
      <p:sp>
        <p:nvSpPr>
          <p:cNvPr id="3" name="Content Placeholder 2"/>
          <p:cNvSpPr>
            <a:spLocks noGrp="1"/>
          </p:cNvSpPr>
          <p:nvPr>
            <p:ph idx="1"/>
          </p:nvPr>
        </p:nvSpPr>
        <p:spPr>
          <a:xfrm>
            <a:off x="0" y="1143000"/>
            <a:ext cx="9067800" cy="4114800"/>
          </a:xfrm>
        </p:spPr>
        <p:txBody>
          <a:bodyPr/>
          <a:lstStyle/>
          <a:p>
            <a:r>
              <a:rPr lang="en-US" dirty="0"/>
              <a:t>IPCC assessments provide a scientific basis for governments at all levels to develop climate related policies, and they underlie negotiations at the UN Climate Conference – the United Nations Framework Convention on Climate Change (UNFCCC). </a:t>
            </a:r>
          </a:p>
        </p:txBody>
      </p:sp>
    </p:spTree>
    <p:extLst>
      <p:ext uri="{BB962C8B-B14F-4D97-AF65-F5344CB8AC3E}">
        <p14:creationId xmlns:p14="http://schemas.microsoft.com/office/powerpoint/2010/main" val="2755734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28016"/>
            <a:ext cx="8549640" cy="978408"/>
          </a:xfrm>
        </p:spPr>
        <p:txBody>
          <a:bodyPr/>
          <a:lstStyle/>
          <a:p>
            <a:r>
              <a:rPr lang="en-US" sz="3200" b="1" u="sng" dirty="0"/>
              <a:t>Selected Events </a:t>
            </a:r>
            <a:r>
              <a:rPr lang="en-US" sz="2400" dirty="0">
                <a:hlinkClick r:id="rId3"/>
              </a:rPr>
              <a:t>http://unfccc.int/timeline/#inwords</a:t>
            </a:r>
            <a:br>
              <a:rPr lang="en-US" sz="2400" dirty="0"/>
            </a:br>
            <a:endParaRPr lang="en-US" sz="2400" dirty="0"/>
          </a:p>
        </p:txBody>
      </p:sp>
      <p:sp>
        <p:nvSpPr>
          <p:cNvPr id="3" name="Content Placeholder 2"/>
          <p:cNvSpPr>
            <a:spLocks noGrp="1"/>
          </p:cNvSpPr>
          <p:nvPr>
            <p:ph idx="1"/>
          </p:nvPr>
        </p:nvSpPr>
        <p:spPr>
          <a:xfrm>
            <a:off x="45720" y="786384"/>
            <a:ext cx="9052560" cy="4114800"/>
          </a:xfrm>
        </p:spPr>
        <p:txBody>
          <a:bodyPr/>
          <a:lstStyle/>
          <a:p>
            <a:r>
              <a:rPr lang="en-US" dirty="0"/>
              <a:t>1988 World Meteorological Organization (WMO) and UN Environmental Program (UNEP) establish Intergovernmental Panel on Climate Change.  IPCC assessments provide scientific underpinning of international negotiations.</a:t>
            </a:r>
          </a:p>
          <a:p>
            <a:r>
              <a:rPr lang="en-US" dirty="0"/>
              <a:t>1988 James Hansen, NASA, testifies in US Senate that global warming has begun</a:t>
            </a:r>
          </a:p>
          <a:p>
            <a:r>
              <a:rPr lang="en-US" dirty="0"/>
              <a:t>1990 IPCC says CO</a:t>
            </a:r>
            <a:r>
              <a:rPr lang="en-US" baseline="-25000" dirty="0"/>
              <a:t>2</a:t>
            </a:r>
            <a:r>
              <a:rPr lang="en-US" dirty="0"/>
              <a:t> is going up </a:t>
            </a:r>
          </a:p>
          <a:p>
            <a:r>
              <a:rPr lang="en-US" dirty="0"/>
              <a:t>1992 UNFCCC (United Nations Framework Convention on Climate Change) opens for signatures after 2 years of negotiations.</a:t>
            </a:r>
          </a:p>
        </p:txBody>
      </p:sp>
    </p:spTree>
    <p:extLst>
      <p:ext uri="{BB962C8B-B14F-4D97-AF65-F5344CB8AC3E}">
        <p14:creationId xmlns:p14="http://schemas.microsoft.com/office/powerpoint/2010/main" val="2969528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19800"/>
          </a:xfrm>
        </p:spPr>
        <p:txBody>
          <a:bodyPr/>
          <a:lstStyle/>
          <a:p>
            <a:r>
              <a:rPr lang="en-US" dirty="0"/>
              <a:t>1994 UNFCCC enters into force. 196 Parties. Annual Conference of the Parties.</a:t>
            </a:r>
          </a:p>
          <a:p>
            <a:pPr lvl="1"/>
            <a:r>
              <a:rPr lang="en-US" dirty="0"/>
              <a:t>Aims for targets and timetables to limit emissions</a:t>
            </a:r>
          </a:p>
          <a:p>
            <a:pPr lvl="1"/>
            <a:r>
              <a:rPr lang="en-US" dirty="0"/>
              <a:t>Aims for mechanisms to help fund and transfer tech to poor countries</a:t>
            </a:r>
          </a:p>
          <a:p>
            <a:pPr lvl="1"/>
            <a:r>
              <a:rPr lang="en-US" dirty="0"/>
              <a:t>Recognizes ‘common but differentiated’ responsibilities for developed and developing</a:t>
            </a:r>
          </a:p>
          <a:p>
            <a:r>
              <a:rPr lang="en-US" dirty="0"/>
              <a:t>1996 Kyoto Protocol to reduce GHG Emissions. Focused on developed nations. Proposed ~5% reductions.</a:t>
            </a:r>
          </a:p>
          <a:p>
            <a:pPr lvl="1"/>
            <a:r>
              <a:rPr lang="en-US" dirty="0"/>
              <a:t>US Senate votes 95-0 for resolution rejecting any climate agreement that failed to limit developing countries’ emissions simultaneously.  US did not join Kyoto.</a:t>
            </a:r>
          </a:p>
          <a:p>
            <a:pPr lvl="1"/>
            <a:endParaRPr lang="en-US" dirty="0"/>
          </a:p>
        </p:txBody>
      </p:sp>
    </p:spTree>
    <p:extLst>
      <p:ext uri="{BB962C8B-B14F-4D97-AF65-F5344CB8AC3E}">
        <p14:creationId xmlns:p14="http://schemas.microsoft.com/office/powerpoint/2010/main" val="739040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910072"/>
          </a:xfrm>
        </p:spPr>
        <p:txBody>
          <a:bodyPr/>
          <a:lstStyle/>
          <a:p>
            <a:r>
              <a:rPr lang="en-US" sz="2800" dirty="0"/>
              <a:t>Lots of COPs and agreements on mechanisms to assist developing countries but no agreement on emission limits from the first meeting until the 21</a:t>
            </a:r>
            <a:r>
              <a:rPr lang="en-US" sz="2800" baseline="30000" dirty="0"/>
              <a:t>st</a:t>
            </a:r>
            <a:r>
              <a:rPr lang="en-US" sz="2800" dirty="0"/>
              <a:t>. </a:t>
            </a:r>
          </a:p>
          <a:p>
            <a:r>
              <a:rPr lang="en-US" sz="2800" dirty="0"/>
              <a:t>2015: Paris agreement adopted.  COP 21. 194 Parties have signed. 183 have ratified (Provided NDCs).</a:t>
            </a:r>
          </a:p>
          <a:p>
            <a:pPr lvl="1"/>
            <a:r>
              <a:rPr lang="en-US" dirty="0"/>
              <a:t>Agreed to keep warming well below 2 C and make best effort go keep it below 1.5 C.  (Island States)</a:t>
            </a:r>
          </a:p>
          <a:p>
            <a:pPr lvl="1"/>
            <a:r>
              <a:rPr lang="en-US" dirty="0"/>
              <a:t>No mandated emissions levels. Each signatory pledges its own targets in NDC.  No enforcement mechanism</a:t>
            </a:r>
          </a:p>
          <a:p>
            <a:pPr lvl="1"/>
            <a:r>
              <a:rPr lang="en-US" dirty="0"/>
              <a:t>No need for US Senate approval. </a:t>
            </a:r>
          </a:p>
          <a:p>
            <a:r>
              <a:rPr lang="en-US" sz="2800" dirty="0"/>
              <a:t>2017 President Trump announces plan to withdraw from Paris and refused to fund any aid to UNFCCC programs. </a:t>
            </a:r>
          </a:p>
        </p:txBody>
      </p:sp>
    </p:spTree>
    <p:extLst>
      <p:ext uri="{BB962C8B-B14F-4D97-AF65-F5344CB8AC3E}">
        <p14:creationId xmlns:p14="http://schemas.microsoft.com/office/powerpoint/2010/main" val="2273509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AAD9-49BD-4180-A480-1EFD367E3154}"/>
              </a:ext>
            </a:extLst>
          </p:cNvPr>
          <p:cNvSpPr>
            <a:spLocks noGrp="1"/>
          </p:cNvSpPr>
          <p:nvPr>
            <p:ph type="title"/>
          </p:nvPr>
        </p:nvSpPr>
        <p:spPr/>
        <p:txBody>
          <a:bodyPr/>
          <a:lstStyle/>
          <a:p>
            <a:r>
              <a:rPr lang="en-US" dirty="0"/>
              <a:t>Paris 2015 was just the first step</a:t>
            </a:r>
          </a:p>
        </p:txBody>
      </p:sp>
      <p:sp>
        <p:nvSpPr>
          <p:cNvPr id="3" name="Content Placeholder 2">
            <a:extLst>
              <a:ext uri="{FF2B5EF4-FFF2-40B4-BE49-F238E27FC236}">
                <a16:creationId xmlns:a16="http://schemas.microsoft.com/office/drawing/2014/main" id="{97B96618-9A5C-413A-B084-174985D041D8}"/>
              </a:ext>
            </a:extLst>
          </p:cNvPr>
          <p:cNvSpPr>
            <a:spLocks noGrp="1"/>
          </p:cNvSpPr>
          <p:nvPr>
            <p:ph idx="1"/>
          </p:nvPr>
        </p:nvSpPr>
        <p:spPr>
          <a:xfrm>
            <a:off x="152400" y="1676400"/>
            <a:ext cx="8915400" cy="4114800"/>
          </a:xfrm>
        </p:spPr>
        <p:txBody>
          <a:bodyPr/>
          <a:lstStyle/>
          <a:p>
            <a:r>
              <a:rPr lang="en-US" dirty="0"/>
              <a:t>The sum of the individual country pledges was not enough to keep warming below 2 C or 1.5 C.</a:t>
            </a:r>
          </a:p>
          <a:p>
            <a:r>
              <a:rPr lang="en-US" dirty="0"/>
              <a:t>Continued ambitious agreements were going to be needed.</a:t>
            </a:r>
          </a:p>
          <a:p>
            <a:r>
              <a:rPr lang="en-US" dirty="0"/>
              <a:t>More rounds of pledges were going to have to happen.</a:t>
            </a:r>
          </a:p>
          <a:p>
            <a:r>
              <a:rPr lang="en-US" dirty="0"/>
              <a:t>This was not a surprise.</a:t>
            </a:r>
          </a:p>
          <a:p>
            <a:r>
              <a:rPr lang="en-US" dirty="0"/>
              <a:t>Now what?  Largest economy is out.  TBD.</a:t>
            </a:r>
          </a:p>
          <a:p>
            <a:pPr marL="0" indent="0">
              <a:buNone/>
            </a:pPr>
            <a:endParaRPr lang="en-US" dirty="0"/>
          </a:p>
        </p:txBody>
      </p:sp>
    </p:spTree>
    <p:extLst>
      <p:ext uri="{BB962C8B-B14F-4D97-AF65-F5344CB8AC3E}">
        <p14:creationId xmlns:p14="http://schemas.microsoft.com/office/powerpoint/2010/main" val="1785141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F943-CE92-4817-BDB0-651F53607C4E}"/>
              </a:ext>
            </a:extLst>
          </p:cNvPr>
          <p:cNvSpPr>
            <a:spLocks noGrp="1"/>
          </p:cNvSpPr>
          <p:nvPr>
            <p:ph type="title"/>
          </p:nvPr>
        </p:nvSpPr>
        <p:spPr/>
        <p:txBody>
          <a:bodyPr/>
          <a:lstStyle/>
          <a:p>
            <a:r>
              <a:rPr lang="en-US" dirty="0"/>
              <a:t>Policy Topic</a:t>
            </a:r>
          </a:p>
        </p:txBody>
      </p:sp>
      <p:sp>
        <p:nvSpPr>
          <p:cNvPr id="3" name="Content Placeholder 2">
            <a:extLst>
              <a:ext uri="{FF2B5EF4-FFF2-40B4-BE49-F238E27FC236}">
                <a16:creationId xmlns:a16="http://schemas.microsoft.com/office/drawing/2014/main" id="{8801AFD5-D998-4DD0-BA60-C3E8CE16FF64}"/>
              </a:ext>
            </a:extLst>
          </p:cNvPr>
          <p:cNvSpPr>
            <a:spLocks noGrp="1"/>
          </p:cNvSpPr>
          <p:nvPr>
            <p:ph idx="1"/>
          </p:nvPr>
        </p:nvSpPr>
        <p:spPr/>
        <p:txBody>
          <a:bodyPr/>
          <a:lstStyle/>
          <a:p>
            <a:r>
              <a:rPr lang="en-US" dirty="0"/>
              <a:t>How does IPCC work?</a:t>
            </a:r>
          </a:p>
          <a:p>
            <a:r>
              <a:rPr lang="en-US" dirty="0"/>
              <a:t>What are the rules and why does it work?</a:t>
            </a:r>
          </a:p>
          <a:p>
            <a:r>
              <a:rPr lang="en-US" dirty="0"/>
              <a:t>Examples follow:</a:t>
            </a:r>
          </a:p>
        </p:txBody>
      </p:sp>
    </p:spTree>
    <p:extLst>
      <p:ext uri="{BB962C8B-B14F-4D97-AF65-F5344CB8AC3E}">
        <p14:creationId xmlns:p14="http://schemas.microsoft.com/office/powerpoint/2010/main" val="255462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7055-3141-4050-856A-DFA7D0E1BB34}"/>
              </a:ext>
            </a:extLst>
          </p:cNvPr>
          <p:cNvSpPr>
            <a:spLocks noGrp="1"/>
          </p:cNvSpPr>
          <p:nvPr>
            <p:ph type="title"/>
          </p:nvPr>
        </p:nvSpPr>
        <p:spPr>
          <a:xfrm>
            <a:off x="457200" y="1219200"/>
            <a:ext cx="8229600" cy="1384300"/>
          </a:xfrm>
        </p:spPr>
        <p:txBody>
          <a:bodyPr/>
          <a:lstStyle/>
          <a:p>
            <a:r>
              <a:rPr lang="en-US" dirty="0"/>
              <a:t>What happens when IR emitted to space exceeds absorbed solar?  Has it ever happened?  Did humans see it?</a:t>
            </a:r>
          </a:p>
        </p:txBody>
      </p:sp>
    </p:spTree>
    <p:extLst>
      <p:ext uri="{BB962C8B-B14F-4D97-AF65-F5344CB8AC3E}">
        <p14:creationId xmlns:p14="http://schemas.microsoft.com/office/powerpoint/2010/main" val="2366041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65760"/>
            <a:ext cx="8229600" cy="2011680"/>
          </a:xfrm>
        </p:spPr>
        <p:txBody>
          <a:bodyPr/>
          <a:lstStyle/>
          <a:p>
            <a:r>
              <a:rPr lang="en-US" dirty="0"/>
              <a:t>IPCC Provides Assessments which guide the negotiations of the UNFCCC. </a:t>
            </a:r>
            <a:r>
              <a:rPr lang="en-US" sz="1600" dirty="0"/>
              <a:t>https://www.ipcc.ch/documentation/procedures/</a:t>
            </a:r>
            <a:br>
              <a:rPr lang="en-US" sz="1600" dirty="0"/>
            </a:br>
            <a:br>
              <a:rPr lang="en-US" sz="1600" dirty="0"/>
            </a:br>
            <a:br>
              <a:rPr lang="en-US" sz="1600" dirty="0"/>
            </a:br>
            <a:endParaRPr lang="en-US" sz="1600" dirty="0"/>
          </a:p>
        </p:txBody>
      </p:sp>
      <p:sp>
        <p:nvSpPr>
          <p:cNvPr id="3" name="Content Placeholder 2"/>
          <p:cNvSpPr>
            <a:spLocks noGrp="1"/>
          </p:cNvSpPr>
          <p:nvPr>
            <p:ph idx="1"/>
          </p:nvPr>
        </p:nvSpPr>
        <p:spPr>
          <a:xfrm>
            <a:off x="384048" y="2289048"/>
            <a:ext cx="8229600" cy="4114800"/>
          </a:xfrm>
        </p:spPr>
        <p:txBody>
          <a:bodyPr/>
          <a:lstStyle/>
          <a:p>
            <a:r>
              <a:rPr lang="en-US" dirty="0"/>
              <a:t>IPCC Procedures establish comprehensiveness, objectivity, openness and transparency as guiding principles of IPCC Work.</a:t>
            </a:r>
          </a:p>
          <a:p>
            <a:r>
              <a:rPr lang="en-US" dirty="0"/>
              <a:t>Summaries for Policy Makers are agreed to line-by-line by every party.</a:t>
            </a:r>
          </a:p>
          <a:p>
            <a:r>
              <a:rPr lang="en-US" dirty="0"/>
              <a:t>All relevant scientific literature is assessed by expert, international committees.</a:t>
            </a:r>
          </a:p>
        </p:txBody>
      </p:sp>
    </p:spTree>
    <p:extLst>
      <p:ext uri="{BB962C8B-B14F-4D97-AF65-F5344CB8AC3E}">
        <p14:creationId xmlns:p14="http://schemas.microsoft.com/office/powerpoint/2010/main" val="3801672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65760"/>
            <a:ext cx="8229600" cy="932688"/>
          </a:xfrm>
        </p:spPr>
        <p:txBody>
          <a:bodyPr/>
          <a:lstStyle/>
          <a:p>
            <a:r>
              <a:rPr lang="en-US" dirty="0"/>
              <a:t>IPCC Reports </a:t>
            </a:r>
            <a:r>
              <a:rPr lang="en-US" sz="1600" dirty="0"/>
              <a:t>https://www.ipcc.ch/reports/</a:t>
            </a:r>
            <a:br>
              <a:rPr lang="en-US" sz="1600" dirty="0"/>
            </a:br>
            <a:br>
              <a:rPr lang="en-US" sz="1600" dirty="0"/>
            </a:br>
            <a:br>
              <a:rPr lang="en-US" sz="1600" dirty="0"/>
            </a:br>
            <a:endParaRPr lang="en-US" sz="1600" dirty="0"/>
          </a:p>
        </p:txBody>
      </p:sp>
      <p:sp>
        <p:nvSpPr>
          <p:cNvPr id="3" name="Content Placeholder 2"/>
          <p:cNvSpPr>
            <a:spLocks noGrp="1"/>
          </p:cNvSpPr>
          <p:nvPr>
            <p:ph idx="1"/>
          </p:nvPr>
        </p:nvSpPr>
        <p:spPr>
          <a:xfrm>
            <a:off x="146304" y="932688"/>
            <a:ext cx="8668512" cy="4114800"/>
          </a:xfrm>
        </p:spPr>
        <p:txBody>
          <a:bodyPr/>
          <a:lstStyle/>
          <a:p>
            <a:r>
              <a:rPr lang="en-US" dirty="0"/>
              <a:t>Hundreds of scientists, dozens of countries, open review process, all comments and responses are public.</a:t>
            </a:r>
          </a:p>
          <a:p>
            <a:r>
              <a:rPr lang="en-US" dirty="0"/>
              <a:t>Three Working Groups</a:t>
            </a:r>
          </a:p>
          <a:p>
            <a:pPr lvl="1"/>
            <a:r>
              <a:rPr lang="en-US" dirty="0"/>
              <a:t>Scientific Basis</a:t>
            </a:r>
          </a:p>
          <a:p>
            <a:pPr lvl="1"/>
            <a:r>
              <a:rPr lang="en-US" dirty="0"/>
              <a:t>Impacts and Vulnerability</a:t>
            </a:r>
          </a:p>
          <a:p>
            <a:pPr lvl="1"/>
            <a:r>
              <a:rPr lang="en-US" dirty="0"/>
              <a:t>Mitigation</a:t>
            </a:r>
          </a:p>
          <a:p>
            <a:r>
              <a:rPr lang="en-US" dirty="0"/>
              <a:t>AR1 – 1990; AR2-1996; TAR-2001; AR4 – 2007; AR5 – 2013/14; AR6- 2021 </a:t>
            </a:r>
          </a:p>
          <a:p>
            <a:r>
              <a:rPr lang="en-US" dirty="0"/>
              <a:t>Special Reports:  SR15.</a:t>
            </a:r>
          </a:p>
          <a:p>
            <a:endParaRPr lang="en-US" dirty="0"/>
          </a:p>
        </p:txBody>
      </p:sp>
    </p:spTree>
    <p:extLst>
      <p:ext uri="{BB962C8B-B14F-4D97-AF65-F5344CB8AC3E}">
        <p14:creationId xmlns:p14="http://schemas.microsoft.com/office/powerpoint/2010/main" val="1655769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384300"/>
          </a:xfrm>
        </p:spPr>
        <p:txBody>
          <a:bodyPr/>
          <a:lstStyle/>
          <a:p>
            <a:r>
              <a:rPr lang="en-US" dirty="0"/>
              <a:t>IPCC Does Scientific Assessments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435430-A269-4876-BE0D-722976F4E690}" type="slidenum">
              <a:rPr kumimoji="0" 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a:ea typeface="+mn-ea"/>
              <a:cs typeface="+mn-cs"/>
            </a:endParaRPr>
          </a:p>
        </p:txBody>
      </p:sp>
      <p:pic>
        <p:nvPicPr>
          <p:cNvPr id="325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91762"/>
            <a:ext cx="8712021" cy="550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776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65760"/>
            <a:ext cx="8229600" cy="932688"/>
          </a:xfrm>
        </p:spPr>
        <p:txBody>
          <a:bodyPr/>
          <a:lstStyle/>
          <a:p>
            <a:r>
              <a:rPr lang="en-US" dirty="0"/>
              <a:t>Other Authoritative Sources</a:t>
            </a:r>
            <a:br>
              <a:rPr lang="en-US" sz="1600" dirty="0"/>
            </a:br>
            <a:endParaRPr lang="en-US" sz="1600" dirty="0"/>
          </a:p>
        </p:txBody>
      </p:sp>
      <p:sp>
        <p:nvSpPr>
          <p:cNvPr id="3" name="Content Placeholder 2"/>
          <p:cNvSpPr>
            <a:spLocks noGrp="1"/>
          </p:cNvSpPr>
          <p:nvPr>
            <p:ph idx="1"/>
          </p:nvPr>
        </p:nvSpPr>
        <p:spPr>
          <a:xfrm>
            <a:off x="0" y="1060704"/>
            <a:ext cx="9144000" cy="4114800"/>
          </a:xfrm>
        </p:spPr>
        <p:txBody>
          <a:bodyPr/>
          <a:lstStyle/>
          <a:p>
            <a:r>
              <a:rPr lang="en-US" sz="2400" dirty="0"/>
              <a:t>United States Global Change Research Program Reports</a:t>
            </a:r>
          </a:p>
          <a:p>
            <a:r>
              <a:rPr lang="en-US" sz="2400" dirty="0"/>
              <a:t>US Government Agencies (veracity may be at risk): EPA, NOAA, NASA, DOE, DOE EIA, National Science Foundation.</a:t>
            </a:r>
          </a:p>
          <a:p>
            <a:r>
              <a:rPr lang="en-US" sz="2400" dirty="0"/>
              <a:t>US Government Funded National Laboratories: DOE: NREL and 16 others; Others: NCAR, NIST, ONR</a:t>
            </a:r>
          </a:p>
          <a:p>
            <a:r>
              <a:rPr lang="en-US" sz="2400" dirty="0"/>
              <a:t>United States National Academy of Sciences and National Research Council Reports</a:t>
            </a:r>
          </a:p>
          <a:p>
            <a:pPr lvl="1"/>
            <a:r>
              <a:rPr lang="en-US" sz="2400" dirty="0"/>
              <a:t>Established in Lincoln Administration.  Chooses own members. </a:t>
            </a:r>
          </a:p>
          <a:p>
            <a:pPr lvl="1"/>
            <a:r>
              <a:rPr lang="en-US" sz="2400" dirty="0"/>
              <a:t>Many countries have highly reputable Academies</a:t>
            </a:r>
          </a:p>
          <a:p>
            <a:r>
              <a:rPr lang="en-US" sz="2400" dirty="0"/>
              <a:t>Professional Societies: AAAS (publisher of Science), AGU, ACS, AMS, ………</a:t>
            </a:r>
          </a:p>
        </p:txBody>
      </p:sp>
    </p:spTree>
    <p:extLst>
      <p:ext uri="{BB962C8B-B14F-4D97-AF65-F5344CB8AC3E}">
        <p14:creationId xmlns:p14="http://schemas.microsoft.com/office/powerpoint/2010/main" val="46812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33779" y="0"/>
            <a:ext cx="9110221" cy="1077218"/>
          </a:xfrm>
          <a:prstGeom prst="rect">
            <a:avLst/>
          </a:prstGeom>
          <a:solidFill>
            <a:schemeClr val="tx1"/>
          </a:solid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3200" b="0" i="0" u="none" strike="noStrike" kern="1200" cap="none" spc="0" normalizeH="0" baseline="0" noProof="0" dirty="0">
                <a:ln>
                  <a:noFill/>
                </a:ln>
                <a:solidFill>
                  <a:srgbClr val="FF0000"/>
                </a:solidFill>
                <a:effectLst/>
                <a:uLnTx/>
                <a:uFillTx/>
                <a:latin typeface="Arial"/>
                <a:ea typeface="+mn-ea"/>
                <a:cs typeface="+mn-cs"/>
              </a:rPr>
              <a:t>What happens in this scenario?</a:t>
            </a:r>
          </a:p>
          <a:p>
            <a:pPr marR="0" lvl="0" algn="l" defTabSz="914400" rtl="0" eaLnBrk="0" fontAlgn="base" latinLnBrk="0" hangingPunct="0">
              <a:lnSpc>
                <a:spcPct val="100000"/>
              </a:lnSpc>
              <a:spcBef>
                <a:spcPct val="0"/>
              </a:spcBef>
              <a:spcAft>
                <a:spcPct val="0"/>
              </a:spcAft>
              <a:buClrTx/>
              <a:buSzTx/>
              <a:tabLst/>
              <a:defRPr/>
            </a:pPr>
            <a:endParaRPr kumimoji="0" lang="en-US"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26626" name="Slide Number Placeholder 6"/>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10322D-D8F2-4D85-BE59-0EFC4C2C18F0}"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9" name="Text Box 4"/>
          <p:cNvSpPr txBox="1">
            <a:spLocks noChangeArrowheads="1"/>
          </p:cNvSpPr>
          <p:nvPr/>
        </p:nvSpPr>
        <p:spPr bwMode="auto">
          <a:xfrm>
            <a:off x="3524250" y="6491288"/>
            <a:ext cx="5619750" cy="3667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NASA Photo. Dec 24, 1968: Earthrise by Wm. Anders</a:t>
            </a:r>
          </a:p>
        </p:txBody>
      </p:sp>
      <p:sp>
        <p:nvSpPr>
          <p:cNvPr id="6" name="Oval 5"/>
          <p:cNvSpPr/>
          <p:nvPr/>
        </p:nvSpPr>
        <p:spPr>
          <a:xfrm>
            <a:off x="3886200" y="1676400"/>
            <a:ext cx="2667000" cy="266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Arrow Connector 7"/>
          <p:cNvCxnSpPr/>
          <p:nvPr/>
        </p:nvCxnSpPr>
        <p:spPr>
          <a:xfrm rot="16200000" flipV="1">
            <a:off x="4663281" y="1661319"/>
            <a:ext cx="427038" cy="15240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257800" y="1371600"/>
            <a:ext cx="914400" cy="30480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5791200" y="1646238"/>
            <a:ext cx="152400" cy="304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4572000" y="4094163"/>
            <a:ext cx="152400" cy="3254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4CEBCDE-4937-4A27-BCA0-F985B69C06C5}"/>
              </a:ext>
            </a:extLst>
          </p:cNvPr>
          <p:cNvCxnSpPr>
            <a:cxnSpLocks/>
          </p:cNvCxnSpPr>
          <p:nvPr/>
        </p:nvCxnSpPr>
        <p:spPr>
          <a:xfrm flipH="1" flipV="1">
            <a:off x="3901109" y="2133600"/>
            <a:ext cx="304800" cy="22859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2335D29-8828-4493-B8C5-DF769D9F5503}"/>
              </a:ext>
            </a:extLst>
          </p:cNvPr>
          <p:cNvCxnSpPr>
            <a:cxnSpLocks/>
          </p:cNvCxnSpPr>
          <p:nvPr/>
        </p:nvCxnSpPr>
        <p:spPr>
          <a:xfrm>
            <a:off x="6344064" y="3471621"/>
            <a:ext cx="285336" cy="13471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05F4AAA-0C3A-4D10-967B-1A931200E8D2}"/>
              </a:ext>
            </a:extLst>
          </p:cNvPr>
          <p:cNvSpPr txBox="1"/>
          <p:nvPr/>
        </p:nvSpPr>
        <p:spPr>
          <a:xfrm>
            <a:off x="2211502" y="638422"/>
            <a:ext cx="4068165" cy="2492990"/>
          </a:xfrm>
          <a:prstGeom prst="rect">
            <a:avLst/>
          </a:prstGeom>
          <a:noFill/>
        </p:spPr>
        <p:txBody>
          <a:bodyPr wrap="none" rtlCol="0">
            <a:spAutoFit/>
          </a:bodyPr>
          <a:lstStyle/>
          <a:p>
            <a:r>
              <a:rPr lang="en-US" dirty="0">
                <a:solidFill>
                  <a:schemeClr val="bg1"/>
                </a:solidFill>
              </a:rPr>
              <a:t>Incoming Short Wavelength (~0.5 </a:t>
            </a:r>
            <a:r>
              <a:rPr lang="en-US" dirty="0">
                <a:solidFill>
                  <a:schemeClr val="bg1"/>
                </a:solidFill>
                <a:latin typeface="Symbol" panose="05050102010706020507" pitchFamily="18" charset="2"/>
              </a:rPr>
              <a:t>m</a:t>
            </a:r>
            <a:r>
              <a:rPr lang="en-US" dirty="0">
                <a:solidFill>
                  <a:schemeClr val="bg1"/>
                </a:solidFill>
              </a:rPr>
              <a:t>m)</a:t>
            </a:r>
          </a:p>
          <a:p>
            <a:r>
              <a:rPr lang="en-US" dirty="0">
                <a:solidFill>
                  <a:schemeClr val="bg1"/>
                </a:solidFill>
              </a:rPr>
              <a:t>1360 W/m</a:t>
            </a:r>
            <a:r>
              <a:rPr lang="en-US" baseline="30000" dirty="0">
                <a:solidFill>
                  <a:schemeClr val="bg1"/>
                </a:solidFill>
              </a:rPr>
              <a:t>2</a:t>
            </a:r>
          </a:p>
          <a:p>
            <a:endParaRPr lang="en-US" baseline="30000" dirty="0">
              <a:solidFill>
                <a:schemeClr val="bg1"/>
              </a:solidFill>
            </a:endParaRPr>
          </a:p>
          <a:p>
            <a:r>
              <a:rPr lang="en-US" dirty="0">
                <a:solidFill>
                  <a:schemeClr val="bg1"/>
                </a:solidFill>
              </a:rPr>
              <a:t>Reflected: 30%</a:t>
            </a:r>
          </a:p>
          <a:p>
            <a:r>
              <a:rPr lang="en-US" dirty="0">
                <a:solidFill>
                  <a:schemeClr val="bg1"/>
                </a:solidFill>
              </a:rPr>
              <a:t>(Albedo)</a:t>
            </a:r>
          </a:p>
          <a:p>
            <a:endParaRPr lang="en-US" dirty="0">
              <a:solidFill>
                <a:schemeClr val="bg1"/>
              </a:solidFill>
            </a:endParaRPr>
          </a:p>
          <a:p>
            <a:r>
              <a:rPr lang="en-US" dirty="0">
                <a:solidFill>
                  <a:schemeClr val="bg1"/>
                </a:solidFill>
              </a:rPr>
              <a:t>Average net:</a:t>
            </a:r>
          </a:p>
          <a:p>
            <a:r>
              <a:rPr lang="en-US" dirty="0">
                <a:solidFill>
                  <a:schemeClr val="bg1"/>
                </a:solidFill>
              </a:rPr>
              <a:t>238 W/m</a:t>
            </a:r>
            <a:r>
              <a:rPr lang="en-US" baseline="30000" dirty="0">
                <a:solidFill>
                  <a:schemeClr val="bg1"/>
                </a:solidFill>
              </a:rPr>
              <a:t>2</a:t>
            </a:r>
          </a:p>
          <a:p>
            <a:endParaRPr lang="en-US" dirty="0">
              <a:solidFill>
                <a:schemeClr val="bg1"/>
              </a:solidFill>
            </a:endParaRPr>
          </a:p>
        </p:txBody>
      </p:sp>
      <p:sp>
        <p:nvSpPr>
          <p:cNvPr id="21" name="TextBox 20">
            <a:extLst>
              <a:ext uri="{FF2B5EF4-FFF2-40B4-BE49-F238E27FC236}">
                <a16:creationId xmlns:a16="http://schemas.microsoft.com/office/drawing/2014/main" id="{F0BBEE1B-6C28-4E88-B8D1-80B4E034AC2C}"/>
              </a:ext>
            </a:extLst>
          </p:cNvPr>
          <p:cNvSpPr txBox="1"/>
          <p:nvPr/>
        </p:nvSpPr>
        <p:spPr>
          <a:xfrm>
            <a:off x="2158606" y="2743200"/>
            <a:ext cx="1827107" cy="2246769"/>
          </a:xfrm>
          <a:prstGeom prst="rect">
            <a:avLst/>
          </a:prstGeom>
          <a:noFill/>
        </p:spPr>
        <p:txBody>
          <a:bodyPr wrap="square" rtlCol="0">
            <a:spAutoFit/>
          </a:bodyPr>
          <a:lstStyle/>
          <a:p>
            <a:r>
              <a:rPr lang="en-US" sz="2000" dirty="0">
                <a:solidFill>
                  <a:srgbClr val="FF0000"/>
                </a:solidFill>
                <a:effectLst>
                  <a:outerShdw blurRad="38100" dist="38100" dir="2700000" algn="tl">
                    <a:srgbClr val="000000">
                      <a:alpha val="43137"/>
                    </a:srgbClr>
                  </a:outerShdw>
                </a:effectLst>
              </a:rPr>
              <a:t>Out going long wavelength </a:t>
            </a:r>
          </a:p>
          <a:p>
            <a:r>
              <a:rPr lang="en-US" sz="2000" dirty="0">
                <a:solidFill>
                  <a:srgbClr val="FF0000"/>
                </a:solidFill>
                <a:effectLst>
                  <a:outerShdw blurRad="38100" dist="38100" dir="2700000" algn="tl">
                    <a:srgbClr val="000000">
                      <a:alpha val="43137"/>
                    </a:srgbClr>
                  </a:outerShdw>
                </a:effectLst>
              </a:rPr>
              <a:t>(~5</a:t>
            </a:r>
            <a:r>
              <a:rPr lang="en-US" sz="2000" dirty="0">
                <a:solidFill>
                  <a:srgbClr val="FF0000"/>
                </a:solidFill>
                <a:effectLst>
                  <a:outerShdw blurRad="38100" dist="38100" dir="2700000" algn="tl">
                    <a:srgbClr val="000000">
                      <a:alpha val="43137"/>
                    </a:srgbClr>
                  </a:outerShdw>
                </a:effectLst>
                <a:latin typeface="Symbol" panose="05050102010706020507" pitchFamily="18" charset="2"/>
              </a:rPr>
              <a:t>m</a:t>
            </a:r>
            <a:r>
              <a:rPr lang="en-US" sz="2000" dirty="0">
                <a:solidFill>
                  <a:srgbClr val="FF0000"/>
                </a:solidFill>
                <a:effectLst>
                  <a:outerShdw blurRad="38100" dist="38100" dir="2700000" algn="tl">
                    <a:srgbClr val="000000">
                      <a:alpha val="43137"/>
                    </a:srgbClr>
                  </a:outerShdw>
                </a:effectLst>
              </a:rPr>
              <a:t>m to ~20</a:t>
            </a:r>
            <a:r>
              <a:rPr lang="en-US" sz="2000" dirty="0">
                <a:solidFill>
                  <a:srgbClr val="FF0000"/>
                </a:solidFill>
                <a:effectLst>
                  <a:outerShdw blurRad="38100" dist="38100" dir="2700000" algn="tl">
                    <a:srgbClr val="000000">
                      <a:alpha val="43137"/>
                    </a:srgbClr>
                  </a:outerShdw>
                </a:effectLst>
                <a:latin typeface="Symbol" panose="05050102010706020507" pitchFamily="18" charset="2"/>
              </a:rPr>
              <a:t>m</a:t>
            </a:r>
            <a:r>
              <a:rPr lang="en-US" sz="2000" dirty="0">
                <a:solidFill>
                  <a:srgbClr val="FF0000"/>
                </a:solidFill>
                <a:effectLst>
                  <a:outerShdw blurRad="38100" dist="38100" dir="2700000" algn="tl">
                    <a:srgbClr val="000000">
                      <a:alpha val="43137"/>
                    </a:srgbClr>
                  </a:outerShdw>
                </a:effectLst>
              </a:rPr>
              <a:t>m)</a:t>
            </a:r>
          </a:p>
          <a:p>
            <a:r>
              <a:rPr lang="en-US" sz="2000" dirty="0">
                <a:solidFill>
                  <a:srgbClr val="FF0000"/>
                </a:solidFill>
                <a:effectLst>
                  <a:outerShdw blurRad="38100" dist="38100" dir="2700000" algn="tl">
                    <a:srgbClr val="000000">
                      <a:alpha val="43137"/>
                    </a:srgbClr>
                  </a:outerShdw>
                </a:effectLst>
              </a:rPr>
              <a:t>Average net</a:t>
            </a:r>
          </a:p>
          <a:p>
            <a:r>
              <a:rPr lang="en-US" sz="2000" dirty="0">
                <a:solidFill>
                  <a:srgbClr val="FF0000"/>
                </a:solidFill>
                <a:effectLst>
                  <a:outerShdw blurRad="38100" dist="38100" dir="2700000" algn="tl">
                    <a:srgbClr val="000000">
                      <a:alpha val="43137"/>
                    </a:srgbClr>
                  </a:outerShdw>
                </a:effectLst>
              </a:rPr>
              <a:t>237.7 W/m</a:t>
            </a:r>
            <a:r>
              <a:rPr lang="en-US" sz="2000" baseline="30000" dirty="0">
                <a:solidFill>
                  <a:srgbClr val="FF0000"/>
                </a:solidFill>
                <a:effectLst>
                  <a:outerShdw blurRad="38100" dist="38100" dir="2700000" algn="tl">
                    <a:srgbClr val="000000">
                      <a:alpha val="43137"/>
                    </a:srgbClr>
                  </a:outerShdw>
                </a:effectLst>
              </a:rPr>
              <a:t>2</a:t>
            </a:r>
          </a:p>
        </p:txBody>
      </p:sp>
    </p:spTree>
    <p:custDataLst>
      <p:tags r:id="rId1"/>
    </p:custDataLst>
    <p:extLst>
      <p:ext uri="{BB962C8B-B14F-4D97-AF65-F5344CB8AC3E}">
        <p14:creationId xmlns:p14="http://schemas.microsoft.com/office/powerpoint/2010/main" val="216169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pPr>
              <a:defRPr/>
            </a:pPr>
            <a:fld id="{40560D5B-7297-45D5-8752-0A2C253ED541}" type="slidenum">
              <a:rPr lang="en-US">
                <a:solidFill>
                  <a:srgbClr val="FFFFFF"/>
                </a:solidFill>
              </a:rPr>
              <a:pPr>
                <a:defRPr/>
              </a:pPr>
              <a:t>7</a:t>
            </a:fld>
            <a:endParaRPr lang="en-US">
              <a:solidFill>
                <a:srgbClr val="FFFFFF"/>
              </a:solidFill>
            </a:endParaRPr>
          </a:p>
        </p:txBody>
      </p:sp>
      <p:sp>
        <p:nvSpPr>
          <p:cNvPr id="4" name="TextBox 3"/>
          <p:cNvSpPr txBox="1"/>
          <p:nvPr/>
        </p:nvSpPr>
        <p:spPr>
          <a:xfrm>
            <a:off x="769974" y="1639669"/>
            <a:ext cx="2286000" cy="646331"/>
          </a:xfrm>
          <a:prstGeom prst="rect">
            <a:avLst/>
          </a:prstGeom>
          <a:noFill/>
        </p:spPr>
        <p:txBody>
          <a:bodyPr wrap="square" rtlCol="0">
            <a:spAutoFit/>
          </a:bodyPr>
          <a:lstStyle/>
          <a:p>
            <a:r>
              <a:rPr lang="en-US" dirty="0">
                <a:solidFill>
                  <a:srgbClr val="FF0000"/>
                </a:solidFill>
              </a:rPr>
              <a:t>Surpasses Previous Hottest Year </a:t>
            </a:r>
          </a:p>
        </p:txBody>
      </p:sp>
      <p:cxnSp>
        <p:nvCxnSpPr>
          <p:cNvPr id="7" name="Straight Arrow Connector 6"/>
          <p:cNvCxnSpPr/>
          <p:nvPr/>
        </p:nvCxnSpPr>
        <p:spPr>
          <a:xfrm>
            <a:off x="2971800" y="1847970"/>
            <a:ext cx="533400" cy="11486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19400" y="1962834"/>
            <a:ext cx="685800" cy="1707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43200" y="2132697"/>
            <a:ext cx="762000" cy="1489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8DEEDBD-3A80-47F1-8C8B-3C79853FE8AC}"/>
              </a:ext>
            </a:extLst>
          </p:cNvPr>
          <p:cNvPicPr>
            <a:picLocks noChangeAspect="1"/>
          </p:cNvPicPr>
          <p:nvPr/>
        </p:nvPicPr>
        <p:blipFill>
          <a:blip r:embed="rId4"/>
          <a:stretch>
            <a:fillRect/>
          </a:stretch>
        </p:blipFill>
        <p:spPr>
          <a:xfrm>
            <a:off x="67221" y="1752600"/>
            <a:ext cx="9009558" cy="4562905"/>
          </a:xfrm>
          <a:prstGeom prst="rect">
            <a:avLst/>
          </a:prstGeom>
        </p:spPr>
      </p:pic>
      <p:sp>
        <p:nvSpPr>
          <p:cNvPr id="5" name="TextBox 4">
            <a:extLst>
              <a:ext uri="{FF2B5EF4-FFF2-40B4-BE49-F238E27FC236}">
                <a16:creationId xmlns:a16="http://schemas.microsoft.com/office/drawing/2014/main" id="{CF49E71C-9752-49BD-83AE-69ED5780719A}"/>
              </a:ext>
            </a:extLst>
          </p:cNvPr>
          <p:cNvSpPr txBox="1"/>
          <p:nvPr/>
        </p:nvSpPr>
        <p:spPr>
          <a:xfrm>
            <a:off x="304800" y="607966"/>
            <a:ext cx="8988230" cy="1477328"/>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History of global surface temperature since 1880</a:t>
            </a:r>
          </a:p>
          <a:p>
            <a:r>
              <a:rPr lang="en-US" sz="1600" dirty="0">
                <a:effectLst>
                  <a:outerShdw blurRad="38100" dist="38100" dir="2700000" algn="tl">
                    <a:srgbClr val="000000">
                      <a:alpha val="43137"/>
                    </a:srgbClr>
                  </a:outerShdw>
                </a:effectLst>
              </a:rPr>
              <a:t>https://www.climate.gov/news-features/understanding-climate/climate-change-global-temperature</a:t>
            </a:r>
          </a:p>
          <a:p>
            <a:endParaRPr lang="en-US" sz="2800" dirty="0">
              <a:effectLst>
                <a:outerShdw blurRad="38100" dist="38100" dir="2700000" algn="tl">
                  <a:srgbClr val="000000">
                    <a:alpha val="43137"/>
                  </a:srgbClr>
                </a:outerShdw>
              </a:effectLst>
            </a:endParaRPr>
          </a:p>
          <a:p>
            <a:endParaRPr lang="en-US" dirty="0"/>
          </a:p>
        </p:txBody>
      </p:sp>
    </p:spTree>
    <p:custDataLst>
      <p:tags r:id="rId1"/>
    </p:custDataLst>
    <p:extLst>
      <p:ext uri="{BB962C8B-B14F-4D97-AF65-F5344CB8AC3E}">
        <p14:creationId xmlns:p14="http://schemas.microsoft.com/office/powerpoint/2010/main" val="361523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06271-7B17-4103-9CAE-6A425B1F7F3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2000" contrast="2000"/>
                    </a14:imgEffect>
                  </a14:imgLayer>
                </a14:imgProps>
              </a:ext>
              <a:ext uri="{28A0092B-C50C-407E-A947-70E740481C1C}">
                <a14:useLocalDpi xmlns:a14="http://schemas.microsoft.com/office/drawing/2010/main"/>
              </a:ext>
            </a:extLst>
          </a:blip>
          <a:srcRect/>
          <a:stretch/>
        </p:blipFill>
        <p:spPr>
          <a:xfrm>
            <a:off x="44754" y="-1"/>
            <a:ext cx="9054491" cy="6721475"/>
          </a:xfrm>
          <a:prstGeom prst="rect">
            <a:avLst/>
          </a:prstGeom>
        </p:spPr>
      </p:pic>
      <p:sp>
        <p:nvSpPr>
          <p:cNvPr id="6" name="Rectangle 6"/>
          <p:cNvSpPr>
            <a:spLocks noGrp="1" noChangeArrowheads="1"/>
          </p:cNvSpPr>
          <p:nvPr>
            <p:ph type="sldNum" sz="quarter" idx="11"/>
          </p:nvPr>
        </p:nvSpPr>
        <p:spPr/>
        <p:txBody>
          <a:bodyPr/>
          <a:lstStyle/>
          <a:p>
            <a:pPr>
              <a:defRPr/>
            </a:pPr>
            <a:fld id="{40560D5B-7297-45D5-8752-0A2C253ED541}" type="slidenum">
              <a:rPr lang="en-US">
                <a:solidFill>
                  <a:srgbClr val="FFFFFF"/>
                </a:solidFill>
              </a:rPr>
              <a:pPr>
                <a:defRPr/>
              </a:pPr>
              <a:t>8</a:t>
            </a:fld>
            <a:endParaRPr lang="en-US">
              <a:solidFill>
                <a:srgbClr val="FFFFFF"/>
              </a:solidFill>
            </a:endParaRPr>
          </a:p>
        </p:txBody>
      </p:sp>
      <p:sp>
        <p:nvSpPr>
          <p:cNvPr id="5" name="TextBox 4">
            <a:extLst>
              <a:ext uri="{FF2B5EF4-FFF2-40B4-BE49-F238E27FC236}">
                <a16:creationId xmlns:a16="http://schemas.microsoft.com/office/drawing/2014/main" id="{CF49E71C-9752-49BD-83AE-69ED5780719A}"/>
              </a:ext>
            </a:extLst>
          </p:cNvPr>
          <p:cNvSpPr txBox="1"/>
          <p:nvPr/>
        </p:nvSpPr>
        <p:spPr>
          <a:xfrm>
            <a:off x="152400" y="990600"/>
            <a:ext cx="8946845" cy="1323439"/>
          </a:xfrm>
          <a:prstGeom prst="rect">
            <a:avLst/>
          </a:prstGeom>
          <a:solidFill>
            <a:schemeClr val="bg1"/>
          </a:solidFill>
        </p:spPr>
        <p:txBody>
          <a:bodyPr wrap="square" rtlCol="0">
            <a:spAutoFit/>
          </a:bodyPr>
          <a:lstStyle/>
          <a:p>
            <a:r>
              <a:rPr lang="en-US" sz="2400" dirty="0">
                <a:effectLst>
                  <a:outerShdw blurRad="38100" dist="38100" dir="2700000" algn="tl">
                    <a:srgbClr val="000000">
                      <a:alpha val="43137"/>
                    </a:srgbClr>
                  </a:outerShdw>
                </a:effectLst>
              </a:rPr>
              <a:t>Global surface temperature 1850-2018</a:t>
            </a:r>
          </a:p>
          <a:p>
            <a:r>
              <a:rPr lang="en-US" sz="1600" dirty="0">
                <a:effectLst>
                  <a:outerShdw blurRad="38100" dist="38100" dir="2700000" algn="tl">
                    <a:srgbClr val="000000">
                      <a:alpha val="43137"/>
                    </a:srgbClr>
                  </a:outerShdw>
                </a:effectLst>
              </a:rPr>
              <a:t>https://www.climate.gov/news-features/understanding-climate/climate-change-global-temperature</a:t>
            </a:r>
          </a:p>
          <a:p>
            <a:r>
              <a:rPr lang="en-US" sz="2000" dirty="0">
                <a:effectLst>
                  <a:outerShdw blurRad="38100" dist="38100" dir="2700000" algn="tl">
                    <a:srgbClr val="000000">
                      <a:alpha val="43137"/>
                    </a:srgbClr>
                  </a:outerShdw>
                </a:effectLst>
              </a:rPr>
              <a:t>NOAA (red), NASA (tan), University of East Anglia (pink), </a:t>
            </a:r>
          </a:p>
          <a:p>
            <a:r>
              <a:rPr lang="en-US" sz="2000" dirty="0">
                <a:effectLst>
                  <a:outerShdw blurRad="38100" dist="38100" dir="2700000" algn="tl">
                    <a:srgbClr val="000000">
                      <a:alpha val="43137"/>
                    </a:srgbClr>
                  </a:outerShdw>
                </a:effectLst>
              </a:rPr>
              <a:t>and the Japan Meteorological Agency (orange).</a:t>
            </a:r>
            <a:endParaRPr lang="en-US" sz="2000" dirty="0"/>
          </a:p>
        </p:txBody>
      </p:sp>
      <p:sp>
        <p:nvSpPr>
          <p:cNvPr id="8" name="TextBox 7">
            <a:extLst>
              <a:ext uri="{FF2B5EF4-FFF2-40B4-BE49-F238E27FC236}">
                <a16:creationId xmlns:a16="http://schemas.microsoft.com/office/drawing/2014/main" id="{9812A815-9AFE-4622-9CE2-303196B61ED4}"/>
              </a:ext>
            </a:extLst>
          </p:cNvPr>
          <p:cNvSpPr txBox="1"/>
          <p:nvPr/>
        </p:nvSpPr>
        <p:spPr>
          <a:xfrm>
            <a:off x="457200" y="381000"/>
            <a:ext cx="5844100" cy="461665"/>
          </a:xfrm>
          <a:prstGeom prst="rect">
            <a:avLst/>
          </a:prstGeom>
          <a:solidFill>
            <a:schemeClr val="tx1"/>
          </a:solidFill>
        </p:spPr>
        <p:txBody>
          <a:bodyPr wrap="none" rtlCol="0">
            <a:spAutoFit/>
          </a:bodyPr>
          <a:lstStyle/>
          <a:p>
            <a:r>
              <a:rPr lang="en-US" sz="2400" dirty="0">
                <a:solidFill>
                  <a:schemeClr val="bg1"/>
                </a:solidFill>
              </a:rPr>
              <a:t>Compare 4 different temperature records.</a:t>
            </a:r>
          </a:p>
        </p:txBody>
      </p:sp>
    </p:spTree>
    <p:custDataLst>
      <p:tags r:id="rId1"/>
    </p:custDataLst>
    <p:extLst>
      <p:ext uri="{BB962C8B-B14F-4D97-AF65-F5344CB8AC3E}">
        <p14:creationId xmlns:p14="http://schemas.microsoft.com/office/powerpoint/2010/main" val="204484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pPr>
              <a:defRPr/>
            </a:pPr>
            <a:fld id="{40560D5B-7297-45D5-8752-0A2C253ED541}" type="slidenum">
              <a:rPr lang="en-US">
                <a:solidFill>
                  <a:srgbClr val="FFFFFF"/>
                </a:solidFill>
              </a:rPr>
              <a:pPr>
                <a:defRPr/>
              </a:pPr>
              <a:t>9</a:t>
            </a:fld>
            <a:endParaRPr lang="en-US">
              <a:solidFill>
                <a:srgbClr val="FFFFFF"/>
              </a:solidFill>
            </a:endParaRPr>
          </a:p>
        </p:txBody>
      </p:sp>
      <p:pic>
        <p:nvPicPr>
          <p:cNvPr id="2" name="Picture 1">
            <a:extLst>
              <a:ext uri="{FF2B5EF4-FFF2-40B4-BE49-F238E27FC236}">
                <a16:creationId xmlns:a16="http://schemas.microsoft.com/office/drawing/2014/main" id="{902DC6CB-FF9E-43A0-ACC4-B30DAA58EEC5}"/>
              </a:ext>
            </a:extLst>
          </p:cNvPr>
          <p:cNvPicPr>
            <a:picLocks noChangeAspect="1"/>
          </p:cNvPicPr>
          <p:nvPr/>
        </p:nvPicPr>
        <p:blipFill>
          <a:blip r:embed="rId4"/>
          <a:stretch>
            <a:fillRect/>
          </a:stretch>
        </p:blipFill>
        <p:spPr>
          <a:xfrm>
            <a:off x="0" y="274320"/>
            <a:ext cx="9144000" cy="6309360"/>
          </a:xfrm>
          <a:prstGeom prst="rect">
            <a:avLst/>
          </a:prstGeom>
        </p:spPr>
      </p:pic>
      <p:sp>
        <p:nvSpPr>
          <p:cNvPr id="5" name="Rectangle 4">
            <a:extLst>
              <a:ext uri="{FF2B5EF4-FFF2-40B4-BE49-F238E27FC236}">
                <a16:creationId xmlns:a16="http://schemas.microsoft.com/office/drawing/2014/main" id="{F8B6BD15-0899-4FFD-944E-ED643F7AEF93}"/>
              </a:ext>
            </a:extLst>
          </p:cNvPr>
          <p:cNvSpPr/>
          <p:nvPr/>
        </p:nvSpPr>
        <p:spPr>
          <a:xfrm>
            <a:off x="1676400" y="4495800"/>
            <a:ext cx="5181600" cy="1200329"/>
          </a:xfrm>
          <a:prstGeom prst="rect">
            <a:avLst/>
          </a:prstGeom>
          <a:solidFill>
            <a:schemeClr val="tx1"/>
          </a:solidFill>
        </p:spPr>
        <p:txBody>
          <a:bodyPr wrap="square">
            <a:spAutoFit/>
          </a:bodyPr>
          <a:lstStyle/>
          <a:p>
            <a:r>
              <a:rPr lang="en-US" dirty="0">
                <a:solidFill>
                  <a:schemeClr val="bg1"/>
                </a:solidFill>
                <a:hlinkClick r:id="rId5">
                  <a:extLst>
                    <a:ext uri="{A12FA001-AC4F-418D-AE19-62706E023703}">
                      <ahyp:hlinkClr xmlns:ahyp="http://schemas.microsoft.com/office/drawing/2018/hyperlinkcolor" val="tx"/>
                    </a:ext>
                  </a:extLst>
                </a:hlinkClick>
              </a:rPr>
              <a:t>https://nsidc.org/cryosphere/sotc/sea_ice.html</a:t>
            </a:r>
            <a:endParaRPr lang="en-US" dirty="0">
              <a:solidFill>
                <a:schemeClr val="bg1"/>
              </a:solidFill>
            </a:endParaRPr>
          </a:p>
          <a:p>
            <a:r>
              <a:rPr lang="en-US" dirty="0">
                <a:solidFill>
                  <a:schemeClr val="bg1"/>
                </a:solidFill>
              </a:rPr>
              <a:t>National Snow and Ice Data Center</a:t>
            </a:r>
          </a:p>
          <a:p>
            <a:r>
              <a:rPr lang="en-US" dirty="0">
                <a:solidFill>
                  <a:schemeClr val="bg1"/>
                </a:solidFill>
              </a:rPr>
              <a:t>For January 1979 present, data are derived from passive microwave satellite sensors.</a:t>
            </a:r>
          </a:p>
        </p:txBody>
      </p:sp>
    </p:spTree>
    <p:custDataLst>
      <p:tags r:id="rId1"/>
    </p:custDataLst>
    <p:extLst>
      <p:ext uri="{BB962C8B-B14F-4D97-AF65-F5344CB8AC3E}">
        <p14:creationId xmlns:p14="http://schemas.microsoft.com/office/powerpoint/2010/main" val="271204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 name="SHOWBARVISIBLE"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ADDINALWAYSLOADED" val="False"/>
  <p:tag name="ZEROBASED" val="False"/>
  <p:tag name="AUTOADJUSTPARTRANGE" val="True"/>
  <p:tag name="CHARTSCALE" val="True"/>
  <p:tag name="ADVANCEDSETTINGSVIEW" val="True"/>
  <p:tag name="LUIDIAENABLED" val="False"/>
  <p:tag name="POWERPOINTVERSION" val="14.0"/>
  <p:tag name="TASKPANEKEY" val="203785b2-44e8-4c81-8031-7d3f1263c080"/>
  <p:tag name="EXPANDSHOWBAR" val="True"/>
  <p:tag name="TPPRESENTATIONGUID" val="ebdef6f4-3c8f-448d-9a42-e8e1a5cfd6d3"/>
  <p:tag name="TPVERSION" val="8"/>
  <p:tag name="TPFULLVERSION" val="8.5.4.5"/>
  <p:tag name="PPTVERSION" val="15"/>
  <p:tag name="TPOS" val="2"/>
  <p:tag name="TPLASTSAVEVERSION" val="6.3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9662</TotalTime>
  <Words>2878</Words>
  <Application>Microsoft Office PowerPoint</Application>
  <PresentationFormat>On-screen Show (4:3)</PresentationFormat>
  <Paragraphs>316</Paragraphs>
  <Slides>53</Slides>
  <Notes>17</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53</vt:i4>
      </vt:variant>
    </vt:vector>
  </HeadingPairs>
  <TitlesOfParts>
    <vt:vector size="72" baseType="lpstr">
      <vt:lpstr>Arial</vt:lpstr>
      <vt:lpstr>Calibri</vt:lpstr>
      <vt:lpstr>Calibri Light</vt:lpstr>
      <vt:lpstr>CG Omega</vt:lpstr>
      <vt:lpstr>Symbol</vt:lpstr>
      <vt:lpstr>Tahoma</vt:lpstr>
      <vt:lpstr>Times</vt:lpstr>
      <vt:lpstr>Times New Roman</vt:lpstr>
      <vt:lpstr>Wingdings</vt:lpstr>
      <vt:lpstr>1_Ocean</vt:lpstr>
      <vt:lpstr>1_Default Design</vt:lpstr>
      <vt:lpstr>Ocean</vt:lpstr>
      <vt:lpstr>1_Office Theme</vt:lpstr>
      <vt:lpstr>8_Ocean</vt:lpstr>
      <vt:lpstr>Orbit</vt:lpstr>
      <vt:lpstr>1_Orbit</vt:lpstr>
      <vt:lpstr>2_Default Design</vt:lpstr>
      <vt:lpstr>Office Theme</vt:lpstr>
      <vt:lpstr>Equation</vt:lpstr>
      <vt:lpstr> </vt:lpstr>
      <vt:lpstr>Some Recommendations</vt:lpstr>
      <vt:lpstr>PowerPoint Presentation</vt:lpstr>
      <vt:lpstr> The amount of radiated power per unit area depends upon temperature (K).    P/a = σT4 W/m2  T in degreesK  K= ◦C+273.15      Sun: 67.4 Million W/m2 Earth:  379 W/m2 </vt:lpstr>
      <vt:lpstr>What happens when IR emitted to space exceeds absorbed solar?  Has it ever happened?  Did humans see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GRACE and GRACE-FO Satelites show Ice Loss in GIS and AIS</vt:lpstr>
      <vt:lpstr>GRACE and GRACE-FO: Satellites show Ice Loss in GIS and AIS</vt:lpstr>
      <vt:lpstr>More Energy Absorbed than Radiated to Space</vt:lpstr>
      <vt:lpstr>We see that:</vt:lpstr>
      <vt:lpstr>Experienced Impacts of Warming</vt:lpstr>
      <vt:lpstr>Experienced Impacts of Warming</vt:lpstr>
      <vt:lpstr>Expected Impacts of Warming</vt:lpstr>
      <vt:lpstr>Expected Impacts of Warming</vt:lpstr>
      <vt:lpstr>Question is how to get to 1.5C</vt:lpstr>
      <vt:lpstr>Look at projections of US EIA and changes in sources are not any thing like what is needed to avoid 1.5 or 2 C warming.  Policy Intervention is required and soon…</vt:lpstr>
      <vt:lpstr>Science Topic:  How do we know its GHGs? Look at Entire Atmosphere and Mechanism for Warming</vt:lpstr>
      <vt:lpstr>PowerPoint Presentation</vt:lpstr>
      <vt:lpstr>PowerPoint Presentation</vt:lpstr>
      <vt:lpstr>Use PHET Simulation  to show:</vt:lpstr>
      <vt:lpstr>Observed  Cumulative Change in Internal Energy of the Climate System (1970-2010).    Energy changes derived from measured changes shown above. (Mass x Specific heat x Change in temperature)  IPCC WG1 AR5 Chapter 3. 2013</vt:lpstr>
      <vt:lpstr>For the ice, multiply the mass of ice lost times the latent heat of melting.  Standard engineering calculations based on measured changes in temperature and ice mass.   IPCC WG1 AR5 Chapter 3. 2013</vt:lpstr>
      <vt:lpstr>Calculate Cumulative Forcings:  Measured Sun changes, Measured GHG increases and known physics of GHGs and Heat transfer </vt:lpstr>
      <vt:lpstr>Over this time period (1970-2005)</vt:lpstr>
      <vt:lpstr>Why didn’t we warm more?</vt:lpstr>
      <vt:lpstr>Science and Policy Topic</vt:lpstr>
      <vt:lpstr>(See Gavin Schmidt TED) To Model Futures We Must:</vt:lpstr>
      <vt:lpstr>Model Projections of Future Temperatures</vt:lpstr>
      <vt:lpstr>Large Spread in Predictions Results from Differences Among Models in Parameterizations of Cloud-Aerosol Interactions.</vt:lpstr>
      <vt:lpstr>USGCRP CSSR Ch 3</vt:lpstr>
      <vt:lpstr>PowerPoint Presentation</vt:lpstr>
      <vt:lpstr>PowerPoint Presentation</vt:lpstr>
      <vt:lpstr>Policy Topic</vt:lpstr>
      <vt:lpstr>Lessons from the Past:</vt:lpstr>
      <vt:lpstr>Climate </vt:lpstr>
      <vt:lpstr>Policies that work:</vt:lpstr>
      <vt:lpstr>IPCC Reports (http://www.climatechange2013.org/images/uploads/FS_what_ipcc.pdf)</vt:lpstr>
      <vt:lpstr>IPCC Reports</vt:lpstr>
      <vt:lpstr>Selected Events http://unfccc.int/timeline/#inwords </vt:lpstr>
      <vt:lpstr>PowerPoint Presentation</vt:lpstr>
      <vt:lpstr>PowerPoint Presentation</vt:lpstr>
      <vt:lpstr>Paris 2015 was just the first step</vt:lpstr>
      <vt:lpstr>Policy Topic</vt:lpstr>
      <vt:lpstr>IPCC Provides Assessments which guide the negotiations of the UNFCCC. https://www.ipcc.ch/documentation/procedures/   </vt:lpstr>
      <vt:lpstr>IPCC Reports https://www.ipcc.ch/reports/   </vt:lpstr>
      <vt:lpstr>IPCC Does Scientific Assessments</vt:lpstr>
      <vt:lpstr>Other Authoritative Sources </vt:lpstr>
    </vt:vector>
  </TitlesOfParts>
  <Company>University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Wilson</dc:creator>
  <cp:lastModifiedBy>James Wilson</cp:lastModifiedBy>
  <cp:revision>632</cp:revision>
  <dcterms:created xsi:type="dcterms:W3CDTF">2008-03-23T20:19:38Z</dcterms:created>
  <dcterms:modified xsi:type="dcterms:W3CDTF">2020-04-18T22:36:01Z</dcterms:modified>
</cp:coreProperties>
</file>